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5" r:id="rId6"/>
    <p:sldId id="257" r:id="rId7"/>
    <p:sldId id="260" r:id="rId8"/>
    <p:sldId id="271" r:id="rId9"/>
    <p:sldId id="259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7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7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1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D76F-D69B-4B27-9026-5747FC14ED1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A840-A360-473A-BD34-8B4AAB3B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6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CT femur/pelvis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Femoral neck to horizontal plane:    ___ degrees</a:t>
            </a:r>
          </a:p>
          <a:p>
            <a:r>
              <a:rPr lang="en-US" dirty="0"/>
              <a:t>Femoral condyles to horizontal plane:  ___   degrees</a:t>
            </a:r>
          </a:p>
          <a:p>
            <a:r>
              <a:rPr lang="en-US" dirty="0"/>
              <a:t>Knee rotation: internal/external</a:t>
            </a:r>
          </a:p>
          <a:p>
            <a:r>
              <a:rPr lang="en-US" dirty="0"/>
              <a:t>The calculated angle of RIGHT femoral </a:t>
            </a:r>
            <a:r>
              <a:rPr lang="en-US" dirty="0" err="1"/>
              <a:t>anteversion</a:t>
            </a:r>
            <a:r>
              <a:rPr lang="en-US" dirty="0"/>
              <a:t> is ___   degrees.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12" b="55145"/>
          <a:stretch/>
        </p:blipFill>
        <p:spPr>
          <a:xfrm>
            <a:off x="990600" y="1752600"/>
            <a:ext cx="7067550" cy="4181260"/>
          </a:xfrm>
        </p:spPr>
      </p:pic>
    </p:spTree>
    <p:extLst>
      <p:ext uri="{BB962C8B-B14F-4D97-AF65-F5344CB8AC3E}">
        <p14:creationId xmlns:p14="http://schemas.microsoft.com/office/powerpoint/2010/main" val="16660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</a:t>
            </a:r>
            <a:r>
              <a:rPr lang="en-US" dirty="0" err="1" smtClean="0"/>
              <a:t>anteversion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the orientation of the femoral neck in relation to the femoral condyles at the level of the knee</a:t>
            </a:r>
          </a:p>
          <a:p>
            <a:r>
              <a:rPr lang="en-US" dirty="0" smtClean="0"/>
              <a:t>Most cases, the femoral neck is oriented anterior as compared to the condyles – if posterior, its femoral retroversion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53" y="0"/>
            <a:ext cx="8229600" cy="1143000"/>
          </a:xfrm>
        </p:spPr>
        <p:txBody>
          <a:bodyPr/>
          <a:lstStyle/>
          <a:p>
            <a:r>
              <a:rPr lang="en-US" dirty="0" smtClean="0"/>
              <a:t>How to measure?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33800"/>
            <a:ext cx="4540250" cy="2667000"/>
          </a:xfr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 b="23068"/>
          <a:stretch/>
        </p:blipFill>
        <p:spPr>
          <a:xfrm>
            <a:off x="441453" y="1524000"/>
            <a:ext cx="3606497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752600" y="2667000"/>
            <a:ext cx="16002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9053" y="3276600"/>
            <a:ext cx="306374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2204" y="1327227"/>
            <a:ext cx="4617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 axial oblique reformat of the hip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9232" y="2450886"/>
            <a:ext cx="4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Jarrett et al. Axial oblique CT to assess femoral anteversion. AJR 2010; 194: 1230-1233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5400"/>
            <a:ext cx="4260313" cy="15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3078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7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femoral anteversion:</a:t>
            </a:r>
          </a:p>
          <a:p>
            <a:pPr lvl="1"/>
            <a:r>
              <a:rPr lang="en-US" dirty="0" smtClean="0"/>
              <a:t>Developmental dysplasia of the hip</a:t>
            </a:r>
          </a:p>
          <a:p>
            <a:pPr lvl="1"/>
            <a:r>
              <a:rPr lang="en-US" dirty="0" smtClean="0"/>
              <a:t>Development of FAI</a:t>
            </a:r>
          </a:p>
          <a:p>
            <a:r>
              <a:rPr lang="en-US" dirty="0" smtClean="0"/>
              <a:t>Reduced femoral anteversion is associated with cam-type FAI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836405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2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88357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6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472"/>
            <a:ext cx="8229600" cy="610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2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equired_x0020_Reading xmlns="e4f002b2-64eb-45fe-a640-4b348ed15386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Inpatient_x0020_Nursing_x0020_Guideline_x0020_Category xmlns="e4f002b2-64eb-45fe-a640-4b348ed15386" xsi:nil="true"/>
    <Category xmlns="e4f002b2-64eb-45fe-a640-4b348ed15386">
      <Value>Imaging Protocols</Value>
      <Value>CT Reference Material</Value>
    </Category>
    <RatedBy xmlns="http://schemas.microsoft.com/sharepoint/v3">
      <UserInfo>
        <DisplayName/>
        <AccountId xsi:nil="true"/>
        <AccountType/>
      </UserInfo>
    </RatedBy>
    <TaxKeywordTaxHTField xmlns="5dbf2799-2368-4c21-8bde-ab00a49eca5f">
      <Terms xmlns="http://schemas.microsoft.com/office/infopath/2007/PartnerControls"/>
    </TaxKeywordTaxHTField>
    <o54b1e4c7e8f4e00a12ce46439e0e974 xmlns="5dbf2799-2368-4c21-8bde-ab00a49eca5f">
      <Terms xmlns="http://schemas.microsoft.com/office/infopath/2007/PartnerControls"/>
    </o54b1e4c7e8f4e00a12ce46439e0e974>
    <TaxCatchAll xmlns="5dbf2799-2368-4c21-8bde-ab00a49eca5f"/>
    <h6a4a4262ab844b18de92e197378cee0 xmlns="5dbf2799-2368-4c21-8bde-ab00a49eca5f">
      <Terms xmlns="http://schemas.microsoft.com/office/infopath/2007/PartnerControls"/>
    </h6a4a4262ab844b18de92e197378cee0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8CD79518EFFE408D8E4063380AEDB1" ma:contentTypeVersion="18" ma:contentTypeDescription="Create a new document." ma:contentTypeScope="" ma:versionID="1fa36d8e27bcbba36d820719d62bf979">
  <xsd:schema xmlns:xsd="http://www.w3.org/2001/XMLSchema" xmlns:xs="http://www.w3.org/2001/XMLSchema" xmlns:p="http://schemas.microsoft.com/office/2006/metadata/properties" xmlns:ns1="http://schemas.microsoft.com/sharepoint/v3" xmlns:ns2="e4f002b2-64eb-45fe-a640-4b348ed15386" xmlns:ns3="5dbf2799-2368-4c21-8bde-ab00a49eca5f" xmlns:ns4="http://schemas.microsoft.com/sharepoint/v4" targetNamespace="http://schemas.microsoft.com/office/2006/metadata/properties" ma:root="true" ma:fieldsID="fc8bb638b661925b9db55400143d3932" ns1:_="" ns2:_="" ns3:_="" ns4:_="">
    <xsd:import namespace="http://schemas.microsoft.com/sharepoint/v3"/>
    <xsd:import namespace="e4f002b2-64eb-45fe-a640-4b348ed15386"/>
    <xsd:import namespace="5dbf2799-2368-4c21-8bde-ab00a49eca5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Required_x0020_Reading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Inpatient_x0020_Nursing_x0020_Guideline_x0020_Category" minOccurs="0"/>
                <xsd:element ref="ns3:TaxKeywordTaxHTField" minOccurs="0"/>
                <xsd:element ref="ns3:TaxCatchAll" minOccurs="0"/>
                <xsd:element ref="ns3:o54b1e4c7e8f4e00a12ce46439e0e974" minOccurs="0"/>
                <xsd:element ref="ns3:h6a4a4262ab844b18de92e197378cee0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1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4" nillable="true" ma:displayName="Number of Likes" ma:internalName="LikesCount">
      <xsd:simpleType>
        <xsd:restriction base="dms:Unknown"/>
      </xsd:simpleType>
    </xsd:element>
    <xsd:element name="LikedBy" ma:index="1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002b2-64eb-45fe-a640-4b348ed1538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dation/Radiology Inpatient Nursing Guidelines"/>
                    <xsd:enumeration value="Daily Knowledge"/>
                    <xsd:enumeration value="Community Hub"/>
                    <xsd:enumeration value="Learning Hub"/>
                    <xsd:enumeration value="Listening Room"/>
                    <xsd:enumeration value="Resources"/>
                    <xsd:enumeration value="New to Town"/>
                    <xsd:enumeration value="Your Career"/>
                    <xsd:enumeration value="Your Portfolio"/>
                    <xsd:enumeration value="Teaching File"/>
                    <xsd:enumeration value="Imaging Protocols"/>
                    <xsd:enumeration value="Safety"/>
                    <xsd:enumeration value="Best Practice"/>
                    <xsd:enumeration value="Video Tutorials in Under 10"/>
                    <xsd:enumeration value="Case of the Week"/>
                    <xsd:enumeration value="FETAL Reference Material"/>
                    <xsd:enumeration value="MSK Reference Material"/>
                    <xsd:enumeration value="GU Reference Material"/>
                    <xsd:enumeration value="GI Reference Material"/>
                    <xsd:enumeration value="NEURO Reference Material"/>
                    <xsd:enumeration value="ULTRASOUND Reference Material"/>
                    <xsd:enumeration value="NEONATAL Reference Material"/>
                    <xsd:enumeration value="CT Reference Material"/>
                    <xsd:enumeration value="MR Reference Material"/>
                    <xsd:enumeration value="FLUORO Reference Material"/>
                    <xsd:enumeration value="NUCLEAR MEDICINE Reference Material"/>
                    <xsd:enumeration value="CHEST Reference Material"/>
                    <xsd:enumeration value="CARDIAC Reference Material"/>
                    <xsd:enumeration value="EMERGENCY RADIOLOGY Reference Material"/>
                    <xsd:enumeration value="INTERVENTIONAL Reference Material"/>
                    <xsd:enumeration value="MRE Reference Material"/>
                  </xsd:restriction>
                </xsd:simpleType>
              </xsd:element>
            </xsd:sequence>
          </xsd:extension>
        </xsd:complexContent>
      </xsd:complexType>
    </xsd:element>
    <xsd:element name="Required_x0020_Reading" ma:index="9" nillable="true" ma:displayName="Required Reading" ma:format="Dropdown" ma:internalName="Required_x0020_Reading">
      <xsd:simpleType>
        <xsd:restriction base="dms:Choice">
          <xsd:enumeration value="Cardiac"/>
          <xsd:enumeration value="Chest"/>
          <xsd:enumeration value="MSK"/>
        </xsd:restriction>
      </xsd:simpleType>
    </xsd:element>
    <xsd:element name="Inpatient_x0020_Nursing_x0020_Guideline_x0020_Category" ma:index="16" nillable="true" ma:displayName="Inpatient Nursing Guideline Category" ma:format="Dropdown" ma:internalName="Inpatient_x0020_Nursing_x0020_Guideline_x0020_Category">
      <xsd:simpleType>
        <xsd:restriction base="dms:Choice">
          <xsd:enumeration value="Inpatient CT Guidelines"/>
          <xsd:enumeration value="Inpatient MRI Guidelines"/>
          <xsd:enumeration value="Inpatient Sedation/Procedure Guidelines"/>
          <xsd:enumeration value="Inpatient NPO Guidelines"/>
          <xsd:enumeration value="Child Life Radiology Suggestion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2799-2368-4c21-8bde-ab00a49eca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096f6f6b-f55a-454e-8dbb-24a06af113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45f53764-6a7a-4fc4-8990-1fe0484fc60f}" ma:internalName="TaxCatchAll" ma:showField="CatchAllData" ma:web="5dbf2799-2368-4c21-8bde-ab00a49eca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54b1e4c7e8f4e00a12ce46439e0e974" ma:index="21" nillable="true" ma:taxonomy="true" ma:internalName="o54b1e4c7e8f4e00a12ce46439e0e974" ma:taxonomyFieldName="KnowledgeBaseMetadata" ma:displayName="Knowledge Base Tags" ma:fieldId="{854b1e4c-7e8f-4e00-a12c-e46439e0e974}" ma:taxonomyMulti="true" ma:sspId="096f6f6b-f55a-454e-8dbb-24a06af11355" ma:termSetId="0fa4fcc5-20ed-47ab-b5c6-c9c312be74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a4a4262ab844b18de92e197378cee0" ma:index="23" nillable="true" ma:taxonomy="true" ma:internalName="h6a4a4262ab844b18de92e197378cee0" ma:taxonomyFieldName="KBPoliciesAndProcedures" ma:displayName="Knowledge Base Policies and Procedures" ma:fieldId="{16a4a426-2ab8-44b1-8de9-2e197378cee0}" ma:taxonomyMulti="true" ma:sspId="096f6f6b-f55a-454e-8dbb-24a06af11355" ma:termSetId="bf388315-c5fb-4b9c-b70e-1e19d0e0d3b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48911-5583-424F-9BCE-FD7FC34D86B4}">
  <ds:schemaRefs>
    <ds:schemaRef ds:uri="http://purl.org/dc/elements/1.1/"/>
    <ds:schemaRef ds:uri="e4f002b2-64eb-45fe-a640-4b348ed15386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sharepoint/v4"/>
    <ds:schemaRef ds:uri="5dbf2799-2368-4c21-8bde-ab00a49eca5f"/>
  </ds:schemaRefs>
</ds:datastoreItem>
</file>

<file path=customXml/itemProps2.xml><?xml version="1.0" encoding="utf-8"?>
<ds:datastoreItem xmlns:ds="http://schemas.openxmlformats.org/officeDocument/2006/customXml" ds:itemID="{C1BEC8B3-22FB-4262-9C3D-9C4204819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f002b2-64eb-45fe-a640-4b348ed15386"/>
    <ds:schemaRef ds:uri="5dbf2799-2368-4c21-8bde-ab00a49eca5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77171-C406-4CB3-AC69-D51FA2571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102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CT femur/pelvis</vt:lpstr>
      <vt:lpstr>PowerPoint Presentation</vt:lpstr>
      <vt:lpstr>Femoral anteversion</vt:lpstr>
      <vt:lpstr>How to measure?</vt:lpstr>
      <vt:lpstr>PowerPoint Presentation</vt:lpstr>
      <vt:lpstr>Abnormal measurements</vt:lpstr>
      <vt:lpstr>PowerPoint Presentation</vt:lpstr>
      <vt:lpstr>PowerPoint Presentation</vt:lpstr>
      <vt:lpstr>PowerPoint Presentation</vt:lpstr>
    </vt:vector>
  </TitlesOfParts>
  <Company>The Children's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Femoral Anteversion</dc:title>
  <dc:creator>Windows User</dc:creator>
  <cp:lastModifiedBy>BULAS, DOROTHY</cp:lastModifiedBy>
  <cp:revision>16</cp:revision>
  <dcterms:created xsi:type="dcterms:W3CDTF">2015-06-18T20:19:40Z</dcterms:created>
  <dcterms:modified xsi:type="dcterms:W3CDTF">2017-08-31T18:39:29Z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0x010100328CD79518EFFE408D8E4063380AEDB1</vt:lpwstr>
  </property>
</Properties>
</file>