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0"/>
  </p:notesMasterIdLst>
  <p:sldIdLst>
    <p:sldId id="487" r:id="rId2"/>
    <p:sldId id="488" r:id="rId3"/>
    <p:sldId id="362" r:id="rId4"/>
    <p:sldId id="363" r:id="rId5"/>
    <p:sldId id="364" r:id="rId6"/>
    <p:sldId id="462" r:id="rId7"/>
    <p:sldId id="365" r:id="rId8"/>
    <p:sldId id="366" r:id="rId9"/>
    <p:sldId id="367" r:id="rId10"/>
    <p:sldId id="368" r:id="rId11"/>
    <p:sldId id="369" r:id="rId12"/>
    <p:sldId id="444" r:id="rId13"/>
    <p:sldId id="370" r:id="rId14"/>
    <p:sldId id="371" r:id="rId15"/>
    <p:sldId id="372" r:id="rId16"/>
    <p:sldId id="373" r:id="rId17"/>
    <p:sldId id="489" r:id="rId18"/>
    <p:sldId id="383" r:id="rId19"/>
    <p:sldId id="384" r:id="rId20"/>
    <p:sldId id="385" r:id="rId21"/>
    <p:sldId id="386" r:id="rId22"/>
    <p:sldId id="387" r:id="rId23"/>
    <p:sldId id="388" r:id="rId24"/>
    <p:sldId id="490" r:id="rId25"/>
    <p:sldId id="432" r:id="rId26"/>
    <p:sldId id="433" r:id="rId27"/>
    <p:sldId id="434" r:id="rId28"/>
    <p:sldId id="527" r:id="rId29"/>
    <p:sldId id="528" r:id="rId30"/>
    <p:sldId id="529" r:id="rId31"/>
    <p:sldId id="530" r:id="rId32"/>
    <p:sldId id="531" r:id="rId33"/>
    <p:sldId id="532" r:id="rId34"/>
    <p:sldId id="533" r:id="rId35"/>
    <p:sldId id="534" r:id="rId36"/>
    <p:sldId id="535" r:id="rId37"/>
    <p:sldId id="536" r:id="rId38"/>
    <p:sldId id="491" r:id="rId39"/>
    <p:sldId id="438" r:id="rId40"/>
    <p:sldId id="439" r:id="rId41"/>
    <p:sldId id="440" r:id="rId42"/>
    <p:sldId id="441" r:id="rId43"/>
    <p:sldId id="442" r:id="rId44"/>
    <p:sldId id="443" r:id="rId45"/>
    <p:sldId id="492" r:id="rId46"/>
    <p:sldId id="463" r:id="rId47"/>
    <p:sldId id="464" r:id="rId48"/>
    <p:sldId id="465" r:id="rId49"/>
    <p:sldId id="466" r:id="rId50"/>
    <p:sldId id="467" r:id="rId51"/>
    <p:sldId id="468" r:id="rId52"/>
    <p:sldId id="469" r:id="rId53"/>
    <p:sldId id="470" r:id="rId54"/>
    <p:sldId id="471" r:id="rId55"/>
    <p:sldId id="493" r:id="rId56"/>
    <p:sldId id="349" r:id="rId57"/>
    <p:sldId id="351" r:id="rId58"/>
    <p:sldId id="350" r:id="rId59"/>
    <p:sldId id="358" r:id="rId60"/>
    <p:sldId id="361" r:id="rId61"/>
    <p:sldId id="359" r:id="rId62"/>
    <p:sldId id="360" r:id="rId63"/>
    <p:sldId id="352" r:id="rId64"/>
    <p:sldId id="353" r:id="rId65"/>
    <p:sldId id="354" r:id="rId66"/>
    <p:sldId id="355" r:id="rId67"/>
    <p:sldId id="356" r:id="rId68"/>
    <p:sldId id="357" r:id="rId69"/>
    <p:sldId id="499" r:id="rId70"/>
    <p:sldId id="457" r:id="rId71"/>
    <p:sldId id="500" r:id="rId72"/>
    <p:sldId id="501" r:id="rId73"/>
    <p:sldId id="502" r:id="rId74"/>
    <p:sldId id="503" r:id="rId75"/>
    <p:sldId id="504" r:id="rId76"/>
    <p:sldId id="505" r:id="rId77"/>
    <p:sldId id="415" r:id="rId78"/>
    <p:sldId id="506" r:id="rId79"/>
    <p:sldId id="507" r:id="rId80"/>
    <p:sldId id="508" r:id="rId81"/>
    <p:sldId id="509" r:id="rId82"/>
    <p:sldId id="446" r:id="rId83"/>
    <p:sldId id="447" r:id="rId84"/>
    <p:sldId id="448" r:id="rId85"/>
    <p:sldId id="449" r:id="rId86"/>
    <p:sldId id="510" r:id="rId87"/>
    <p:sldId id="511" r:id="rId88"/>
    <p:sldId id="512" r:id="rId89"/>
    <p:sldId id="513" r:id="rId90"/>
    <p:sldId id="607" r:id="rId91"/>
    <p:sldId id="419" r:id="rId92"/>
    <p:sldId id="420" r:id="rId93"/>
    <p:sldId id="421" r:id="rId94"/>
    <p:sldId id="422" r:id="rId95"/>
    <p:sldId id="423" r:id="rId96"/>
    <p:sldId id="606" r:id="rId97"/>
    <p:sldId id="424" r:id="rId98"/>
    <p:sldId id="425" r:id="rId99"/>
    <p:sldId id="426" r:id="rId100"/>
    <p:sldId id="608" r:id="rId101"/>
    <p:sldId id="427" r:id="rId102"/>
    <p:sldId id="428" r:id="rId103"/>
    <p:sldId id="429" r:id="rId104"/>
    <p:sldId id="430" r:id="rId105"/>
    <p:sldId id="431" r:id="rId106"/>
    <p:sldId id="537" r:id="rId107"/>
    <p:sldId id="538" r:id="rId108"/>
    <p:sldId id="539" r:id="rId109"/>
    <p:sldId id="540" r:id="rId110"/>
    <p:sldId id="541" r:id="rId111"/>
    <p:sldId id="543" r:id="rId112"/>
    <p:sldId id="545" r:id="rId113"/>
    <p:sldId id="546" r:id="rId114"/>
    <p:sldId id="547" r:id="rId115"/>
    <p:sldId id="548" r:id="rId116"/>
    <p:sldId id="550" r:id="rId117"/>
    <p:sldId id="551" r:id="rId118"/>
    <p:sldId id="552" r:id="rId119"/>
    <p:sldId id="554" r:id="rId120"/>
    <p:sldId id="555" r:id="rId121"/>
    <p:sldId id="557" r:id="rId122"/>
    <p:sldId id="556" r:id="rId123"/>
    <p:sldId id="553" r:id="rId124"/>
    <p:sldId id="558" r:id="rId125"/>
    <p:sldId id="560" r:id="rId126"/>
    <p:sldId id="561" r:id="rId127"/>
    <p:sldId id="562" r:id="rId128"/>
    <p:sldId id="563" r:id="rId129"/>
    <p:sldId id="559" r:id="rId130"/>
    <p:sldId id="564" r:id="rId131"/>
    <p:sldId id="565" r:id="rId132"/>
    <p:sldId id="566" r:id="rId133"/>
    <p:sldId id="567" r:id="rId134"/>
    <p:sldId id="569" r:id="rId135"/>
    <p:sldId id="570" r:id="rId136"/>
    <p:sldId id="571" r:id="rId137"/>
    <p:sldId id="568" r:id="rId138"/>
    <p:sldId id="572" r:id="rId139"/>
    <p:sldId id="573" r:id="rId140"/>
    <p:sldId id="575" r:id="rId141"/>
    <p:sldId id="655" r:id="rId142"/>
    <p:sldId id="576" r:id="rId143"/>
    <p:sldId id="577" r:id="rId144"/>
    <p:sldId id="578" r:id="rId145"/>
    <p:sldId id="656" r:id="rId146"/>
    <p:sldId id="579" r:id="rId147"/>
    <p:sldId id="580" r:id="rId148"/>
    <p:sldId id="657" r:id="rId149"/>
    <p:sldId id="581" r:id="rId150"/>
    <p:sldId id="658" r:id="rId151"/>
    <p:sldId id="582" r:id="rId152"/>
    <p:sldId id="583" r:id="rId153"/>
    <p:sldId id="659" r:id="rId154"/>
    <p:sldId id="584" r:id="rId155"/>
    <p:sldId id="585" r:id="rId156"/>
    <p:sldId id="660" r:id="rId157"/>
    <p:sldId id="586" r:id="rId158"/>
    <p:sldId id="661" r:id="rId159"/>
    <p:sldId id="587" r:id="rId160"/>
    <p:sldId id="588" r:id="rId161"/>
    <p:sldId id="662" r:id="rId162"/>
    <p:sldId id="589" r:id="rId163"/>
    <p:sldId id="590" r:id="rId164"/>
    <p:sldId id="591" r:id="rId165"/>
    <p:sldId id="663" r:id="rId166"/>
    <p:sldId id="592" r:id="rId167"/>
    <p:sldId id="664" r:id="rId168"/>
    <p:sldId id="593" r:id="rId169"/>
    <p:sldId id="665" r:id="rId170"/>
    <p:sldId id="594" r:id="rId171"/>
    <p:sldId id="595" r:id="rId172"/>
    <p:sldId id="666" r:id="rId173"/>
    <p:sldId id="596" r:id="rId174"/>
    <p:sldId id="597" r:id="rId175"/>
    <p:sldId id="598" r:id="rId176"/>
    <p:sldId id="599" r:id="rId177"/>
    <p:sldId id="600" r:id="rId178"/>
    <p:sldId id="601" r:id="rId179"/>
    <p:sldId id="602" r:id="rId180"/>
    <p:sldId id="604" r:id="rId181"/>
    <p:sldId id="603" r:id="rId182"/>
    <p:sldId id="605" r:id="rId183"/>
    <p:sldId id="610" r:id="rId184"/>
    <p:sldId id="609" r:id="rId185"/>
    <p:sldId id="613" r:id="rId186"/>
    <p:sldId id="611" r:id="rId187"/>
    <p:sldId id="612" r:id="rId188"/>
    <p:sldId id="667" r:id="rId189"/>
    <p:sldId id="614" r:id="rId190"/>
    <p:sldId id="615" r:id="rId191"/>
    <p:sldId id="616" r:id="rId192"/>
    <p:sldId id="617" r:id="rId193"/>
    <p:sldId id="618" r:id="rId194"/>
    <p:sldId id="668" r:id="rId195"/>
    <p:sldId id="619" r:id="rId196"/>
    <p:sldId id="620" r:id="rId197"/>
    <p:sldId id="621" r:id="rId198"/>
    <p:sldId id="622" r:id="rId199"/>
    <p:sldId id="669" r:id="rId200"/>
    <p:sldId id="623" r:id="rId201"/>
    <p:sldId id="624" r:id="rId202"/>
    <p:sldId id="625" r:id="rId203"/>
    <p:sldId id="670" r:id="rId204"/>
    <p:sldId id="626" r:id="rId205"/>
    <p:sldId id="627" r:id="rId206"/>
    <p:sldId id="628" r:id="rId207"/>
    <p:sldId id="671" r:id="rId208"/>
    <p:sldId id="629" r:id="rId209"/>
    <p:sldId id="630" r:id="rId210"/>
    <p:sldId id="676" r:id="rId211"/>
    <p:sldId id="631" r:id="rId212"/>
    <p:sldId id="632" r:id="rId213"/>
    <p:sldId id="633" r:id="rId214"/>
    <p:sldId id="677" r:id="rId215"/>
    <p:sldId id="634" r:id="rId216"/>
    <p:sldId id="635" r:id="rId217"/>
    <p:sldId id="636" r:id="rId218"/>
    <p:sldId id="678" r:id="rId219"/>
    <p:sldId id="637" r:id="rId220"/>
    <p:sldId id="638" r:id="rId221"/>
    <p:sldId id="639" r:id="rId222"/>
    <p:sldId id="640" r:id="rId223"/>
    <p:sldId id="679" r:id="rId224"/>
    <p:sldId id="641" r:id="rId225"/>
    <p:sldId id="642" r:id="rId226"/>
    <p:sldId id="643" r:id="rId227"/>
    <p:sldId id="680" r:id="rId228"/>
    <p:sldId id="644" r:id="rId229"/>
    <p:sldId id="645" r:id="rId230"/>
    <p:sldId id="681" r:id="rId231"/>
    <p:sldId id="652" r:id="rId232"/>
    <p:sldId id="654" r:id="rId233"/>
    <p:sldId id="648" r:id="rId234"/>
    <p:sldId id="682" r:id="rId235"/>
    <p:sldId id="653" r:id="rId236"/>
    <p:sldId id="647" r:id="rId237"/>
    <p:sldId id="650" r:id="rId238"/>
    <p:sldId id="651" r:id="rId239"/>
    <p:sldId id="683" r:id="rId240"/>
    <p:sldId id="672" r:id="rId241"/>
    <p:sldId id="673" r:id="rId242"/>
    <p:sldId id="675" r:id="rId243"/>
    <p:sldId id="699" r:id="rId244"/>
    <p:sldId id="686" r:id="rId245"/>
    <p:sldId id="687" r:id="rId246"/>
    <p:sldId id="688" r:id="rId247"/>
    <p:sldId id="689" r:id="rId248"/>
    <p:sldId id="690" r:id="rId249"/>
    <p:sldId id="700" r:id="rId250"/>
    <p:sldId id="691" r:id="rId251"/>
    <p:sldId id="692" r:id="rId252"/>
    <p:sldId id="693" r:id="rId253"/>
    <p:sldId id="701" r:id="rId254"/>
    <p:sldId id="694" r:id="rId255"/>
    <p:sldId id="695" r:id="rId256"/>
    <p:sldId id="696" r:id="rId257"/>
    <p:sldId id="697" r:id="rId258"/>
    <p:sldId id="698" r:id="rId2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99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7" autoAdjust="0"/>
    <p:restoredTop sz="73697" autoAdjust="0"/>
  </p:normalViewPr>
  <p:slideViewPr>
    <p:cSldViewPr>
      <p:cViewPr>
        <p:scale>
          <a:sx n="77" d="100"/>
          <a:sy n="77" d="100"/>
        </p:scale>
        <p:origin x="-1290"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4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66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57956510-46AC-4D11-9763-B3C043B016D6}" type="slidenum">
              <a:rPr lang="en-US"/>
              <a:pPr>
                <a:defRPr/>
              </a:pPr>
              <a:t>‹#›</a:t>
            </a:fld>
            <a:endParaRPr lang="en-US"/>
          </a:p>
        </p:txBody>
      </p:sp>
    </p:spTree>
    <p:extLst>
      <p:ext uri="{BB962C8B-B14F-4D97-AF65-F5344CB8AC3E}">
        <p14:creationId xmlns:p14="http://schemas.microsoft.com/office/powerpoint/2010/main" val="4138690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F991A0-CF03-4785-8F4C-B95D3F3E20CB}" type="slidenum">
              <a:rPr lang="en-US" altLang="en-US" smtClean="0"/>
              <a:pPr eaLnBrk="1" hangingPunct="1"/>
              <a:t>3</a:t>
            </a:fld>
            <a:endParaRPr lang="en-US" altLang="en-US"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964798C-D2BE-458F-A6B6-8AE11E8137D4}" type="slidenum">
              <a:rPr lang="en-US" altLang="en-US" sz="1200"/>
              <a:pPr algn="r" eaLnBrk="1" hangingPunct="1"/>
              <a:t>47</a:t>
            </a:fld>
            <a:endParaRPr lang="en-US" altLang="en-US" sz="120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6475EEC5-3B70-49F6-A330-DD182EF9AA5D}" type="slidenum">
              <a:rPr lang="en-US" altLang="en-US" sz="1200"/>
              <a:pPr algn="r" eaLnBrk="1" hangingPunct="1"/>
              <a:t>49</a:t>
            </a:fld>
            <a:endParaRPr lang="en-US" altLang="en-US" sz="120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51CE867-A1E3-4C6D-B2CB-6AC1E3348EAF}" type="slidenum">
              <a:rPr lang="en-US" altLang="en-US" sz="1200"/>
              <a:pPr algn="r" eaLnBrk="1" hangingPunct="1"/>
              <a:t>50</a:t>
            </a:fld>
            <a:endParaRPr lang="en-US" altLang="en-US" sz="120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41A7453-C2FB-4B8A-92F3-C1BE57889E7D}" type="slidenum">
              <a:rPr lang="en-US" altLang="en-US" sz="1200"/>
              <a:pPr algn="r" eaLnBrk="1" hangingPunct="1"/>
              <a:t>51</a:t>
            </a:fld>
            <a:endParaRPr lang="en-US" altLang="en-US" sz="120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2BBF0548-E5B7-4DC0-B778-B404EE8DA093}" type="slidenum">
              <a:rPr lang="en-US" altLang="en-US" sz="1200"/>
              <a:pPr algn="r" eaLnBrk="1" hangingPunct="1"/>
              <a:t>52</a:t>
            </a:fld>
            <a:endParaRPr lang="en-US" altLang="en-US" sz="120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8E412D-2AB7-4A96-A384-501FC7B32F9B}" type="slidenum">
              <a:rPr lang="en-US" altLang="en-US" smtClean="0"/>
              <a:pPr eaLnBrk="1" hangingPunct="1"/>
              <a:t>59</a:t>
            </a:fld>
            <a:endParaRPr lang="en-US" alt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F28D3F8-BF33-4EAA-A442-BFD13694B504}" type="slidenum">
              <a:rPr lang="en-US" altLang="en-US" smtClean="0"/>
              <a:pPr eaLnBrk="1" hangingPunct="1"/>
              <a:t>62</a:t>
            </a:fld>
            <a:endParaRPr lang="en-US" altLang="en-US"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E24A19-F48E-41B3-90D2-D1CD0D5876B8}" type="slidenum">
              <a:rPr lang="en-US" altLang="en-US" smtClean="0"/>
              <a:pPr eaLnBrk="1" hangingPunct="1"/>
              <a:t>64</a:t>
            </a:fld>
            <a:endParaRPr lang="en-US" alt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122529-7D6C-485C-994F-322CD050F463}" type="slidenum">
              <a:rPr lang="en-US" altLang="en-US" smtClean="0"/>
              <a:pPr eaLnBrk="1" hangingPunct="1"/>
              <a:t>91</a:t>
            </a:fld>
            <a:endParaRPr lang="en-US" alt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716B8E-CF76-49F7-BD27-E21BA03BF527}" type="slidenum">
              <a:rPr lang="en-US" altLang="en-US" smtClean="0"/>
              <a:pPr eaLnBrk="1" hangingPunct="1"/>
              <a:t>92</a:t>
            </a:fld>
            <a:endParaRPr lang="en-US" alt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5D8AE19-BCDF-449C-A7EA-87428A30DFAD}" type="slidenum">
              <a:rPr lang="en-US" altLang="en-US" smtClean="0"/>
              <a:pPr eaLnBrk="1" hangingPunct="1"/>
              <a:t>4</a:t>
            </a:fld>
            <a:endParaRPr lang="en-US" alt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F4CCDB-B309-43D5-89DD-9A24DDFB2670}" type="slidenum">
              <a:rPr lang="en-US" altLang="en-US" smtClean="0"/>
              <a:pPr eaLnBrk="1" hangingPunct="1"/>
              <a:t>93</a:t>
            </a:fld>
            <a:endParaRPr lang="en-US" alt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21F011-59EE-49B9-B602-7F9B412BD7AE}" type="slidenum">
              <a:rPr lang="en-US" altLang="en-US" smtClean="0"/>
              <a:pPr eaLnBrk="1" hangingPunct="1"/>
              <a:t>94</a:t>
            </a:fld>
            <a:endParaRPr lang="en-US" alt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991BEB-2E19-444F-8992-5697FDA732DA}" type="slidenum">
              <a:rPr lang="en-US" altLang="en-US" smtClean="0"/>
              <a:pPr eaLnBrk="1" hangingPunct="1"/>
              <a:t>95</a:t>
            </a:fld>
            <a:endParaRPr lang="en-US" alt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30A8A0-88B9-435E-9ACD-DE86321F673A}" type="slidenum">
              <a:rPr lang="en-US" altLang="en-US" smtClean="0"/>
              <a:pPr eaLnBrk="1" hangingPunct="1"/>
              <a:t>103</a:t>
            </a:fld>
            <a:endParaRPr lang="en-US" alt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Comment on the small size of the nidus and large area of surronding scleorosis. Mention usefulness of intraoperative scintigraphy for minimizing bone resection.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59FBBC-836C-442D-A0CE-A46693142CC4}" type="slidenum">
              <a:rPr lang="en-US" altLang="en-US" smtClean="0"/>
              <a:pPr eaLnBrk="1" hangingPunct="1"/>
              <a:t>104</a:t>
            </a:fld>
            <a:endParaRPr lang="en-US" alt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Comment on the small size of the nidus and large area of surronding scleorosis. Mention usefulness of intraoperative scintigraphy for minimizing bone resection.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58F082-9A4D-4BA1-B20A-FB80D06B1A8B}" type="slidenum">
              <a:rPr lang="en-US" altLang="en-US" smtClean="0"/>
              <a:pPr eaLnBrk="1" hangingPunct="1"/>
              <a:t>105</a:t>
            </a:fld>
            <a:endParaRPr lang="en-US" alt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Emphasize that resected bone primarily contains the nidus and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p:spPr>
        <p:txBody>
          <a:bodyPr/>
          <a:lstStyle/>
          <a:p>
            <a:r>
              <a:rPr lang="en-US" altLang="en-US" smtClean="0"/>
              <a:t>Bin Wang, DO.  Walter Reed nuclear medicine fellow. </a:t>
            </a:r>
          </a:p>
        </p:txBody>
      </p:sp>
      <p:sp>
        <p:nvSpPr>
          <p:cNvPr id="2928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5ABA6A-AA58-46FC-B863-CDE76DA8ACAB}" type="slidenum">
              <a:rPr lang="en-US" altLang="en-US" smtClean="0"/>
              <a:pPr eaLnBrk="1" hangingPunct="1"/>
              <a:t>208</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2938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D809EF-A2BF-4574-B5A5-B97CE5A4385B}" type="slidenum">
              <a:rPr lang="en-US" altLang="en-US" smtClean="0"/>
              <a:pPr eaLnBrk="1" hangingPunct="1"/>
              <a:t>209</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2949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FC1D47-0799-48C9-9A6D-61456553C6FA}" type="slidenum">
              <a:rPr lang="en-US" altLang="en-US" smtClean="0"/>
              <a:pPr eaLnBrk="1" hangingPunct="1"/>
              <a:t>211</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2959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86B367-CD53-4262-AFC2-457B20B39AE1}" type="slidenum">
              <a:rPr lang="en-US" altLang="en-US" smtClean="0"/>
              <a:pPr eaLnBrk="1" hangingPunct="1"/>
              <a:t>212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4C3E76-2224-47DA-AC1C-595674DFBFD1}" type="slidenum">
              <a:rPr lang="en-US" altLang="en-US" smtClean="0"/>
              <a:pPr eaLnBrk="1" hangingPunct="1"/>
              <a:t>5</a:t>
            </a:fld>
            <a:endParaRPr lang="en-US" alt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29696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FC21CF-710E-4065-9C2A-3048A213F268}" type="slidenum">
              <a:rPr lang="en-US" altLang="en-US" smtClean="0"/>
              <a:pPr eaLnBrk="1" hangingPunct="1"/>
              <a:t>213</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29798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3293E8-2B39-4C32-BAF6-DDF3579B9F4A}" type="slidenum">
              <a:rPr lang="en-US" altLang="en-US" smtClean="0"/>
              <a:pPr eaLnBrk="1" hangingPunct="1"/>
              <a:t>215</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2990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590280-462E-4416-A62D-CCFF5AC817C5}" type="slidenum">
              <a:rPr lang="en-US" altLang="en-US" smtClean="0"/>
              <a:pPr eaLnBrk="1" hangingPunct="1"/>
              <a:t>216</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003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551CF1-B04F-4236-A1B4-528BED6BF7D7}" type="slidenum">
              <a:rPr lang="en-US" altLang="en-US" smtClean="0"/>
              <a:pPr eaLnBrk="1" hangingPunct="1"/>
              <a:t>217</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106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DDDA1-1143-4042-BF5E-BAF04002408A}" type="slidenum">
              <a:rPr lang="en-US" altLang="en-US" smtClean="0"/>
              <a:pPr eaLnBrk="1" hangingPunct="1"/>
              <a:t>219</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208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30F749-351D-4984-A7EC-7A939746276D}" type="slidenum">
              <a:rPr lang="en-US" altLang="en-US" smtClean="0"/>
              <a:pPr eaLnBrk="1" hangingPunct="1"/>
              <a:t>220</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310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6E9934-1775-41B9-84C8-B8522ADC9C1C}" type="slidenum">
              <a:rPr lang="en-US" altLang="en-US" smtClean="0"/>
              <a:pPr eaLnBrk="1" hangingPunct="1"/>
              <a:t>221</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413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7FD683-1296-4E75-BF6A-4726EA8361D6}" type="slidenum">
              <a:rPr lang="en-US" altLang="en-US" smtClean="0"/>
              <a:pPr eaLnBrk="1" hangingPunct="1"/>
              <a:t>224</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515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BA0864-717F-43EF-A476-809C64C77722}" type="slidenum">
              <a:rPr lang="en-US" altLang="en-US" smtClean="0"/>
              <a:pPr eaLnBrk="1" hangingPunct="1"/>
              <a:t>225</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618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C267B6-4D85-4897-B7AA-E1B3CB2384F3}" type="slidenum">
              <a:rPr lang="en-US" altLang="en-US" smtClean="0"/>
              <a:pPr eaLnBrk="1" hangingPunct="1"/>
              <a:t>226</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514372-6336-4B34-8930-F63B004E86AA}" type="slidenum">
              <a:rPr lang="en-US" altLang="en-US" smtClean="0"/>
              <a:pPr eaLnBrk="1" hangingPunct="1"/>
              <a:t>22</a:t>
            </a:fld>
            <a:endParaRPr lang="en-US" altLang="en-U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720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AE46FB-2A5C-4ACD-A107-C5183B711AEA}" type="slidenum">
              <a:rPr lang="en-US" altLang="en-US" smtClean="0"/>
              <a:pPr eaLnBrk="1" hangingPunct="1"/>
              <a:t>228</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0822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8EDB8E-7690-45B1-A5F4-7F3918DAC3C3}" type="slidenum">
              <a:rPr lang="en-US" altLang="en-US" smtClean="0"/>
              <a:pPr eaLnBrk="1" hangingPunct="1"/>
              <a:t>229</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p:spPr>
        <p:txBody>
          <a:bodyPr/>
          <a:lstStyle/>
          <a:p>
            <a:r>
              <a:rPr lang="en-US" altLang="en-US" smtClean="0"/>
              <a:t>Bin Wang, DO.  Walter Reed nuclear medicine fellow. </a:t>
            </a:r>
          </a:p>
        </p:txBody>
      </p:sp>
      <p:sp>
        <p:nvSpPr>
          <p:cNvPr id="30925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771FD2-DBE7-4673-A04B-3218ADF650BC}" type="slidenum">
              <a:rPr lang="en-US" altLang="en-US" smtClean="0"/>
              <a:pPr eaLnBrk="1" hangingPunct="1"/>
              <a:t>231</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1027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1897C1-F988-4315-8AB8-38AE38AF93C3}" type="slidenum">
              <a:rPr lang="en-US" altLang="en-US" smtClean="0"/>
              <a:pPr eaLnBrk="1" hangingPunct="1"/>
              <a:t>232</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1130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634DBD-D8FB-4980-A524-A1CB75E1ABA7}" type="slidenum">
              <a:rPr lang="en-US" altLang="en-US" smtClean="0"/>
              <a:pPr eaLnBrk="1" hangingPunct="1"/>
              <a:t>233</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1232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EC3216-07A3-430B-A941-D2EA18B31098}" type="slidenum">
              <a:rPr lang="en-US" altLang="en-US" smtClean="0"/>
              <a:pPr eaLnBrk="1" hangingPunct="1"/>
              <a:t>235</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p:spPr>
        <p:txBody>
          <a:bodyPr/>
          <a:lstStyle/>
          <a:p>
            <a:r>
              <a:rPr lang="en-US" altLang="en-US" smtClean="0"/>
              <a:t>Bin Wang, DO.  Walter Reed nuclear medicine fellow. </a:t>
            </a:r>
          </a:p>
          <a:p>
            <a:endParaRPr lang="en-US" altLang="en-US" smtClean="0"/>
          </a:p>
        </p:txBody>
      </p:sp>
      <p:sp>
        <p:nvSpPr>
          <p:cNvPr id="31334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A53366-803E-44B4-A4C2-9FC2B99EF35A}" type="slidenum">
              <a:rPr lang="en-US" altLang="en-US" smtClean="0"/>
              <a:pPr eaLnBrk="1" hangingPunct="1"/>
              <a:t>236</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p:spPr>
        <p:txBody>
          <a:bodyPr/>
          <a:lstStyle/>
          <a:p>
            <a:r>
              <a:rPr lang="en-US" altLang="en-US" smtClean="0"/>
              <a:t>Bin Wang, DO.  Walter Reed nuclear medicine fellow. </a:t>
            </a:r>
          </a:p>
        </p:txBody>
      </p:sp>
      <p:sp>
        <p:nvSpPr>
          <p:cNvPr id="31437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579351-B581-461F-B96D-EF3973143F54}" type="slidenum">
              <a:rPr lang="en-US" altLang="en-US" smtClean="0"/>
              <a:pPr eaLnBrk="1" hangingPunct="1"/>
              <a:t>237</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p:spPr>
        <p:txBody>
          <a:bodyPr/>
          <a:lstStyle/>
          <a:p>
            <a:r>
              <a:rPr lang="en-US" altLang="en-US" smtClean="0"/>
              <a:t>Bin Wang, DO.  Walter Reed nuclear medicine fellow. </a:t>
            </a:r>
          </a:p>
        </p:txBody>
      </p:sp>
      <p:sp>
        <p:nvSpPr>
          <p:cNvPr id="31539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BE04C3-1124-43C6-9C8D-D0F99AAD9A42}" type="slidenum">
              <a:rPr lang="en-US" altLang="en-US" smtClean="0"/>
              <a:pPr eaLnBrk="1" hangingPunct="1"/>
              <a:t>238</a:t>
            </a:fld>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p:spPr>
        <p:txBody>
          <a:bodyPr/>
          <a:lstStyle/>
          <a:p>
            <a:r>
              <a:rPr lang="en-US" altLang="en-US" smtClean="0"/>
              <a:t>Eman Mahdi, Pediatric fellow</a:t>
            </a:r>
          </a:p>
        </p:txBody>
      </p:sp>
      <p:sp>
        <p:nvSpPr>
          <p:cNvPr id="31642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F9787E-93C1-439A-B4DF-CEC7E246E0AF}" type="slidenum">
              <a:rPr lang="en-US" altLang="en-US" smtClean="0"/>
              <a:pPr eaLnBrk="1" hangingPunct="1"/>
              <a:t>239</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EE6162-D2D8-4A4C-A5F5-99B8F7F88C11}" type="slidenum">
              <a:rPr lang="en-US" altLang="en-US" smtClean="0"/>
              <a:pPr eaLnBrk="1" hangingPunct="1"/>
              <a:t>23</a:t>
            </a:fld>
            <a:endParaRPr lang="en-US" alt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p:spPr>
        <p:txBody>
          <a:bodyPr/>
          <a:lstStyle/>
          <a:p>
            <a:r>
              <a:rPr lang="en-US" altLang="en-US" smtClean="0"/>
              <a:t>Eman Mahdi</a:t>
            </a:r>
          </a:p>
        </p:txBody>
      </p:sp>
      <p:sp>
        <p:nvSpPr>
          <p:cNvPr id="31744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D98416-3D1E-4D16-B3E8-0B3A6BC8D8E0}" type="slidenum">
              <a:rPr lang="en-US" altLang="en-US" smtClean="0"/>
              <a:pPr eaLnBrk="1" hangingPunct="1"/>
              <a:t>240</a:t>
            </a:fld>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p:spPr>
        <p:txBody>
          <a:bodyPr/>
          <a:lstStyle/>
          <a:p>
            <a:r>
              <a:rPr lang="en-US" altLang="en-US" smtClean="0"/>
              <a:t>Eman Mahdi</a:t>
            </a:r>
          </a:p>
        </p:txBody>
      </p:sp>
      <p:sp>
        <p:nvSpPr>
          <p:cNvPr id="318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365491-2711-4665-97BF-F94BCDEAB393}" type="slidenum">
              <a:rPr lang="en-US" altLang="en-US" smtClean="0"/>
              <a:pPr eaLnBrk="1" hangingPunct="1"/>
              <a:t>241</a:t>
            </a:fld>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p:spPr>
        <p:txBody>
          <a:bodyPr/>
          <a:lstStyle/>
          <a:p>
            <a:r>
              <a:rPr lang="en-US" altLang="en-US" smtClean="0"/>
              <a:t>Eman Mahdi</a:t>
            </a:r>
          </a:p>
        </p:txBody>
      </p:sp>
      <p:sp>
        <p:nvSpPr>
          <p:cNvPr id="3194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67CFE6-21AE-4FBD-A033-5EC72C5B2454}" type="slidenum">
              <a:rPr lang="en-US" altLang="en-US" smtClean="0"/>
              <a:pPr eaLnBrk="1" hangingPunct="1"/>
              <a:t>242</a:t>
            </a:fld>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p:spPr>
        <p:txBody>
          <a:bodyPr/>
          <a:lstStyle/>
          <a:p>
            <a:r>
              <a:rPr lang="en-US" altLang="en-US" smtClean="0"/>
              <a:t>Eman Mahdi, Pediatric fellow</a:t>
            </a:r>
          </a:p>
        </p:txBody>
      </p:sp>
      <p:sp>
        <p:nvSpPr>
          <p:cNvPr id="320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A58EB5-EE6E-4685-9F9F-FCA82A9284CC}" type="slidenum">
              <a:rPr lang="en-US" altLang="en-US" smtClean="0"/>
              <a:pPr eaLnBrk="1" hangingPunct="1"/>
              <a:t>243</a:t>
            </a:fld>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215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FA48A2-AC1B-4727-81E7-0E5871C823C6}" type="slidenum">
              <a:rPr lang="en-US" altLang="en-US" smtClean="0"/>
              <a:pPr eaLnBrk="1" hangingPunct="1"/>
              <a:t>244</a:t>
            </a:fld>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2256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57EEA4-A32D-480B-89E4-C1FDA7377374}" type="slidenum">
              <a:rPr lang="en-US" altLang="en-US" smtClean="0"/>
              <a:pPr eaLnBrk="1" hangingPunct="1"/>
              <a:t>245</a:t>
            </a:fld>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2358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48DB06-FC42-4104-98D5-380CEA222A53}" type="slidenum">
              <a:rPr lang="en-US" altLang="en-US" smtClean="0"/>
              <a:pPr eaLnBrk="1" hangingPunct="1"/>
              <a:t>246</a:t>
            </a:fld>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246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6A5155-E768-4389-B8B4-DA62AEADD4E5}" type="slidenum">
              <a:rPr lang="en-US" altLang="en-US" smtClean="0"/>
              <a:pPr eaLnBrk="1" hangingPunct="1"/>
              <a:t>247</a:t>
            </a:fld>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2563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C82AAF-8A9B-4788-BC0E-1DCEB56A8EC6}" type="slidenum">
              <a:rPr lang="en-US" altLang="en-US" smtClean="0"/>
              <a:pPr eaLnBrk="1" hangingPunct="1"/>
              <a:t>248</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p:spPr>
        <p:txBody>
          <a:bodyPr/>
          <a:lstStyle/>
          <a:p>
            <a:r>
              <a:rPr lang="en-US" altLang="en-US" smtClean="0"/>
              <a:t>Eman Mahdi, Pediatric fellow</a:t>
            </a:r>
          </a:p>
        </p:txBody>
      </p:sp>
      <p:sp>
        <p:nvSpPr>
          <p:cNvPr id="32666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5CF9F9-E514-4C9D-8DCC-85B6DC63690E}" type="slidenum">
              <a:rPr lang="en-US" altLang="en-US" smtClean="0"/>
              <a:pPr eaLnBrk="1" hangingPunct="1"/>
              <a:t>249</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538C0E-162C-4CE1-A06E-70E2D3859999}" type="slidenum">
              <a:rPr lang="en-US" altLang="en-US" smtClean="0"/>
              <a:pPr eaLnBrk="1" hangingPunct="1"/>
              <a:t>25</a:t>
            </a:fld>
            <a:endParaRPr lang="en-US" alt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2768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E7BFB0-C685-4BF7-B560-FFE738D18C8D}" type="slidenum">
              <a:rPr lang="en-US" altLang="en-US" smtClean="0"/>
              <a:pPr eaLnBrk="1" hangingPunct="1"/>
              <a:t>250</a:t>
            </a:fld>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2870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23608B-36E5-471E-8F94-EFB59F144BEA}" type="slidenum">
              <a:rPr lang="en-US" altLang="en-US" smtClean="0"/>
              <a:pPr eaLnBrk="1" hangingPunct="1"/>
              <a:t>251</a:t>
            </a:fld>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2973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03D936-4C3B-47ED-B5E9-1F8C1F672963}" type="slidenum">
              <a:rPr lang="en-US" altLang="en-US" smtClean="0"/>
              <a:pPr eaLnBrk="1" hangingPunct="1"/>
              <a:t>252</a:t>
            </a:fld>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p:spPr>
        <p:txBody>
          <a:bodyPr/>
          <a:lstStyle/>
          <a:p>
            <a:r>
              <a:rPr lang="en-US" altLang="en-US" smtClean="0"/>
              <a:t>Eman Mahdi, Pediatric fellow</a:t>
            </a:r>
          </a:p>
        </p:txBody>
      </p:sp>
      <p:sp>
        <p:nvSpPr>
          <p:cNvPr id="33075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AB3F53-E815-4C3C-9542-39E6E244671E}" type="slidenum">
              <a:rPr lang="en-US" altLang="en-US" smtClean="0"/>
              <a:pPr eaLnBrk="1" hangingPunct="1"/>
              <a:t>253</a:t>
            </a:fld>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3178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D60C10-F592-4761-89A0-B7855E0A85FB}" type="slidenum">
              <a:rPr lang="en-US" altLang="en-US" smtClean="0"/>
              <a:pPr eaLnBrk="1" hangingPunct="1"/>
              <a:t>254</a:t>
            </a:fld>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3280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BE94E7-E0ED-444B-8FC8-8515F5B81F9E}" type="slidenum">
              <a:rPr lang="en-US" altLang="en-US" smtClean="0"/>
              <a:pPr eaLnBrk="1" hangingPunct="1"/>
              <a:t>255</a:t>
            </a:fld>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3382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597F6-8C4D-405E-A239-1EBF8AAA74D4}" type="slidenum">
              <a:rPr lang="en-US" altLang="en-US" smtClean="0"/>
              <a:pPr eaLnBrk="1" hangingPunct="1"/>
              <a:t>256</a:t>
            </a:fld>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3485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94A85C-FD79-42A5-B95F-4BF76AD2C0E2}" type="slidenum">
              <a:rPr lang="en-US" altLang="en-US" smtClean="0"/>
              <a:pPr eaLnBrk="1" hangingPunct="1"/>
              <a:t>257</a:t>
            </a:fld>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p:spPr>
        <p:txBody>
          <a:bodyPr/>
          <a:lstStyle/>
          <a:p>
            <a:r>
              <a:rPr lang="en-US" altLang="en-US" smtClean="0"/>
              <a:t>Eman Mahdi, Pediatric fellow</a:t>
            </a:r>
          </a:p>
          <a:p>
            <a:endParaRPr lang="en-US" altLang="en-US" smtClean="0"/>
          </a:p>
        </p:txBody>
      </p:sp>
      <p:sp>
        <p:nvSpPr>
          <p:cNvPr id="33587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A2FE5E-1FB7-4C2A-941D-DD5B3ACDA7E5}" type="slidenum">
              <a:rPr lang="en-US" altLang="en-US" smtClean="0"/>
              <a:pPr eaLnBrk="1" hangingPunct="1"/>
              <a:t>258</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947272-6532-4046-8756-85CDF64AC833}" type="slidenum">
              <a:rPr lang="en-US" altLang="en-US" smtClean="0"/>
              <a:pPr eaLnBrk="1" hangingPunct="1"/>
              <a:t>27</a:t>
            </a:fld>
            <a:endParaRPr lang="en-US" altLang="en-U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9E537C-314A-4AFD-B0B7-A2961D0508B0}" type="slidenum">
              <a:rPr lang="en-US" altLang="en-US" smtClean="0"/>
              <a:pPr eaLnBrk="1" hangingPunct="1"/>
              <a:t>39</a:t>
            </a:fld>
            <a:endParaRPr lang="en-US" alt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ABD7C9-8416-4A0B-8F12-6B9F0AB1F2D8}" type="slidenum">
              <a:rPr lang="en-US" altLang="en-US" smtClean="0"/>
              <a:pPr eaLnBrk="1" hangingPunct="1"/>
              <a:t>40</a:t>
            </a:fld>
            <a:endParaRPr lang="en-US" alt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CAF702-A5A7-424A-9179-E0FD844FCD68}" type="slidenum">
              <a:rPr lang="en-US"/>
              <a:pPr>
                <a:defRPr/>
              </a:pPr>
              <a:t>‹#›</a:t>
            </a:fld>
            <a:endParaRPr lang="en-US"/>
          </a:p>
        </p:txBody>
      </p:sp>
    </p:spTree>
    <p:extLst>
      <p:ext uri="{BB962C8B-B14F-4D97-AF65-F5344CB8AC3E}">
        <p14:creationId xmlns:p14="http://schemas.microsoft.com/office/powerpoint/2010/main" val="53696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BCBF25-C510-470C-A702-FDECE3C5AEBC}" type="slidenum">
              <a:rPr lang="en-US"/>
              <a:pPr>
                <a:defRPr/>
              </a:pPr>
              <a:t>‹#›</a:t>
            </a:fld>
            <a:endParaRPr lang="en-US"/>
          </a:p>
        </p:txBody>
      </p:sp>
    </p:spTree>
    <p:extLst>
      <p:ext uri="{BB962C8B-B14F-4D97-AF65-F5344CB8AC3E}">
        <p14:creationId xmlns:p14="http://schemas.microsoft.com/office/powerpoint/2010/main" val="2873910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75B873-BF19-449A-9E1A-9EA4CD7D95C3}" type="slidenum">
              <a:rPr lang="en-US"/>
              <a:pPr>
                <a:defRPr/>
              </a:pPr>
              <a:t>‹#›</a:t>
            </a:fld>
            <a:endParaRPr lang="en-US"/>
          </a:p>
        </p:txBody>
      </p:sp>
    </p:spTree>
    <p:extLst>
      <p:ext uri="{BB962C8B-B14F-4D97-AF65-F5344CB8AC3E}">
        <p14:creationId xmlns:p14="http://schemas.microsoft.com/office/powerpoint/2010/main" val="3011678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475E61-08E9-4906-B5EF-7F4A5C5C73BD}" type="slidenum">
              <a:rPr lang="en-US"/>
              <a:pPr>
                <a:defRPr/>
              </a:pPr>
              <a:t>‹#›</a:t>
            </a:fld>
            <a:endParaRPr lang="en-US"/>
          </a:p>
        </p:txBody>
      </p:sp>
    </p:spTree>
    <p:extLst>
      <p:ext uri="{BB962C8B-B14F-4D97-AF65-F5344CB8AC3E}">
        <p14:creationId xmlns:p14="http://schemas.microsoft.com/office/powerpoint/2010/main" val="45486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D7020-FBB2-4A71-9119-31A4740AF8B5}" type="slidenum">
              <a:rPr lang="en-US"/>
              <a:pPr>
                <a:defRPr/>
              </a:pPr>
              <a:t>‹#›</a:t>
            </a:fld>
            <a:endParaRPr lang="en-US"/>
          </a:p>
        </p:txBody>
      </p:sp>
    </p:spTree>
    <p:extLst>
      <p:ext uri="{BB962C8B-B14F-4D97-AF65-F5344CB8AC3E}">
        <p14:creationId xmlns:p14="http://schemas.microsoft.com/office/powerpoint/2010/main" val="87705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29B26-DA30-4A7F-9D08-C608B20127BD}" type="slidenum">
              <a:rPr lang="en-US"/>
              <a:pPr>
                <a:defRPr/>
              </a:pPr>
              <a:t>‹#›</a:t>
            </a:fld>
            <a:endParaRPr lang="en-US"/>
          </a:p>
        </p:txBody>
      </p:sp>
    </p:spTree>
    <p:extLst>
      <p:ext uri="{BB962C8B-B14F-4D97-AF65-F5344CB8AC3E}">
        <p14:creationId xmlns:p14="http://schemas.microsoft.com/office/powerpoint/2010/main" val="1149561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0F2265-2ACB-4691-AD8E-2108AED829AA}" type="slidenum">
              <a:rPr lang="en-US"/>
              <a:pPr>
                <a:defRPr/>
              </a:pPr>
              <a:t>‹#›</a:t>
            </a:fld>
            <a:endParaRPr lang="en-US"/>
          </a:p>
        </p:txBody>
      </p:sp>
    </p:spTree>
    <p:extLst>
      <p:ext uri="{BB962C8B-B14F-4D97-AF65-F5344CB8AC3E}">
        <p14:creationId xmlns:p14="http://schemas.microsoft.com/office/powerpoint/2010/main" val="111321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C26AE4-67A3-4544-B710-C39157834D39}" type="slidenum">
              <a:rPr lang="en-US"/>
              <a:pPr>
                <a:defRPr/>
              </a:pPr>
              <a:t>‹#›</a:t>
            </a:fld>
            <a:endParaRPr lang="en-US"/>
          </a:p>
        </p:txBody>
      </p:sp>
    </p:spTree>
    <p:extLst>
      <p:ext uri="{BB962C8B-B14F-4D97-AF65-F5344CB8AC3E}">
        <p14:creationId xmlns:p14="http://schemas.microsoft.com/office/powerpoint/2010/main" val="124664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DE8750-C9D5-4397-9406-089696A0D0E0}" type="slidenum">
              <a:rPr lang="en-US"/>
              <a:pPr>
                <a:defRPr/>
              </a:pPr>
              <a:t>‹#›</a:t>
            </a:fld>
            <a:endParaRPr lang="en-US"/>
          </a:p>
        </p:txBody>
      </p:sp>
    </p:spTree>
    <p:extLst>
      <p:ext uri="{BB962C8B-B14F-4D97-AF65-F5344CB8AC3E}">
        <p14:creationId xmlns:p14="http://schemas.microsoft.com/office/powerpoint/2010/main" val="413946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9CB9F1-DADA-4605-B5C0-4B45A51F2822}" type="slidenum">
              <a:rPr lang="en-US"/>
              <a:pPr>
                <a:defRPr/>
              </a:pPr>
              <a:t>‹#›</a:t>
            </a:fld>
            <a:endParaRPr lang="en-US"/>
          </a:p>
        </p:txBody>
      </p:sp>
    </p:spTree>
    <p:extLst>
      <p:ext uri="{BB962C8B-B14F-4D97-AF65-F5344CB8AC3E}">
        <p14:creationId xmlns:p14="http://schemas.microsoft.com/office/powerpoint/2010/main" val="294050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0CC482-532B-4E27-9CC6-69CD3F5D2D70}" type="slidenum">
              <a:rPr lang="en-US"/>
              <a:pPr>
                <a:defRPr/>
              </a:pPr>
              <a:t>‹#›</a:t>
            </a:fld>
            <a:endParaRPr lang="en-US"/>
          </a:p>
        </p:txBody>
      </p:sp>
    </p:spTree>
    <p:extLst>
      <p:ext uri="{BB962C8B-B14F-4D97-AF65-F5344CB8AC3E}">
        <p14:creationId xmlns:p14="http://schemas.microsoft.com/office/powerpoint/2010/main" val="217837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27EF46-0A92-4478-8624-4DDED53842E4}" type="slidenum">
              <a:rPr lang="en-US"/>
              <a:pPr>
                <a:defRPr/>
              </a:pPr>
              <a:t>‹#›</a:t>
            </a:fld>
            <a:endParaRPr lang="en-US"/>
          </a:p>
        </p:txBody>
      </p:sp>
    </p:spTree>
    <p:extLst>
      <p:ext uri="{BB962C8B-B14F-4D97-AF65-F5344CB8AC3E}">
        <p14:creationId xmlns:p14="http://schemas.microsoft.com/office/powerpoint/2010/main" val="164658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CCBB50F-66E0-4CBC-B57E-DEFC3183CC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7.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8.jpeg"/></Relationships>
</file>

<file path=ppt/slides/_rels/slide10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89.png"/><Relationship Id="rId4" Type="http://schemas.openxmlformats.org/officeDocument/2006/relationships/image" Target="../media/image18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png"/></Relationships>
</file>

<file path=ppt/slides/_rels/slide14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44.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15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50.png"/><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9.xml"/><Relationship Id="rId4" Type="http://schemas.openxmlformats.org/officeDocument/2006/relationships/image" Target="../media/image272.png"/></Relationships>
</file>

<file path=ppt/slides/_rels/slide179.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9.xml"/><Relationship Id="rId5" Type="http://schemas.openxmlformats.org/officeDocument/2006/relationships/image" Target="../media/image279.png"/><Relationship Id="rId4" Type="http://schemas.openxmlformats.org/officeDocument/2006/relationships/image" Target="../media/image27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9.xml"/><Relationship Id="rId5" Type="http://schemas.openxmlformats.org/officeDocument/2006/relationships/image" Target="../media/image283.png"/><Relationship Id="rId4" Type="http://schemas.openxmlformats.org/officeDocument/2006/relationships/image" Target="../media/image282.png"/></Relationships>
</file>

<file path=ppt/slides/_rels/slide18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9.xml"/><Relationship Id="rId5" Type="http://schemas.openxmlformats.org/officeDocument/2006/relationships/image" Target="../media/image283.png"/><Relationship Id="rId4" Type="http://schemas.openxmlformats.org/officeDocument/2006/relationships/image" Target="../media/image28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0.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88.jp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89.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0.xml.rels><?xml version="1.0" encoding="UTF-8" standalone="yes"?>
<Relationships xmlns="http://schemas.openxmlformats.org/package/2006/relationships"><Relationship Id="rId2" Type="http://schemas.openxmlformats.org/officeDocument/2006/relationships/image" Target="../media/image291.jp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92.jp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6.png"/></Relationships>
</file>

<file path=ppt/slides/_rels/slide21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6.png"/></Relationships>
</file>

<file path=ppt/slides/_rels/slide21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5.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23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14.png"/></Relationships>
</file>

<file path=ppt/slides/_rels/slide24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17.png"/><Relationship Id="rId4" Type="http://schemas.openxmlformats.org/officeDocument/2006/relationships/image" Target="../media/image316.png"/></Relationships>
</file>

<file path=ppt/slides/_rels/slide246.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319.png"/></Relationships>
</file>

<file path=ppt/slides/_rels/slide24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23.png"/><Relationship Id="rId4" Type="http://schemas.openxmlformats.org/officeDocument/2006/relationships/image" Target="../media/image322.png"/></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27.png"/></Relationships>
</file>

<file path=ppt/slides/_rels/slide255.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29.png"/></Relationships>
</file>

<file path=ppt/slides/_rels/slide25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32.png"/><Relationship Id="rId4" Type="http://schemas.openxmlformats.org/officeDocument/2006/relationships/image" Target="../media/image331.png"/></Relationships>
</file>

<file path=ppt/slides/_rels/slide257.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34.png"/></Relationships>
</file>

<file path=ppt/slides/_rels/slide258.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w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wmf"/><Relationship Id="rId4"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8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9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9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73.jpeg"/><Relationship Id="rId4" Type="http://schemas.openxmlformats.org/officeDocument/2006/relationships/image" Target="../media/image17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1981200"/>
            <a:ext cx="8229600" cy="1143000"/>
          </a:xfrm>
        </p:spPr>
        <p:txBody>
          <a:bodyPr/>
          <a:lstStyle/>
          <a:p>
            <a:r>
              <a:rPr lang="en-US" altLang="en-US" sz="3600" b="1" smtClean="0">
                <a:solidFill>
                  <a:schemeClr val="bg1"/>
                </a:solidFill>
              </a:rPr>
              <a:t>Nuclear Medicine Cases</a:t>
            </a:r>
            <a:br>
              <a:rPr lang="en-US" altLang="en-US" sz="3600" b="1" smtClean="0">
                <a:solidFill>
                  <a:schemeClr val="bg1"/>
                </a:solidFill>
              </a:rPr>
            </a:br>
            <a:r>
              <a:rPr lang="en-US" altLang="en-US" sz="3600" b="1" smtClean="0">
                <a:solidFill>
                  <a:schemeClr val="bg1"/>
                </a:solidFill>
              </a:rPr>
              <a:t/>
            </a:r>
            <a:br>
              <a:rPr lang="en-US" altLang="en-US" sz="3600" b="1" smtClean="0">
                <a:solidFill>
                  <a:schemeClr val="bg1"/>
                </a:solidFill>
              </a:rPr>
            </a:br>
            <a:r>
              <a:rPr lang="en-US" altLang="en-US" sz="3600" b="1" smtClean="0">
                <a:solidFill>
                  <a:schemeClr val="bg1"/>
                </a:solidFill>
              </a:rPr>
              <a:t>Cases # 1 - 48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
          <p:cNvPicPr>
            <a:picLocks noChangeAspect="1" noChangeArrowheads="1"/>
          </p:cNvPicPr>
          <p:nvPr/>
        </p:nvPicPr>
        <p:blipFill>
          <a:blip r:embed="rId2" cstate="print">
            <a:lum bright="12000" contrast="30000"/>
            <a:extLst>
              <a:ext uri="{28A0092B-C50C-407E-A947-70E740481C1C}">
                <a14:useLocalDpi xmlns:a14="http://schemas.microsoft.com/office/drawing/2010/main" val="0"/>
              </a:ext>
            </a:extLst>
          </a:blip>
          <a:srcRect l="4356" t="4089" r="20258" b="49568"/>
          <a:stretch>
            <a:fillRect/>
          </a:stretch>
        </p:blipFill>
        <p:spPr bwMode="auto">
          <a:xfrm>
            <a:off x="228600" y="962025"/>
            <a:ext cx="86106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4267200" y="4191000"/>
            <a:ext cx="145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24 hours</a:t>
            </a:r>
          </a:p>
        </p:txBody>
      </p:sp>
      <p:sp>
        <p:nvSpPr>
          <p:cNvPr id="11268" name="Text Box 4"/>
          <p:cNvSpPr txBox="1">
            <a:spLocks noChangeArrowheads="1"/>
          </p:cNvSpPr>
          <p:nvPr/>
        </p:nvSpPr>
        <p:spPr bwMode="auto">
          <a:xfrm>
            <a:off x="2362200" y="152400"/>
            <a:ext cx="3870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Findings?? Differential??</a:t>
            </a:r>
          </a:p>
        </p:txBody>
      </p:sp>
      <p:sp>
        <p:nvSpPr>
          <p:cNvPr id="8198" name="Text Box 4"/>
          <p:cNvSpPr txBox="1">
            <a:spLocks noChangeArrowheads="1"/>
          </p:cNvSpPr>
          <p:nvPr/>
        </p:nvSpPr>
        <p:spPr bwMode="auto">
          <a:xfrm>
            <a:off x="2103438" y="5715000"/>
            <a:ext cx="3992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9900"/>
                </a:solidFill>
              </a:rPr>
              <a:t>No excretion by 24 hours.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1"/>
          <p:cNvSpPr txBox="1">
            <a:spLocks noChangeArrowheads="1"/>
          </p:cNvSpPr>
          <p:nvPr/>
        </p:nvSpPr>
        <p:spPr bwMode="auto">
          <a:xfrm>
            <a:off x="3376613" y="2819400"/>
            <a:ext cx="2060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00"/>
                </a:solidFill>
              </a:rPr>
              <a:t>CASE # 16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osteoid osteoma-early"/>
          <p:cNvPicPr>
            <a:picLocks noChangeAspect="1" noChangeArrowheads="1"/>
          </p:cNvPicPr>
          <p:nvPr/>
        </p:nvPicPr>
        <p:blipFill>
          <a:blip r:embed="rId2" cstate="print">
            <a:extLst>
              <a:ext uri="{28A0092B-C50C-407E-A947-70E740481C1C}">
                <a14:useLocalDpi xmlns:a14="http://schemas.microsoft.com/office/drawing/2010/main" val="0"/>
              </a:ext>
            </a:extLst>
          </a:blip>
          <a:srcRect l="3558" r="2150"/>
          <a:stretch>
            <a:fillRect/>
          </a:stretch>
        </p:blipFill>
        <p:spPr bwMode="auto">
          <a:xfrm>
            <a:off x="381000" y="838200"/>
            <a:ext cx="37385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osteoid osteoma-del"/>
          <p:cNvPicPr>
            <a:picLocks noChangeAspect="1" noChangeArrowheads="1"/>
          </p:cNvPicPr>
          <p:nvPr/>
        </p:nvPicPr>
        <p:blipFill>
          <a:blip r:embed="rId3" cstate="print">
            <a:lum bright="-6000" contrast="54000"/>
            <a:extLst>
              <a:ext uri="{28A0092B-C50C-407E-A947-70E740481C1C}">
                <a14:useLocalDpi xmlns:a14="http://schemas.microsoft.com/office/drawing/2010/main" val="0"/>
              </a:ext>
            </a:extLst>
          </a:blip>
          <a:srcRect l="1897" t="1315" r="3279"/>
          <a:stretch>
            <a:fillRect/>
          </a:stretch>
        </p:blipFill>
        <p:spPr bwMode="auto">
          <a:xfrm>
            <a:off x="4495800" y="8382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p:cNvSpPr>
            <a:spLocks noChangeArrowheads="1"/>
          </p:cNvSpPr>
          <p:nvPr/>
        </p:nvSpPr>
        <p:spPr bwMode="auto">
          <a:xfrm>
            <a:off x="457200" y="0"/>
            <a:ext cx="8288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           15 yr old male, competitive soccer player, </a:t>
            </a:r>
          </a:p>
          <a:p>
            <a:pPr eaLnBrk="1" hangingPunct="1"/>
            <a:r>
              <a:rPr lang="en-US" altLang="en-US" sz="2400" b="1">
                <a:solidFill>
                  <a:srgbClr val="FFFF00"/>
                </a:solidFill>
              </a:rPr>
              <a:t>    with one-year history of back pain, relieved by aspirin</a:t>
            </a:r>
          </a:p>
        </p:txBody>
      </p:sp>
      <p:sp>
        <p:nvSpPr>
          <p:cNvPr id="104453" name="Text Box 5"/>
          <p:cNvSpPr txBox="1">
            <a:spLocks noChangeArrowheads="1"/>
          </p:cNvSpPr>
          <p:nvPr/>
        </p:nvSpPr>
        <p:spPr bwMode="auto">
          <a:xfrm>
            <a:off x="3429000" y="6400800"/>
            <a:ext cx="1201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accent1"/>
                </a:solidFill>
              </a:rPr>
              <a:t>5/17/02</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osteoid osteoma-del-1st bone scan"/>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228600" y="533400"/>
            <a:ext cx="1944688"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descr="osteoid osteoma-del-spect axial"/>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286000" y="914400"/>
            <a:ext cx="16033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descr="osteoid osteoma-de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2286000" y="2895600"/>
            <a:ext cx="16033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5" descr="osteoid osteoma-d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800600"/>
            <a:ext cx="16033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6" descr="osteoid osteoma-del"/>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4343400" y="533400"/>
            <a:ext cx="2036763"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descr="osteoid osteoma-del"/>
          <p:cNvPicPr>
            <a:picLocks noChangeAspect="1" noChangeArrowheads="1"/>
          </p:cNvPicPr>
          <p:nvPr/>
        </p:nvPicPr>
        <p:blipFill>
          <a:blip r:embed="rId7">
            <a:lum contrast="18000"/>
            <a:extLst>
              <a:ext uri="{28A0092B-C50C-407E-A947-70E740481C1C}">
                <a14:useLocalDpi xmlns:a14="http://schemas.microsoft.com/office/drawing/2010/main" val="0"/>
              </a:ext>
            </a:extLst>
          </a:blip>
          <a:srcRect/>
          <a:stretch>
            <a:fillRect/>
          </a:stretch>
        </p:blipFill>
        <p:spPr bwMode="auto">
          <a:xfrm>
            <a:off x="6629400" y="533400"/>
            <a:ext cx="2000250"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Text Box 8"/>
          <p:cNvSpPr txBox="1">
            <a:spLocks noChangeArrowheads="1"/>
          </p:cNvSpPr>
          <p:nvPr/>
        </p:nvSpPr>
        <p:spPr bwMode="auto">
          <a:xfrm>
            <a:off x="1676400" y="6400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bg1"/>
                </a:solidFill>
              </a:rPr>
              <a:t>9/6/01</a:t>
            </a:r>
          </a:p>
        </p:txBody>
      </p:sp>
      <p:sp>
        <p:nvSpPr>
          <p:cNvPr id="105481" name="Text Box 9"/>
          <p:cNvSpPr txBox="1">
            <a:spLocks noChangeArrowheads="1"/>
          </p:cNvSpPr>
          <p:nvPr/>
        </p:nvSpPr>
        <p:spPr bwMode="auto">
          <a:xfrm>
            <a:off x="4495800" y="6400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bg1"/>
                </a:solidFill>
              </a:rPr>
              <a:t>11/26/01</a:t>
            </a:r>
          </a:p>
        </p:txBody>
      </p:sp>
      <p:sp>
        <p:nvSpPr>
          <p:cNvPr id="105482" name="Text Box 10"/>
          <p:cNvSpPr txBox="1">
            <a:spLocks noChangeArrowheads="1"/>
          </p:cNvSpPr>
          <p:nvPr/>
        </p:nvSpPr>
        <p:spPr bwMode="auto">
          <a:xfrm>
            <a:off x="6858000" y="6400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accent1"/>
                </a:solidFill>
              </a:rPr>
              <a:t>5/17/02</a:t>
            </a:r>
          </a:p>
        </p:txBody>
      </p:sp>
      <p:sp>
        <p:nvSpPr>
          <p:cNvPr id="105483" name="Text Box 11"/>
          <p:cNvSpPr txBox="1">
            <a:spLocks noChangeArrowheads="1"/>
          </p:cNvSpPr>
          <p:nvPr/>
        </p:nvSpPr>
        <p:spPr bwMode="auto">
          <a:xfrm>
            <a:off x="2117725" y="-36513"/>
            <a:ext cx="18415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2400">
              <a:solidFill>
                <a:srgbClr val="FFFF00"/>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osteoid osteoma-CT-1"/>
          <p:cNvPicPr>
            <a:picLocks noChangeAspect="1" noChangeArrowheads="1"/>
          </p:cNvPicPr>
          <p:nvPr/>
        </p:nvPicPr>
        <p:blipFill>
          <a:blip r:embed="rId3" cstate="print">
            <a:extLst>
              <a:ext uri="{28A0092B-C50C-407E-A947-70E740481C1C}">
                <a14:useLocalDpi xmlns:a14="http://schemas.microsoft.com/office/drawing/2010/main" val="0"/>
              </a:ext>
            </a:extLst>
          </a:blip>
          <a:srcRect l="6171" t="7979" r="22549" b="7039"/>
          <a:stretch>
            <a:fillRect/>
          </a:stretch>
        </p:blipFill>
        <p:spPr bwMode="auto">
          <a:xfrm>
            <a:off x="533400" y="1447800"/>
            <a:ext cx="37338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osteoid osteoma-del-spect axial"/>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a:stretch>
            <a:fillRect/>
          </a:stretch>
        </p:blipFill>
        <p:spPr bwMode="auto">
          <a:xfrm>
            <a:off x="4648200" y="1447800"/>
            <a:ext cx="32004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osteoid osteoma-CT-1"/>
          <p:cNvPicPr>
            <a:picLocks noChangeAspect="1" noChangeArrowheads="1"/>
          </p:cNvPicPr>
          <p:nvPr/>
        </p:nvPicPr>
        <p:blipFill>
          <a:blip r:embed="rId3" cstate="print">
            <a:extLst>
              <a:ext uri="{28A0092B-C50C-407E-A947-70E740481C1C}">
                <a14:useLocalDpi xmlns:a14="http://schemas.microsoft.com/office/drawing/2010/main" val="0"/>
              </a:ext>
            </a:extLst>
          </a:blip>
          <a:srcRect l="6171" t="7979" r="22549" b="7039"/>
          <a:stretch>
            <a:fillRect/>
          </a:stretch>
        </p:blipFill>
        <p:spPr bwMode="auto">
          <a:xfrm>
            <a:off x="685800" y="1143000"/>
            <a:ext cx="2667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p:cNvSpPr txBox="1">
            <a:spLocks noChangeArrowheads="1"/>
          </p:cNvSpPr>
          <p:nvPr/>
        </p:nvSpPr>
        <p:spPr bwMode="auto">
          <a:xfrm>
            <a:off x="2590800" y="381000"/>
            <a:ext cx="3678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FFFF00"/>
                </a:solidFill>
              </a:rPr>
              <a:t>OSTEOID OSTEOMA</a:t>
            </a:r>
          </a:p>
        </p:txBody>
      </p:sp>
      <p:pic>
        <p:nvPicPr>
          <p:cNvPr id="107524" name="Picture 4" descr="osteoid osteoma-del-spect axial"/>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a:stretch>
            <a:fillRect/>
          </a:stretch>
        </p:blipFill>
        <p:spPr bwMode="auto">
          <a:xfrm>
            <a:off x="5334000" y="1143000"/>
            <a:ext cx="23622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AutoShape 5"/>
          <p:cNvSpPr>
            <a:spLocks noChangeArrowheads="1"/>
          </p:cNvSpPr>
          <p:nvPr/>
        </p:nvSpPr>
        <p:spPr bwMode="auto">
          <a:xfrm>
            <a:off x="2286000" y="2743200"/>
            <a:ext cx="152400" cy="530225"/>
          </a:xfrm>
          <a:prstGeom prst="upArrow">
            <a:avLst>
              <a:gd name="adj1" fmla="val 50000"/>
              <a:gd name="adj2" fmla="val 869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107526" name="Picture 6" descr="1"/>
          <p:cNvPicPr>
            <a:picLocks noChangeAspect="1" noChangeArrowheads="1"/>
          </p:cNvPicPr>
          <p:nvPr/>
        </p:nvPicPr>
        <p:blipFill>
          <a:blip r:embed="rId5" cstate="print">
            <a:extLst>
              <a:ext uri="{28A0092B-C50C-407E-A947-70E740481C1C}">
                <a14:useLocalDpi xmlns:a14="http://schemas.microsoft.com/office/drawing/2010/main" val="0"/>
              </a:ext>
            </a:extLst>
          </a:blip>
          <a:srcRect l="38918" t="6520" r="47939" b="70987"/>
          <a:stretch>
            <a:fillRect/>
          </a:stretch>
        </p:blipFill>
        <p:spPr bwMode="auto">
          <a:xfrm>
            <a:off x="2133600" y="4648200"/>
            <a:ext cx="14652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AutoShape 7"/>
          <p:cNvSpPr>
            <a:spLocks noChangeArrowheads="1"/>
          </p:cNvSpPr>
          <p:nvPr/>
        </p:nvSpPr>
        <p:spPr bwMode="auto">
          <a:xfrm>
            <a:off x="2743200" y="5943600"/>
            <a:ext cx="76200" cy="609600"/>
          </a:xfrm>
          <a:prstGeom prst="upArrow">
            <a:avLst>
              <a:gd name="adj1" fmla="val 50000"/>
              <a:gd name="adj2" fmla="val 2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7528" name="Text Box 8"/>
          <p:cNvSpPr txBox="1">
            <a:spLocks noChangeArrowheads="1"/>
          </p:cNvSpPr>
          <p:nvPr/>
        </p:nvSpPr>
        <p:spPr bwMode="auto">
          <a:xfrm>
            <a:off x="3581400" y="5715000"/>
            <a:ext cx="224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Spondylolysis</a:t>
            </a:r>
          </a:p>
        </p:txBody>
      </p:sp>
      <p:sp>
        <p:nvSpPr>
          <p:cNvPr id="107529" name="Line 9"/>
          <p:cNvSpPr>
            <a:spLocks noChangeShapeType="1"/>
          </p:cNvSpPr>
          <p:nvPr/>
        </p:nvSpPr>
        <p:spPr bwMode="auto">
          <a:xfrm>
            <a:off x="2057400" y="1981200"/>
            <a:ext cx="1524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0" name="Text Box 10"/>
          <p:cNvSpPr txBox="1">
            <a:spLocks noChangeArrowheads="1"/>
          </p:cNvSpPr>
          <p:nvPr/>
        </p:nvSpPr>
        <p:spPr bwMode="auto">
          <a:xfrm>
            <a:off x="0" y="3505200"/>
            <a:ext cx="4922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CT scan—bone window: central lucent</a:t>
            </a:r>
          </a:p>
          <a:p>
            <a:pPr eaLnBrk="1" hangingPunct="1"/>
            <a:r>
              <a:rPr lang="en-US" altLang="en-US" sz="2000" b="1">
                <a:solidFill>
                  <a:schemeClr val="bg1"/>
                </a:solidFill>
              </a:rPr>
              <a:t>nidus with much surrounding sclerosis</a:t>
            </a:r>
          </a:p>
        </p:txBody>
      </p:sp>
      <p:sp>
        <p:nvSpPr>
          <p:cNvPr id="107531" name="AutoShape 11"/>
          <p:cNvSpPr>
            <a:spLocks noChangeArrowheads="1"/>
          </p:cNvSpPr>
          <p:nvPr/>
        </p:nvSpPr>
        <p:spPr bwMode="auto">
          <a:xfrm>
            <a:off x="6477000" y="2743200"/>
            <a:ext cx="152400" cy="530225"/>
          </a:xfrm>
          <a:prstGeom prst="upArrow">
            <a:avLst>
              <a:gd name="adj1" fmla="val 50000"/>
              <a:gd name="adj2" fmla="val 869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4479925" y="3048000"/>
            <a:ext cx="2759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4400">
              <a:solidFill>
                <a:schemeClr val="tx2"/>
              </a:solidFill>
            </a:endParaRPr>
          </a:p>
        </p:txBody>
      </p:sp>
      <p:sp>
        <p:nvSpPr>
          <p:cNvPr id="108547" name="Rectangle 3"/>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4400">
              <a:solidFill>
                <a:schemeClr val="tx2"/>
              </a:solidFill>
            </a:endParaRPr>
          </a:p>
        </p:txBody>
      </p:sp>
      <p:pic>
        <p:nvPicPr>
          <p:cNvPr id="108548" name="Picture 4" descr="Camera in 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35274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p:cNvSpPr txBox="1">
            <a:spLocks noChangeArrowheads="1"/>
          </p:cNvSpPr>
          <p:nvPr/>
        </p:nvSpPr>
        <p:spPr bwMode="auto">
          <a:xfrm>
            <a:off x="4419600" y="6400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bg1"/>
                </a:solidFill>
              </a:rPr>
              <a:t>After resection</a:t>
            </a:r>
          </a:p>
        </p:txBody>
      </p:sp>
      <p:sp>
        <p:nvSpPr>
          <p:cNvPr id="108550" name="Text Box 6"/>
          <p:cNvSpPr txBox="1">
            <a:spLocks noChangeArrowheads="1"/>
          </p:cNvSpPr>
          <p:nvPr/>
        </p:nvSpPr>
        <p:spPr bwMode="auto">
          <a:xfrm>
            <a:off x="7086600" y="6035675"/>
            <a:ext cx="205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a:solidFill>
                  <a:schemeClr val="bg1"/>
                </a:solidFill>
              </a:rPr>
              <a:t>Bone fragments</a:t>
            </a:r>
          </a:p>
        </p:txBody>
      </p:sp>
      <p:sp>
        <p:nvSpPr>
          <p:cNvPr id="108551" name="Text Box 7"/>
          <p:cNvSpPr txBox="1">
            <a:spLocks noChangeArrowheads="1"/>
          </p:cNvSpPr>
          <p:nvPr/>
        </p:nvSpPr>
        <p:spPr bwMode="auto">
          <a:xfrm>
            <a:off x="5867400" y="31242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a:solidFill>
                  <a:schemeClr val="bg1"/>
                </a:solidFill>
              </a:rPr>
              <a:t>Before resection</a:t>
            </a:r>
          </a:p>
        </p:txBody>
      </p:sp>
      <p:sp>
        <p:nvSpPr>
          <p:cNvPr id="108552" name="Text Box 8"/>
          <p:cNvSpPr txBox="1">
            <a:spLocks noChangeArrowheads="1"/>
          </p:cNvSpPr>
          <p:nvPr/>
        </p:nvSpPr>
        <p:spPr bwMode="auto">
          <a:xfrm>
            <a:off x="0" y="0"/>
            <a:ext cx="6324600"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solidFill>
                  <a:schemeClr val="accent1"/>
                </a:solidFill>
              </a:rPr>
              <a:t>INTRAOPERATIVE SCINTIGRAPHY</a:t>
            </a:r>
            <a:r>
              <a:rPr lang="en-US" altLang="en-US" sz="2400" b="1">
                <a:solidFill>
                  <a:srgbClr val="FFFF00"/>
                </a:solidFill>
              </a:rPr>
              <a:t>: can help limit resection to include nidus and min surrounding sclerotic bone</a:t>
            </a:r>
          </a:p>
        </p:txBody>
      </p:sp>
      <p:pic>
        <p:nvPicPr>
          <p:cNvPr id="108553" name="Picture 9" descr="osteoid osteoma-del"/>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6172200" y="533400"/>
            <a:ext cx="25146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10" descr="osteoid osteoma-del"/>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4267200" y="3657600"/>
            <a:ext cx="25908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Picture 11" descr="osteoid osteoma-del"/>
          <p:cNvPicPr>
            <a:picLocks noChangeAspect="1" noChangeArrowheads="1"/>
          </p:cNvPicPr>
          <p:nvPr/>
        </p:nvPicPr>
        <p:blipFill>
          <a:blip r:embed="rId6">
            <a:lum bright="24000" contrast="18000"/>
            <a:extLst>
              <a:ext uri="{28A0092B-C50C-407E-A947-70E740481C1C}">
                <a14:useLocalDpi xmlns:a14="http://schemas.microsoft.com/office/drawing/2010/main" val="0"/>
              </a:ext>
            </a:extLst>
          </a:blip>
          <a:srcRect/>
          <a:stretch>
            <a:fillRect/>
          </a:stretch>
        </p:blipFill>
        <p:spPr bwMode="auto">
          <a:xfrm>
            <a:off x="7315200" y="4419600"/>
            <a:ext cx="15240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1"/>
          <p:cNvSpPr txBox="1">
            <a:spLocks noChangeArrowheads="1"/>
          </p:cNvSpPr>
          <p:nvPr/>
        </p:nvSpPr>
        <p:spPr bwMode="auto">
          <a:xfrm>
            <a:off x="3376613" y="2819400"/>
            <a:ext cx="2060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00"/>
                </a:solidFill>
              </a:rPr>
              <a:t>CASE # 17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DOCUME~1\djenning\LOCALS~1\Temp\1.3.12.2.1107.5.6.1.10061.32110113092714395056200000000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553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95400" y="1219200"/>
            <a:ext cx="3810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676400" y="1219200"/>
            <a:ext cx="457200"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597" name="TextBox 4"/>
          <p:cNvSpPr txBox="1">
            <a:spLocks noChangeArrowheads="1"/>
          </p:cNvSpPr>
          <p:nvPr/>
        </p:nvSpPr>
        <p:spPr bwMode="auto">
          <a:xfrm>
            <a:off x="2286000" y="536575"/>
            <a:ext cx="490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What is the purpose of this study?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descr="C:\DOCUME~1\djenning\LOCALS~1\Temp\1.3.12.2.1107.5.6.1.10061.32110113092715431221800000000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1066800"/>
            <a:ext cx="64008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54138" y="1066800"/>
            <a:ext cx="398462"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752600" y="1066800"/>
            <a:ext cx="381000"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621" name="TextBox 4"/>
          <p:cNvSpPr txBox="1">
            <a:spLocks noChangeArrowheads="1"/>
          </p:cNvSpPr>
          <p:nvPr/>
        </p:nvSpPr>
        <p:spPr bwMode="auto">
          <a:xfrm>
            <a:off x="2844800" y="352425"/>
            <a:ext cx="3419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Evaluate for obstruction</a:t>
            </a:r>
          </a:p>
        </p:txBody>
      </p:sp>
      <p:sp>
        <p:nvSpPr>
          <p:cNvPr id="111622" name="TextBox 5"/>
          <p:cNvSpPr txBox="1">
            <a:spLocks noChangeArrowheads="1"/>
          </p:cNvSpPr>
          <p:nvPr/>
        </p:nvSpPr>
        <p:spPr bwMode="auto">
          <a:xfrm>
            <a:off x="1362075" y="6315075"/>
            <a:ext cx="6392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These images show a good response to lasix- no obstruction</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DOCUME~1\djenning\LOCALS~1\Temp\1.3.12.2.1107.5.6.1.10061.32110113092715535548400000008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979488"/>
            <a:ext cx="7239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Box 1"/>
          <p:cNvSpPr txBox="1">
            <a:spLocks noChangeArrowheads="1"/>
          </p:cNvSpPr>
          <p:nvPr/>
        </p:nvSpPr>
        <p:spPr bwMode="auto">
          <a:xfrm>
            <a:off x="758825" y="347663"/>
            <a:ext cx="749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So our images and the post lasix curve show no obstruction on the right.</a:t>
            </a:r>
          </a:p>
          <a:p>
            <a:pPr eaLnBrk="1" hangingPunct="1"/>
            <a:r>
              <a:rPr lang="en-US" altLang="en-US">
                <a:solidFill>
                  <a:srgbClr val="FFFF00"/>
                </a:solidFill>
              </a:rPr>
              <a:t>But there is still something wrong with this curve.  What is it?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838200"/>
            <a:ext cx="8458200" cy="1143000"/>
          </a:xfrm>
        </p:spPr>
        <p:txBody>
          <a:bodyPr/>
          <a:lstStyle/>
          <a:p>
            <a:pPr eaLnBrk="1" hangingPunct="1"/>
            <a:r>
              <a:rPr lang="en-US" altLang="en-US" sz="2800" b="1" smtClean="0">
                <a:solidFill>
                  <a:schemeClr val="bg1"/>
                </a:solidFill>
              </a:rPr>
              <a:t>Differential diagnostic considerations: normal hepatic uptake, no excretion by 24 hours</a:t>
            </a:r>
          </a:p>
        </p:txBody>
      </p:sp>
      <p:sp>
        <p:nvSpPr>
          <p:cNvPr id="9219" name="Rectangle 3"/>
          <p:cNvSpPr>
            <a:spLocks noGrp="1" noChangeArrowheads="1"/>
          </p:cNvSpPr>
          <p:nvPr>
            <p:ph type="body" idx="1"/>
          </p:nvPr>
        </p:nvSpPr>
        <p:spPr>
          <a:xfrm>
            <a:off x="457200" y="2667000"/>
            <a:ext cx="8229600" cy="4525963"/>
          </a:xfrm>
        </p:spPr>
        <p:txBody>
          <a:bodyPr/>
          <a:lstStyle/>
          <a:p>
            <a:pPr eaLnBrk="1" hangingPunct="1"/>
            <a:r>
              <a:rPr lang="en-US" altLang="en-US" sz="2600" smtClean="0">
                <a:solidFill>
                  <a:srgbClr val="FF9900"/>
                </a:solidFill>
              </a:rPr>
              <a:t>Biliary atresia</a:t>
            </a:r>
          </a:p>
          <a:p>
            <a:pPr eaLnBrk="1" hangingPunct="1"/>
            <a:r>
              <a:rPr lang="en-US" altLang="en-US" sz="2600" smtClean="0">
                <a:solidFill>
                  <a:srgbClr val="FF9900"/>
                </a:solidFill>
              </a:rPr>
              <a:t>Cystic fibrosis</a:t>
            </a:r>
          </a:p>
          <a:p>
            <a:pPr eaLnBrk="1" hangingPunct="1"/>
            <a:r>
              <a:rPr lang="en-US" altLang="en-US" sz="2600" smtClean="0">
                <a:solidFill>
                  <a:srgbClr val="FF9900"/>
                </a:solidFill>
              </a:rPr>
              <a:t>Paucity of the intrahepatic ducts</a:t>
            </a:r>
          </a:p>
          <a:p>
            <a:pPr lvl="1" eaLnBrk="1" hangingPunct="1"/>
            <a:r>
              <a:rPr lang="en-US" altLang="en-US" sz="2600" smtClean="0">
                <a:solidFill>
                  <a:srgbClr val="FF9900"/>
                </a:solidFill>
              </a:rPr>
              <a:t>Isolated</a:t>
            </a:r>
          </a:p>
          <a:p>
            <a:pPr lvl="1" eaLnBrk="1" hangingPunct="1"/>
            <a:r>
              <a:rPr lang="en-US" altLang="en-US" sz="2600" smtClean="0">
                <a:solidFill>
                  <a:srgbClr val="FF9900"/>
                </a:solidFill>
              </a:rPr>
              <a:t>Syndromic (Alagille’s syndrome)</a:t>
            </a:r>
          </a:p>
          <a:p>
            <a:pPr lvl="1" eaLnBrk="1" hangingPunct="1">
              <a:buFontTx/>
              <a:buNone/>
            </a:pPr>
            <a:endParaRPr lang="en-US" altLang="en-US" sz="2600" smtClean="0">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linds(horizontal)">
                                      <p:cBhvr>
                                        <p:cTn id="7" dur="500"/>
                                        <p:tgtEl>
                                          <p:spTgt spid="921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219">
                                            <p:txEl>
                                              <p:pRg st="1" end="1"/>
                                            </p:txEl>
                                          </p:spTgt>
                                        </p:tgtEl>
                                        <p:attrNameLst>
                                          <p:attrName>style.visibility</p:attrName>
                                        </p:attrNameLst>
                                      </p:cBhvr>
                                      <p:to>
                                        <p:strVal val="visible"/>
                                      </p:to>
                                    </p:set>
                                    <p:animEffect transition="in" filter="blinds(horizontal)">
                                      <p:cBhvr>
                                        <p:cTn id="10" dur="500"/>
                                        <p:tgtEl>
                                          <p:spTgt spid="921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Effect transition="in" filter="blinds(horizontal)">
                                      <p:cBhvr>
                                        <p:cTn id="13" dur="500"/>
                                        <p:tgtEl>
                                          <p:spTgt spid="921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219">
                                            <p:txEl>
                                              <p:pRg st="3" end="3"/>
                                            </p:txEl>
                                          </p:spTgt>
                                        </p:tgtEl>
                                        <p:attrNameLst>
                                          <p:attrName>style.visibility</p:attrName>
                                        </p:attrNameLst>
                                      </p:cBhvr>
                                      <p:to>
                                        <p:strVal val="visible"/>
                                      </p:to>
                                    </p:set>
                                    <p:animEffect transition="in" filter="blinds(horizontal)">
                                      <p:cBhvr>
                                        <p:cTn id="16" dur="500"/>
                                        <p:tgtEl>
                                          <p:spTgt spid="9219">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animEffect transition="in" filter="blinds(horizontal)">
                                      <p:cBhvr>
                                        <p:cTn id="19"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DOCUME~1\djenning\LOCALS~1\Temp\1.3.12.2.1107.5.6.1.10061.321101130927155355484000000080.bmp"/>
          <p:cNvPicPr>
            <a:picLocks noChangeAspect="1" noChangeArrowheads="1"/>
          </p:cNvPicPr>
          <p:nvPr/>
        </p:nvPicPr>
        <p:blipFill>
          <a:blip r:embed="rId2" cstate="print">
            <a:extLst>
              <a:ext uri="{28A0092B-C50C-407E-A947-70E740481C1C}">
                <a14:useLocalDpi xmlns:a14="http://schemas.microsoft.com/office/drawing/2010/main" val="0"/>
              </a:ext>
            </a:extLst>
          </a:blip>
          <a:srcRect t="8446" b="8476"/>
          <a:stretch>
            <a:fillRect/>
          </a:stretch>
        </p:blipFill>
        <p:spPr bwMode="auto">
          <a:xfrm>
            <a:off x="885825" y="914400"/>
            <a:ext cx="7239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Box 2"/>
          <p:cNvSpPr txBox="1">
            <a:spLocks noChangeArrowheads="1"/>
          </p:cNvSpPr>
          <p:nvPr/>
        </p:nvSpPr>
        <p:spPr bwMode="auto">
          <a:xfrm>
            <a:off x="1524000" y="409575"/>
            <a:ext cx="566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The T1/2 is &lt; 10 min, but the curve flattens out. Why?</a:t>
            </a:r>
          </a:p>
        </p:txBody>
      </p:sp>
      <p:sp>
        <p:nvSpPr>
          <p:cNvPr id="7" name="Down Arrow 6"/>
          <p:cNvSpPr/>
          <p:nvPr/>
        </p:nvSpPr>
        <p:spPr>
          <a:xfrm>
            <a:off x="5689600" y="3962400"/>
            <a:ext cx="122238" cy="673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DOCUME~1\djenning\LOCALS~1\Temp\1.3.12.2.1107.5.6.1.10061.32110113092714395056200000000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68400"/>
            <a:ext cx="623252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0" y="1177925"/>
            <a:ext cx="3810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57200" y="1177925"/>
            <a:ext cx="457200"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693" name="TextBox 4"/>
          <p:cNvSpPr txBox="1">
            <a:spLocks noChangeArrowheads="1"/>
          </p:cNvSpPr>
          <p:nvPr/>
        </p:nvSpPr>
        <p:spPr bwMode="auto">
          <a:xfrm>
            <a:off x="1143000" y="76200"/>
            <a:ext cx="7523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Look at the initial images next to the ROI for the curve</a:t>
            </a:r>
          </a:p>
        </p:txBody>
      </p:sp>
      <p:pic>
        <p:nvPicPr>
          <p:cNvPr id="114694" name="Picture 2" descr="C:\DOCUME~1\djenning\LOCALS~1\Temp\1.3.12.2.1107.5.6.1.10061.321101130927155355484000000080.bmp"/>
          <p:cNvPicPr>
            <a:picLocks noChangeAspect="1" noChangeArrowheads="1"/>
          </p:cNvPicPr>
          <p:nvPr/>
        </p:nvPicPr>
        <p:blipFill>
          <a:blip r:embed="rId3" cstate="print">
            <a:extLst>
              <a:ext uri="{28A0092B-C50C-407E-A947-70E740481C1C}">
                <a14:useLocalDpi xmlns:a14="http://schemas.microsoft.com/office/drawing/2010/main" val="0"/>
              </a:ext>
            </a:extLst>
          </a:blip>
          <a:srcRect l="395" t="45203" r="75603" b="19649"/>
          <a:stretch>
            <a:fillRect/>
          </a:stretch>
        </p:blipFill>
        <p:spPr bwMode="auto">
          <a:xfrm>
            <a:off x="6308725" y="1752600"/>
            <a:ext cx="26320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DOCUME~1\djenning\LOCALS~1\Temp\1.3.12.2.1107.5.6.1.10061.32110113092714395056200000000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68400"/>
            <a:ext cx="623252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0" y="1177925"/>
            <a:ext cx="3810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57200" y="1177925"/>
            <a:ext cx="457200"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717" name="TextBox 4"/>
          <p:cNvSpPr txBox="1">
            <a:spLocks noChangeArrowheads="1"/>
          </p:cNvSpPr>
          <p:nvPr/>
        </p:nvSpPr>
        <p:spPr bwMode="auto">
          <a:xfrm>
            <a:off x="685800" y="152400"/>
            <a:ext cx="7715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The ROI includes an area outside the collecting system</a:t>
            </a:r>
          </a:p>
          <a:p>
            <a:pPr eaLnBrk="1" hangingPunct="1"/>
            <a:r>
              <a:rPr lang="en-US" altLang="en-US" sz="2400">
                <a:solidFill>
                  <a:srgbClr val="FFFF00"/>
                </a:solidFill>
              </a:rPr>
              <a:t>Of the right kidney.</a:t>
            </a:r>
          </a:p>
        </p:txBody>
      </p:sp>
      <p:pic>
        <p:nvPicPr>
          <p:cNvPr id="115718" name="Picture 2" descr="C:\DOCUME~1\djenning\LOCALS~1\Temp\1.3.12.2.1107.5.6.1.10061.321101130927155355484000000080.bmp"/>
          <p:cNvPicPr>
            <a:picLocks noChangeAspect="1" noChangeArrowheads="1"/>
          </p:cNvPicPr>
          <p:nvPr/>
        </p:nvPicPr>
        <p:blipFill>
          <a:blip r:embed="rId3" cstate="print">
            <a:extLst>
              <a:ext uri="{28A0092B-C50C-407E-A947-70E740481C1C}">
                <a14:useLocalDpi xmlns:a14="http://schemas.microsoft.com/office/drawing/2010/main" val="0"/>
              </a:ext>
            </a:extLst>
          </a:blip>
          <a:srcRect l="395" t="45203" r="75603" b="19649"/>
          <a:stretch>
            <a:fillRect/>
          </a:stretch>
        </p:blipFill>
        <p:spPr bwMode="auto">
          <a:xfrm>
            <a:off x="6308725" y="1752600"/>
            <a:ext cx="26320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7624763" y="2362200"/>
            <a:ext cx="376237"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447800" y="49530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5721" name="TextBox 11"/>
          <p:cNvSpPr txBox="1">
            <a:spLocks noChangeArrowheads="1"/>
          </p:cNvSpPr>
          <p:nvPr/>
        </p:nvSpPr>
        <p:spPr bwMode="auto">
          <a:xfrm>
            <a:off x="3913188" y="6324600"/>
            <a:ext cx="126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What is it?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2"/>
          <p:cNvSpPr txBox="1">
            <a:spLocks noChangeArrowheads="1"/>
          </p:cNvSpPr>
          <p:nvPr/>
        </p:nvSpPr>
        <p:spPr bwMode="auto">
          <a:xfrm>
            <a:off x="304800" y="201613"/>
            <a:ext cx="856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It’s the gallbladder.  There is vicarious excretion, similar to IV contrast on a ct scan.</a:t>
            </a:r>
          </a:p>
        </p:txBody>
      </p:sp>
      <p:sp>
        <p:nvSpPr>
          <p:cNvPr id="116739" name="TextBox 3"/>
          <p:cNvSpPr txBox="1">
            <a:spLocks noChangeArrowheads="1"/>
          </p:cNvSpPr>
          <p:nvPr/>
        </p:nvSpPr>
        <p:spPr bwMode="auto">
          <a:xfrm>
            <a:off x="1962150" y="6715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The technologist accidently included it in the ROI.</a:t>
            </a:r>
          </a:p>
        </p:txBody>
      </p:sp>
      <p:pic>
        <p:nvPicPr>
          <p:cNvPr id="116740" name="Picture 2" descr="C:\DOCUME~1\djenning\LOCALS~1\Temp\1.3.12.2.1107.5.6.1.10061.321101130927155355484000000080.bmp"/>
          <p:cNvPicPr>
            <a:picLocks noChangeAspect="1" noChangeArrowheads="1"/>
          </p:cNvPicPr>
          <p:nvPr/>
        </p:nvPicPr>
        <p:blipFill>
          <a:blip r:embed="rId2" cstate="print">
            <a:extLst>
              <a:ext uri="{28A0092B-C50C-407E-A947-70E740481C1C}">
                <a14:useLocalDpi xmlns:a14="http://schemas.microsoft.com/office/drawing/2010/main" val="0"/>
              </a:ext>
            </a:extLst>
          </a:blip>
          <a:srcRect l="395" t="45203" r="75603" b="19649"/>
          <a:stretch>
            <a:fillRect/>
          </a:stretch>
        </p:blipFill>
        <p:spPr bwMode="auto">
          <a:xfrm>
            <a:off x="1049338" y="2247900"/>
            <a:ext cx="297815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3" descr="C:\DOCUME~1\djenning\LOCALS~1\Temp\1.3.12.2.1107.5.6.1.9021.20607.0.9287085429728420.bmp"/>
          <p:cNvPicPr>
            <a:picLocks noChangeAspect="1" noChangeArrowheads="1"/>
          </p:cNvPicPr>
          <p:nvPr/>
        </p:nvPicPr>
        <p:blipFill>
          <a:blip r:embed="rId3" cstate="print">
            <a:extLst>
              <a:ext uri="{28A0092B-C50C-407E-A947-70E740481C1C}">
                <a14:useLocalDpi xmlns:a14="http://schemas.microsoft.com/office/drawing/2010/main" val="0"/>
              </a:ext>
            </a:extLst>
          </a:blip>
          <a:srcRect l="-2" t="59732" r="75404" b="7285"/>
          <a:stretch>
            <a:fillRect/>
          </a:stretch>
        </p:blipFill>
        <p:spPr bwMode="auto">
          <a:xfrm>
            <a:off x="4876800" y="2247900"/>
            <a:ext cx="32083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Box 4"/>
          <p:cNvSpPr txBox="1">
            <a:spLocks noChangeArrowheads="1"/>
          </p:cNvSpPr>
          <p:nvPr/>
        </p:nvSpPr>
        <p:spPr bwMode="auto">
          <a:xfrm>
            <a:off x="1524000" y="5848350"/>
            <a:ext cx="52625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The image on the right is what the ROI should be</a:t>
            </a:r>
            <a:r>
              <a:rPr lang="en-US" altLang="en-US"/>
              <a:t>.</a:t>
            </a:r>
          </a:p>
          <a:p>
            <a:pPr eaLnBrk="1" hangingPunct="1"/>
            <a:r>
              <a:rPr lang="en-US" altLang="en-US">
                <a:solidFill>
                  <a:srgbClr val="FFFF00"/>
                </a:solidFill>
              </a:rPr>
              <a:t>It excludes the activity in the gallbladder.</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DOCUME~1\djenning\LOCALS~1\Temp\1.3.12.2.1107.5.6.1.9021.20607.0.9287085429728420.bmp"/>
          <p:cNvPicPr>
            <a:picLocks noChangeAspect="1" noChangeArrowheads="1"/>
          </p:cNvPicPr>
          <p:nvPr/>
        </p:nvPicPr>
        <p:blipFill>
          <a:blip r:embed="rId2" cstate="print">
            <a:extLst>
              <a:ext uri="{28A0092B-C50C-407E-A947-70E740481C1C}">
                <a14:useLocalDpi xmlns:a14="http://schemas.microsoft.com/office/drawing/2010/main" val="0"/>
              </a:ext>
            </a:extLst>
          </a:blip>
          <a:srcRect l="42383" t="58836" r="5891" b="7910"/>
          <a:stretch>
            <a:fillRect/>
          </a:stretch>
        </p:blipFill>
        <p:spPr bwMode="auto">
          <a:xfrm>
            <a:off x="2349500" y="3151188"/>
            <a:ext cx="4625975"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C:\DOCUME~1\djenning\LOCALS~1\Temp\1.3.12.2.1107.5.6.1.10061.321101130927155355484000000080.bmp"/>
          <p:cNvPicPr>
            <a:picLocks noChangeAspect="1" noChangeArrowheads="1"/>
          </p:cNvPicPr>
          <p:nvPr/>
        </p:nvPicPr>
        <p:blipFill>
          <a:blip r:embed="rId3" cstate="print">
            <a:extLst>
              <a:ext uri="{28A0092B-C50C-407E-A947-70E740481C1C}">
                <a14:useLocalDpi xmlns:a14="http://schemas.microsoft.com/office/drawing/2010/main" val="0"/>
              </a:ext>
            </a:extLst>
          </a:blip>
          <a:srcRect l="39294" t="50784" r="1337" b="13818"/>
          <a:stretch>
            <a:fillRect/>
          </a:stretch>
        </p:blipFill>
        <p:spPr bwMode="auto">
          <a:xfrm>
            <a:off x="2327275" y="533400"/>
            <a:ext cx="46482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Box 1"/>
          <p:cNvSpPr txBox="1">
            <a:spLocks noChangeArrowheads="1"/>
          </p:cNvSpPr>
          <p:nvPr/>
        </p:nvSpPr>
        <p:spPr bwMode="auto">
          <a:xfrm>
            <a:off x="3733800" y="133350"/>
            <a:ext cx="159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OLD CURVE</a:t>
            </a:r>
          </a:p>
        </p:txBody>
      </p:sp>
      <p:sp>
        <p:nvSpPr>
          <p:cNvPr id="117765" name="TextBox 2"/>
          <p:cNvSpPr txBox="1">
            <a:spLocks noChangeArrowheads="1"/>
          </p:cNvSpPr>
          <p:nvPr/>
        </p:nvSpPr>
        <p:spPr bwMode="auto">
          <a:xfrm>
            <a:off x="3856038" y="2803525"/>
            <a:ext cx="159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NEW CURVE</a:t>
            </a:r>
          </a:p>
        </p:txBody>
      </p:sp>
      <p:sp>
        <p:nvSpPr>
          <p:cNvPr id="117766" name="TextBox 3"/>
          <p:cNvSpPr txBox="1">
            <a:spLocks noChangeArrowheads="1"/>
          </p:cNvSpPr>
          <p:nvPr/>
        </p:nvSpPr>
        <p:spPr bwMode="auto">
          <a:xfrm>
            <a:off x="1219200" y="5781675"/>
            <a:ext cx="7212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Very subtle change in the curve, which in this instance did not give a </a:t>
            </a:r>
          </a:p>
          <a:p>
            <a:pPr eaLnBrk="1" hangingPunct="1"/>
            <a:r>
              <a:rPr lang="en-US" altLang="en-US">
                <a:solidFill>
                  <a:srgbClr val="FFFF00"/>
                </a:solidFill>
              </a:rPr>
              <a:t>Give a false positive for obstruction.</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6" descr="C:\DOCUME~1\djenning\LOCALS~1\Temp\1.3.12.2.1107.5.6.1.9021.22814.0.7432095514003217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1343025"/>
            <a:ext cx="4645026"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2" descr="C:\DOCUME~1\djenning\LOCALS~1\Temp\1.3.12.2.1107.5.6.1.9044.20707.0.4460756316422993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975" y="1343025"/>
            <a:ext cx="46450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113" y="1343025"/>
            <a:ext cx="163513" cy="2571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9850" y="1343025"/>
            <a:ext cx="387350" cy="1285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790" name="TextBox 3"/>
          <p:cNvSpPr txBox="1">
            <a:spLocks noChangeArrowheads="1"/>
          </p:cNvSpPr>
          <p:nvPr/>
        </p:nvSpPr>
        <p:spPr bwMode="auto">
          <a:xfrm>
            <a:off x="3335338" y="228600"/>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A more obvious case</a:t>
            </a:r>
          </a:p>
        </p:txBody>
      </p:sp>
      <p:sp>
        <p:nvSpPr>
          <p:cNvPr id="118791" name="TextBox 4"/>
          <p:cNvSpPr txBox="1">
            <a:spLocks noChangeArrowheads="1"/>
          </p:cNvSpPr>
          <p:nvPr/>
        </p:nvSpPr>
        <p:spPr bwMode="auto">
          <a:xfrm>
            <a:off x="457200" y="598488"/>
            <a:ext cx="8456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If the ROI had been drawn on the right, we could’ve called high grade obstruction!</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6" descr="C:\DOCUME~1\djenning\LOCALS~1\Temp\1.3.12.2.1107.5.6.1.9021.22814.0.7432095514003217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1343025"/>
            <a:ext cx="4645026"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2" descr="C:\DOCUME~1\djenning\LOCALS~1\Temp\1.3.12.2.1107.5.6.1.9044.20707.0.4460756316422993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975" y="1343025"/>
            <a:ext cx="46450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113" y="1343025"/>
            <a:ext cx="163513" cy="2571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9850" y="1343025"/>
            <a:ext cx="387350" cy="1285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814" name="TextBox 3"/>
          <p:cNvSpPr txBox="1">
            <a:spLocks noChangeArrowheads="1"/>
          </p:cNvSpPr>
          <p:nvPr/>
        </p:nvSpPr>
        <p:spPr bwMode="auto">
          <a:xfrm>
            <a:off x="3335338" y="228600"/>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A more obvious case</a:t>
            </a:r>
          </a:p>
        </p:txBody>
      </p:sp>
      <p:sp>
        <p:nvSpPr>
          <p:cNvPr id="119815" name="TextBox 4"/>
          <p:cNvSpPr txBox="1">
            <a:spLocks noChangeArrowheads="1"/>
          </p:cNvSpPr>
          <p:nvPr/>
        </p:nvSpPr>
        <p:spPr bwMode="auto">
          <a:xfrm>
            <a:off x="457200" y="598488"/>
            <a:ext cx="8456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If the ROI had been drawn on the right, we could’ve called high grade obstruction!</a:t>
            </a:r>
          </a:p>
        </p:txBody>
      </p:sp>
      <p:cxnSp>
        <p:nvCxnSpPr>
          <p:cNvPr id="10" name="Straight Arrow Connector 9"/>
          <p:cNvCxnSpPr/>
          <p:nvPr/>
        </p:nvCxnSpPr>
        <p:spPr>
          <a:xfrm>
            <a:off x="914400" y="4038600"/>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00600" y="4038600"/>
            <a:ext cx="152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1"/>
          <p:cNvSpPr txBox="1">
            <a:spLocks noChangeArrowheads="1"/>
          </p:cNvSpPr>
          <p:nvPr/>
        </p:nvSpPr>
        <p:spPr bwMode="auto">
          <a:xfrm>
            <a:off x="3276600" y="2514600"/>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18</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DOCUME~1\djenning\LOCALS~1\Temp\1.2.840.113619.2.80.980071971.8179.1383060214.20.bmp"/>
          <p:cNvPicPr>
            <a:picLocks noChangeAspect="1" noChangeArrowheads="1"/>
          </p:cNvPicPr>
          <p:nvPr/>
        </p:nvPicPr>
        <p:blipFill>
          <a:blip r:embed="rId2" cstate="print">
            <a:extLst>
              <a:ext uri="{28A0092B-C50C-407E-A947-70E740481C1C}">
                <a14:useLocalDpi xmlns:a14="http://schemas.microsoft.com/office/drawing/2010/main" val="0"/>
              </a:ext>
            </a:extLst>
          </a:blip>
          <a:srcRect t="24680" b="17192"/>
          <a:stretch>
            <a:fillRect/>
          </a:stretch>
        </p:blipFill>
        <p:spPr bwMode="auto">
          <a:xfrm>
            <a:off x="2103438" y="1828800"/>
            <a:ext cx="4876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Box 1"/>
          <p:cNvSpPr txBox="1">
            <a:spLocks noChangeArrowheads="1"/>
          </p:cNvSpPr>
          <p:nvPr/>
        </p:nvSpPr>
        <p:spPr bwMode="auto">
          <a:xfrm>
            <a:off x="3159125" y="685800"/>
            <a:ext cx="2767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What study is this?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DOCUME~1\djenning\LOCALS~1\Temp\1.2.840.113619.2.80.980071971.8179.1383060214.20.bmp"/>
          <p:cNvPicPr>
            <a:picLocks noChangeAspect="1" noChangeArrowheads="1"/>
          </p:cNvPicPr>
          <p:nvPr/>
        </p:nvPicPr>
        <p:blipFill>
          <a:blip r:embed="rId2" cstate="print">
            <a:extLst>
              <a:ext uri="{28A0092B-C50C-407E-A947-70E740481C1C}">
                <a14:useLocalDpi xmlns:a14="http://schemas.microsoft.com/office/drawing/2010/main" val="0"/>
              </a:ext>
            </a:extLst>
          </a:blip>
          <a:srcRect t="24680" b="17192"/>
          <a:stretch>
            <a:fillRect/>
          </a:stretch>
        </p:blipFill>
        <p:spPr bwMode="auto">
          <a:xfrm>
            <a:off x="2103438" y="1828800"/>
            <a:ext cx="4876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1"/>
          <p:cNvSpPr txBox="1">
            <a:spLocks noChangeArrowheads="1"/>
          </p:cNvSpPr>
          <p:nvPr/>
        </p:nvSpPr>
        <p:spPr bwMode="auto">
          <a:xfrm>
            <a:off x="3159125" y="685800"/>
            <a:ext cx="2767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What study is this?</a:t>
            </a:r>
          </a:p>
        </p:txBody>
      </p:sp>
      <p:sp>
        <p:nvSpPr>
          <p:cNvPr id="122884" name="TextBox 2"/>
          <p:cNvSpPr txBox="1">
            <a:spLocks noChangeArrowheads="1"/>
          </p:cNvSpPr>
          <p:nvPr/>
        </p:nvSpPr>
        <p:spPr bwMode="auto">
          <a:xfrm>
            <a:off x="3567113" y="1147763"/>
            <a:ext cx="194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Radiotracer?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idx="4294967295"/>
          </p:nvPr>
        </p:nvSpPr>
        <p:spPr/>
        <p:txBody>
          <a:bodyPr/>
          <a:lstStyle/>
          <a:p>
            <a:r>
              <a:rPr lang="en-US" altLang="en-US" sz="3600" smtClean="0">
                <a:solidFill>
                  <a:schemeClr val="bg1"/>
                </a:solidFill>
              </a:rPr>
              <a:t>Diagnosis</a:t>
            </a:r>
          </a:p>
        </p:txBody>
      </p:sp>
      <p:sp>
        <p:nvSpPr>
          <p:cNvPr id="13315" name="Rectangle 6"/>
          <p:cNvSpPr>
            <a:spLocks noGrp="1" noChangeArrowheads="1"/>
          </p:cNvSpPr>
          <p:nvPr>
            <p:ph type="body" idx="4294967295"/>
          </p:nvPr>
        </p:nvSpPr>
        <p:spPr/>
        <p:txBody>
          <a:bodyPr/>
          <a:lstStyle/>
          <a:p>
            <a:endParaRPr lang="en-US" altLang="en-US" smtClean="0"/>
          </a:p>
          <a:p>
            <a:endParaRPr lang="en-US" altLang="en-US" smtClean="0"/>
          </a:p>
          <a:p>
            <a:pPr>
              <a:buFontTx/>
              <a:buNone/>
            </a:pPr>
            <a:r>
              <a:rPr lang="en-US" altLang="en-US" smtClean="0"/>
              <a:t>				</a:t>
            </a:r>
            <a:r>
              <a:rPr lang="en-US" altLang="en-US" smtClean="0">
                <a:solidFill>
                  <a:srgbClr val="FF9900"/>
                </a:solidFill>
              </a:rPr>
              <a:t>Biliary atresia</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C:\DOCUME~1\djenning\LOCALS~1\Temp\1.2.840.113619.2.80.980071971.8179.1383060214.20.bmp"/>
          <p:cNvPicPr>
            <a:picLocks noChangeAspect="1" noChangeArrowheads="1"/>
          </p:cNvPicPr>
          <p:nvPr/>
        </p:nvPicPr>
        <p:blipFill>
          <a:blip r:embed="rId2" cstate="print">
            <a:extLst>
              <a:ext uri="{28A0092B-C50C-407E-A947-70E740481C1C}">
                <a14:useLocalDpi xmlns:a14="http://schemas.microsoft.com/office/drawing/2010/main" val="0"/>
              </a:ext>
            </a:extLst>
          </a:blip>
          <a:srcRect t="24680" b="17192"/>
          <a:stretch>
            <a:fillRect/>
          </a:stretch>
        </p:blipFill>
        <p:spPr bwMode="auto">
          <a:xfrm>
            <a:off x="2103438" y="1828800"/>
            <a:ext cx="4876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Box 1"/>
          <p:cNvSpPr txBox="1">
            <a:spLocks noChangeArrowheads="1"/>
          </p:cNvSpPr>
          <p:nvPr/>
        </p:nvSpPr>
        <p:spPr bwMode="auto">
          <a:xfrm>
            <a:off x="3159125" y="685800"/>
            <a:ext cx="2767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What study is this?</a:t>
            </a:r>
          </a:p>
        </p:txBody>
      </p:sp>
      <p:sp>
        <p:nvSpPr>
          <p:cNvPr id="123908" name="TextBox 2"/>
          <p:cNvSpPr txBox="1">
            <a:spLocks noChangeArrowheads="1"/>
          </p:cNvSpPr>
          <p:nvPr/>
        </p:nvSpPr>
        <p:spPr bwMode="auto">
          <a:xfrm>
            <a:off x="3567113" y="1147763"/>
            <a:ext cx="194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Radiotracer?</a:t>
            </a:r>
          </a:p>
        </p:txBody>
      </p:sp>
      <p:sp>
        <p:nvSpPr>
          <p:cNvPr id="123909" name="TextBox 3"/>
          <p:cNvSpPr txBox="1">
            <a:spLocks noChangeArrowheads="1"/>
          </p:cNvSpPr>
          <p:nvPr/>
        </p:nvSpPr>
        <p:spPr bwMode="auto">
          <a:xfrm>
            <a:off x="3744913" y="5233988"/>
            <a:ext cx="1196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PET CT</a:t>
            </a:r>
          </a:p>
          <a:p>
            <a:pPr eaLnBrk="1" hangingPunct="1"/>
            <a:r>
              <a:rPr lang="en-US" altLang="en-US">
                <a:solidFill>
                  <a:srgbClr val="FFFF00"/>
                </a:solidFill>
              </a:rPr>
              <a:t>18 F FDG</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1"/>
          <p:cNvSpPr txBox="1">
            <a:spLocks noChangeArrowheads="1"/>
          </p:cNvSpPr>
          <p:nvPr/>
        </p:nvSpPr>
        <p:spPr bwMode="auto">
          <a:xfrm>
            <a:off x="1676400" y="609600"/>
            <a:ext cx="5930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This patient has H/O Hodgkin’s lymphoma</a:t>
            </a:r>
          </a:p>
          <a:p>
            <a:pPr eaLnBrk="1" hangingPunct="1"/>
            <a:r>
              <a:rPr lang="en-US" altLang="en-US" sz="2400">
                <a:solidFill>
                  <a:srgbClr val="FFFF00"/>
                </a:solidFill>
              </a:rPr>
              <a:t>PET/CT for Follow up</a:t>
            </a:r>
          </a:p>
          <a:p>
            <a:pPr eaLnBrk="1" hangingPunct="1"/>
            <a:r>
              <a:rPr lang="en-US" altLang="en-US" sz="2400">
                <a:solidFill>
                  <a:srgbClr val="FFFF00"/>
                </a:solidFill>
              </a:rPr>
              <a:t>Prior PET/CT was negative</a:t>
            </a:r>
          </a:p>
        </p:txBody>
      </p:sp>
      <p:pic>
        <p:nvPicPr>
          <p:cNvPr id="124931" name="Picture 3" descr="C:\DOCUME~1\djenning\LOCALS~1\Temp\1.2.840.113619.2.80.980071971.16493.1383063355.2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185988"/>
            <a:ext cx="40227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2" descr="C:\DOCUME~1\djenning\LOCALS~1\Temp\1.2.840.113619.2.80.980071971.8179.1383060214.20.bmp"/>
          <p:cNvPicPr>
            <a:picLocks noChangeAspect="1" noChangeArrowheads="1"/>
          </p:cNvPicPr>
          <p:nvPr/>
        </p:nvPicPr>
        <p:blipFill>
          <a:blip r:embed="rId3" cstate="print">
            <a:extLst>
              <a:ext uri="{28A0092B-C50C-407E-A947-70E740481C1C}">
                <a14:useLocalDpi xmlns:a14="http://schemas.microsoft.com/office/drawing/2010/main" val="0"/>
              </a:ext>
            </a:extLst>
          </a:blip>
          <a:srcRect t="24680" b="17192"/>
          <a:stretch>
            <a:fillRect/>
          </a:stretch>
        </p:blipFill>
        <p:spPr bwMode="auto">
          <a:xfrm>
            <a:off x="228600" y="2047875"/>
            <a:ext cx="4876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Box 4"/>
          <p:cNvSpPr txBox="1">
            <a:spLocks noChangeArrowheads="1"/>
          </p:cNvSpPr>
          <p:nvPr/>
        </p:nvSpPr>
        <p:spPr bwMode="auto">
          <a:xfrm>
            <a:off x="1828800" y="5334000"/>
            <a:ext cx="548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Look at the next few slides to determine a diagnosis</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1\djenning\LOCALS~1\Temp\1.2.840.113619.2.80.980071971.8179.1383060214.20.bmp"/>
          <p:cNvPicPr>
            <a:picLocks noChangeAspect="1" noChangeArrowheads="1"/>
          </p:cNvPicPr>
          <p:nvPr/>
        </p:nvPicPr>
        <p:blipFill>
          <a:blip r:embed="rId2" cstate="print">
            <a:extLst>
              <a:ext uri="{28A0092B-C50C-407E-A947-70E740481C1C}">
                <a14:useLocalDpi xmlns:a14="http://schemas.microsoft.com/office/drawing/2010/main" val="0"/>
              </a:ext>
            </a:extLst>
          </a:blip>
          <a:srcRect t="24680" b="17192"/>
          <a:stretch>
            <a:fillRect/>
          </a:stretch>
        </p:blipFill>
        <p:spPr bwMode="auto">
          <a:xfrm>
            <a:off x="228600" y="1890713"/>
            <a:ext cx="4367213"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2" descr="C:\DOCUME~1\djenning\LOCALS~1\Temp\1.2.840.113619.2.290.3.3233817346.960.1380687556.350.74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5813" y="1890713"/>
            <a:ext cx="4090987"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3" descr="C:\DOCUME~1\djenning\LOCALS~1\Temp\1.2.840.113619.2.80.980071971.21428.1383065069.6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2600" y="1905000"/>
            <a:ext cx="47069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3" descr="C:\DOCUME~1\djenning\LOCALS~1\Temp\1.2.840.113619.2.80.980071971.16493.1383063355.2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75" y="1768475"/>
            <a:ext cx="40227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DOCUME~1\djenning\LOCALS~1\Temp\1.2.840.113619.2.80.980071971.21428.1383065108.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9750" y="2308225"/>
            <a:ext cx="42608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2" descr="C:\DOCUME~1\djenning\LOCALS~1\Temp\1.2.840.113619.2.80.980071971.16493.1383063404.6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 y="2362200"/>
            <a:ext cx="419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DOCUME~1\djenning\LOCALS~1\Temp\1.2.840.113619.2.80.980071971.21428.1383065108.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9750" y="2308225"/>
            <a:ext cx="42608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2" descr="C:\DOCUME~1\djenning\LOCALS~1\Temp\1.2.840.113619.2.80.980071971.16493.1383063404.6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 y="2362200"/>
            <a:ext cx="419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Box 1"/>
          <p:cNvSpPr txBox="1">
            <a:spLocks noChangeArrowheads="1"/>
          </p:cNvSpPr>
          <p:nvPr/>
        </p:nvSpPr>
        <p:spPr bwMode="auto">
          <a:xfrm>
            <a:off x="2057400" y="838200"/>
            <a:ext cx="4960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What are the findings?</a:t>
            </a:r>
          </a:p>
          <a:p>
            <a:pPr eaLnBrk="1" hangingPunct="1"/>
            <a:r>
              <a:rPr lang="en-US" altLang="en-US" sz="2400">
                <a:solidFill>
                  <a:srgbClr val="FFFF00"/>
                </a:solidFill>
              </a:rPr>
              <a:t>Does this patient have recurrence?</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DOCUME~1\djenning\LOCALS~1\Temp\1.2.840.113619.2.80.980071971.21428.1383065108.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9750" y="2308225"/>
            <a:ext cx="42608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2" descr="C:\DOCUME~1\djenning\LOCALS~1\Temp\1.2.840.113619.2.80.980071971.16493.1383063404.6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 y="2362200"/>
            <a:ext cx="419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1"/>
          <p:cNvSpPr txBox="1">
            <a:spLocks noChangeArrowheads="1"/>
          </p:cNvSpPr>
          <p:nvPr/>
        </p:nvSpPr>
        <p:spPr bwMode="auto">
          <a:xfrm>
            <a:off x="2057400" y="838200"/>
            <a:ext cx="4960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What are the findings?</a:t>
            </a:r>
          </a:p>
          <a:p>
            <a:pPr eaLnBrk="1" hangingPunct="1"/>
            <a:r>
              <a:rPr lang="en-US" altLang="en-US" sz="2400">
                <a:solidFill>
                  <a:srgbClr val="FFFF00"/>
                </a:solidFill>
              </a:rPr>
              <a:t>Does this patient have recurrence?</a:t>
            </a:r>
          </a:p>
        </p:txBody>
      </p:sp>
      <p:sp>
        <p:nvSpPr>
          <p:cNvPr id="130053" name="TextBox 3"/>
          <p:cNvSpPr txBox="1">
            <a:spLocks noChangeArrowheads="1"/>
          </p:cNvSpPr>
          <p:nvPr/>
        </p:nvSpPr>
        <p:spPr bwMode="auto">
          <a:xfrm>
            <a:off x="2362200" y="5564188"/>
            <a:ext cx="345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What is your diagnosis?</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DOCUME~1\djenning\LOCALS~1\Temp\1.2.840.113619.2.80.980071971.21428.1383065108.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9750" y="2308225"/>
            <a:ext cx="42608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2" descr="C:\DOCUME~1\djenning\LOCALS~1\Temp\1.2.840.113619.2.80.980071971.16493.1383063404.6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 y="2362200"/>
            <a:ext cx="419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1"/>
          <p:cNvSpPr txBox="1">
            <a:spLocks noChangeArrowheads="1"/>
          </p:cNvSpPr>
          <p:nvPr/>
        </p:nvSpPr>
        <p:spPr bwMode="auto">
          <a:xfrm>
            <a:off x="3200400" y="1068388"/>
            <a:ext cx="1989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BROWN FAT</a:t>
            </a:r>
          </a:p>
        </p:txBody>
      </p:sp>
      <p:sp>
        <p:nvSpPr>
          <p:cNvPr id="131077" name="TextBox 3"/>
          <p:cNvSpPr txBox="1">
            <a:spLocks noChangeArrowheads="1"/>
          </p:cNvSpPr>
          <p:nvPr/>
        </p:nvSpPr>
        <p:spPr bwMode="auto">
          <a:xfrm>
            <a:off x="838200" y="5319713"/>
            <a:ext cx="7596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Areas of hypermetabolic activity in the supraclavicular </a:t>
            </a:r>
          </a:p>
          <a:p>
            <a:pPr eaLnBrk="1" hangingPunct="1"/>
            <a:r>
              <a:rPr lang="en-US" altLang="en-US" sz="2400">
                <a:solidFill>
                  <a:srgbClr val="FFFF00"/>
                </a:solidFill>
              </a:rPr>
              <a:t>Regions correspond to low density normal fat</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DOCUME~1\djenning\LOCALS~1\Temp\1.2.840.113619.2.80.980071971.21428.1383065108.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9750" y="2308225"/>
            <a:ext cx="42608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2" descr="C:\DOCUME~1\djenning\LOCALS~1\Temp\1.2.840.113619.2.80.980071971.16493.1383063404.6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 y="2362200"/>
            <a:ext cx="419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Box 1"/>
          <p:cNvSpPr txBox="1">
            <a:spLocks noChangeArrowheads="1"/>
          </p:cNvSpPr>
          <p:nvPr/>
        </p:nvSpPr>
        <p:spPr bwMode="auto">
          <a:xfrm>
            <a:off x="3200400" y="1068388"/>
            <a:ext cx="1989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BROWN FAT</a:t>
            </a:r>
          </a:p>
        </p:txBody>
      </p:sp>
      <p:sp>
        <p:nvSpPr>
          <p:cNvPr id="132101" name="TextBox 3"/>
          <p:cNvSpPr txBox="1">
            <a:spLocks noChangeArrowheads="1"/>
          </p:cNvSpPr>
          <p:nvPr/>
        </p:nvSpPr>
        <p:spPr bwMode="auto">
          <a:xfrm>
            <a:off x="838200" y="5319713"/>
            <a:ext cx="7596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Areas of hypermetabolic activity in the supraclavicular </a:t>
            </a:r>
          </a:p>
          <a:p>
            <a:pPr eaLnBrk="1" hangingPunct="1"/>
            <a:r>
              <a:rPr lang="en-US" altLang="en-US" sz="2400">
                <a:solidFill>
                  <a:srgbClr val="FFFF00"/>
                </a:solidFill>
              </a:rPr>
              <a:t>Regions correspond to low density normal fat</a:t>
            </a:r>
          </a:p>
        </p:txBody>
      </p:sp>
      <p:sp>
        <p:nvSpPr>
          <p:cNvPr id="5" name="Down Arrow 4"/>
          <p:cNvSpPr/>
          <p:nvPr/>
        </p:nvSpPr>
        <p:spPr>
          <a:xfrm>
            <a:off x="7178675" y="2828925"/>
            <a:ext cx="76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Box 1"/>
          <p:cNvSpPr txBox="1">
            <a:spLocks noChangeArrowheads="1"/>
          </p:cNvSpPr>
          <p:nvPr/>
        </p:nvSpPr>
        <p:spPr bwMode="auto">
          <a:xfrm>
            <a:off x="1600200" y="1343025"/>
            <a:ext cx="56816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What can be done to prevent brown fat?</a:t>
            </a:r>
          </a:p>
          <a:p>
            <a:pPr eaLnBrk="1" hangingPunct="1"/>
            <a:endParaRPr lang="en-US" altLang="en-US" sz="2400">
              <a:solidFill>
                <a:srgbClr val="FFFF00"/>
              </a:solidFill>
            </a:endParaRPr>
          </a:p>
          <a:p>
            <a:pPr eaLnBrk="1" hangingPunct="1"/>
            <a:r>
              <a:rPr lang="en-US" altLang="en-US" sz="2400">
                <a:solidFill>
                  <a:srgbClr val="FFFF00"/>
                </a:solidFill>
              </a:rPr>
              <a:t>-Warming (blankets, feet in warm water, </a:t>
            </a:r>
          </a:p>
          <a:p>
            <a:pPr eaLnBrk="1" hangingPunct="1"/>
            <a:r>
              <a:rPr lang="en-US" altLang="en-US" sz="2400">
                <a:solidFill>
                  <a:srgbClr val="FFFF00"/>
                </a:solidFill>
              </a:rPr>
              <a:t>  heat the room up)</a:t>
            </a:r>
          </a:p>
          <a:p>
            <a:pPr eaLnBrk="1" hangingPunct="1"/>
            <a:r>
              <a:rPr lang="en-US" altLang="en-US" sz="2400">
                <a:solidFill>
                  <a:srgbClr val="FFFF00"/>
                </a:solidFill>
              </a:rPr>
              <a:t>-Calm the patient</a:t>
            </a:r>
          </a:p>
          <a:p>
            <a:pPr eaLnBrk="1" hangingPunct="1"/>
            <a:r>
              <a:rPr lang="en-US" altLang="en-US" sz="2400">
                <a:solidFill>
                  <a:srgbClr val="FFFF00"/>
                </a:solidFill>
              </a:rPr>
              <a:t>-Sedation</a:t>
            </a:r>
          </a:p>
          <a:p>
            <a:pPr eaLnBrk="1" hangingPunct="1"/>
            <a:r>
              <a:rPr lang="en-US" altLang="en-US" sz="2400">
                <a:solidFill>
                  <a:srgbClr val="FFFF00"/>
                </a:solidFill>
              </a:rPr>
              <a:t>-Low carbohydrate meal the night before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05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05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0050">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0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52400"/>
            <a:ext cx="7772400" cy="1143000"/>
          </a:xfrm>
        </p:spPr>
        <p:txBody>
          <a:bodyPr/>
          <a:lstStyle/>
          <a:p>
            <a:pPr eaLnBrk="1" hangingPunct="1"/>
            <a:r>
              <a:rPr lang="en-US" altLang="en-US" sz="3600" b="1" smtClean="0">
                <a:solidFill>
                  <a:schemeClr val="bg1"/>
                </a:solidFill>
              </a:rPr>
              <a:t>Neonate with Jaundice</a:t>
            </a:r>
            <a:endParaRPr lang="en-US" altLang="en-US" sz="3600" smtClean="0">
              <a:solidFill>
                <a:schemeClr val="bg1"/>
              </a:solidFill>
            </a:endParaRPr>
          </a:p>
        </p:txBody>
      </p:sp>
      <p:sp>
        <p:nvSpPr>
          <p:cNvPr id="14339" name="Text Box 3"/>
          <p:cNvSpPr txBox="1">
            <a:spLocks noChangeArrowheads="1"/>
          </p:cNvSpPr>
          <p:nvPr/>
        </p:nvSpPr>
        <p:spPr bwMode="auto">
          <a:xfrm>
            <a:off x="381000" y="1447800"/>
            <a:ext cx="2671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solidFill>
                  <a:schemeClr val="bg1"/>
                </a:solidFill>
              </a:rPr>
              <a:t>Indirect Hyperbili</a:t>
            </a:r>
          </a:p>
          <a:p>
            <a:r>
              <a:rPr lang="en-US" altLang="en-US" sz="2400"/>
              <a:t>              </a:t>
            </a:r>
          </a:p>
        </p:txBody>
      </p:sp>
      <p:sp>
        <p:nvSpPr>
          <p:cNvPr id="14340" name="AutoShape 4"/>
          <p:cNvSpPr>
            <a:spLocks noChangeArrowheads="1"/>
          </p:cNvSpPr>
          <p:nvPr/>
        </p:nvSpPr>
        <p:spPr bwMode="auto">
          <a:xfrm>
            <a:off x="1447800" y="2133600"/>
            <a:ext cx="304800" cy="1524000"/>
          </a:xfrm>
          <a:prstGeom prst="downArrow">
            <a:avLst>
              <a:gd name="adj1" fmla="val 50000"/>
              <a:gd name="adj2" fmla="val 125000"/>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41" name="Text Box 5"/>
          <p:cNvSpPr txBox="1">
            <a:spLocks noChangeArrowheads="1"/>
          </p:cNvSpPr>
          <p:nvPr/>
        </p:nvSpPr>
        <p:spPr bwMode="auto">
          <a:xfrm>
            <a:off x="228600" y="3810000"/>
            <a:ext cx="289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solidFill>
                  <a:schemeClr val="bg1"/>
                </a:solidFill>
              </a:rPr>
              <a:t>No Imaging Needed</a:t>
            </a:r>
          </a:p>
        </p:txBody>
      </p:sp>
      <p:sp>
        <p:nvSpPr>
          <p:cNvPr id="14342" name="Text Box 6"/>
          <p:cNvSpPr txBox="1">
            <a:spLocks noChangeArrowheads="1"/>
          </p:cNvSpPr>
          <p:nvPr/>
        </p:nvSpPr>
        <p:spPr bwMode="auto">
          <a:xfrm>
            <a:off x="3505200" y="1295400"/>
            <a:ext cx="563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t>     </a:t>
            </a:r>
            <a:r>
              <a:rPr lang="en-US" altLang="en-US" sz="2400" b="1">
                <a:solidFill>
                  <a:schemeClr val="bg1"/>
                </a:solidFill>
              </a:rPr>
              <a:t>Direct and Indirect Hyperbili </a:t>
            </a:r>
          </a:p>
          <a:p>
            <a:r>
              <a:rPr lang="en-US" altLang="en-US" sz="2400" b="1">
                <a:solidFill>
                  <a:schemeClr val="bg1"/>
                </a:solidFill>
              </a:rPr>
              <a:t>(&gt;20% Direct = </a:t>
            </a:r>
            <a:r>
              <a:rPr lang="en-US" altLang="en-US" sz="2400" b="1" u="sng">
                <a:solidFill>
                  <a:schemeClr val="bg1"/>
                </a:solidFill>
              </a:rPr>
              <a:t>Neonatal Cholestasis)</a:t>
            </a:r>
          </a:p>
        </p:txBody>
      </p:sp>
      <p:sp>
        <p:nvSpPr>
          <p:cNvPr id="14343" name="Text Box 7"/>
          <p:cNvSpPr txBox="1">
            <a:spLocks noChangeArrowheads="1"/>
          </p:cNvSpPr>
          <p:nvPr/>
        </p:nvSpPr>
        <p:spPr bwMode="auto">
          <a:xfrm>
            <a:off x="4648200" y="3124200"/>
            <a:ext cx="37195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solidFill>
                  <a:schemeClr val="bg1"/>
                </a:solidFill>
              </a:rPr>
              <a:t>Lab and Genetic Testing</a:t>
            </a:r>
          </a:p>
          <a:p>
            <a:r>
              <a:rPr lang="en-US" altLang="en-US" sz="2400">
                <a:solidFill>
                  <a:schemeClr val="bg1"/>
                </a:solidFill>
              </a:rPr>
              <a:t>      (</a:t>
            </a:r>
            <a:r>
              <a:rPr lang="en-US" altLang="en-US" sz="2200">
                <a:solidFill>
                  <a:schemeClr val="bg1"/>
                </a:solidFill>
              </a:rPr>
              <a:t>metab, infect, TPN</a:t>
            </a:r>
            <a:r>
              <a:rPr lang="en-US" altLang="en-US" sz="2400">
                <a:solidFill>
                  <a:schemeClr val="bg1"/>
                </a:solidFill>
              </a:rPr>
              <a:t>)</a:t>
            </a:r>
          </a:p>
        </p:txBody>
      </p:sp>
      <p:sp>
        <p:nvSpPr>
          <p:cNvPr id="14344" name="Line 8"/>
          <p:cNvSpPr>
            <a:spLocks noChangeShapeType="1"/>
          </p:cNvSpPr>
          <p:nvPr/>
        </p:nvSpPr>
        <p:spPr bwMode="auto">
          <a:xfrm flipH="1">
            <a:off x="5562600" y="3886200"/>
            <a:ext cx="533400" cy="4572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5" name="Text Box 9"/>
          <p:cNvSpPr txBox="1">
            <a:spLocks noChangeArrowheads="1"/>
          </p:cNvSpPr>
          <p:nvPr/>
        </p:nvSpPr>
        <p:spPr bwMode="auto">
          <a:xfrm>
            <a:off x="4419600" y="4419600"/>
            <a:ext cx="180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solidFill>
                  <a:schemeClr val="bg1"/>
                </a:solidFill>
              </a:rPr>
              <a:t>Conclusive</a:t>
            </a:r>
          </a:p>
        </p:txBody>
      </p:sp>
      <p:sp>
        <p:nvSpPr>
          <p:cNvPr id="14346" name="Line 10"/>
          <p:cNvSpPr>
            <a:spLocks noChangeShapeType="1"/>
          </p:cNvSpPr>
          <p:nvPr/>
        </p:nvSpPr>
        <p:spPr bwMode="auto">
          <a:xfrm>
            <a:off x="6705600" y="3886200"/>
            <a:ext cx="381000" cy="5334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7" name="Text Box 11"/>
          <p:cNvSpPr txBox="1">
            <a:spLocks noChangeArrowheads="1"/>
          </p:cNvSpPr>
          <p:nvPr/>
        </p:nvSpPr>
        <p:spPr bwMode="auto">
          <a:xfrm>
            <a:off x="6400800" y="4419600"/>
            <a:ext cx="202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solidFill>
                  <a:schemeClr val="bg1"/>
                </a:solidFill>
              </a:rPr>
              <a:t>Inconclusive</a:t>
            </a:r>
          </a:p>
        </p:txBody>
      </p:sp>
      <p:sp>
        <p:nvSpPr>
          <p:cNvPr id="14348" name="Text Box 12"/>
          <p:cNvSpPr txBox="1">
            <a:spLocks noChangeArrowheads="1"/>
          </p:cNvSpPr>
          <p:nvPr/>
        </p:nvSpPr>
        <p:spPr bwMode="auto">
          <a:xfrm>
            <a:off x="4343400" y="5578475"/>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solidFill>
                  <a:schemeClr val="bg1"/>
                </a:solidFill>
              </a:rPr>
              <a:t>No Imaging </a:t>
            </a:r>
          </a:p>
          <a:p>
            <a:r>
              <a:rPr lang="en-US" altLang="en-US" sz="2400">
                <a:solidFill>
                  <a:schemeClr val="bg1"/>
                </a:solidFill>
              </a:rPr>
              <a:t>   Needed</a:t>
            </a:r>
          </a:p>
        </p:txBody>
      </p:sp>
      <p:sp>
        <p:nvSpPr>
          <p:cNvPr id="14349" name="Text Box 13"/>
          <p:cNvSpPr txBox="1">
            <a:spLocks noChangeArrowheads="1"/>
          </p:cNvSpPr>
          <p:nvPr/>
        </p:nvSpPr>
        <p:spPr bwMode="auto">
          <a:xfrm>
            <a:off x="6629400" y="5518150"/>
            <a:ext cx="243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solidFill>
                  <a:srgbClr val="FFFF00"/>
                </a:solidFill>
              </a:rPr>
              <a:t>US</a:t>
            </a:r>
          </a:p>
          <a:p>
            <a:r>
              <a:rPr lang="en-US" altLang="en-US" sz="2400" b="1">
                <a:solidFill>
                  <a:srgbClr val="FFFF00"/>
                </a:solidFill>
              </a:rPr>
              <a:t>Hepatobil Scan</a:t>
            </a:r>
          </a:p>
        </p:txBody>
      </p:sp>
      <p:sp>
        <p:nvSpPr>
          <p:cNvPr id="14350" name="Line 14"/>
          <p:cNvSpPr>
            <a:spLocks noChangeShapeType="1"/>
          </p:cNvSpPr>
          <p:nvPr/>
        </p:nvSpPr>
        <p:spPr bwMode="auto">
          <a:xfrm>
            <a:off x="7239000" y="4953000"/>
            <a:ext cx="0" cy="4572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1" name="Line 15"/>
          <p:cNvSpPr>
            <a:spLocks noChangeShapeType="1"/>
          </p:cNvSpPr>
          <p:nvPr/>
        </p:nvSpPr>
        <p:spPr bwMode="auto">
          <a:xfrm>
            <a:off x="5257800" y="4953000"/>
            <a:ext cx="0" cy="4572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Oval 16"/>
          <p:cNvSpPr>
            <a:spLocks noChangeArrowheads="1"/>
          </p:cNvSpPr>
          <p:nvPr/>
        </p:nvSpPr>
        <p:spPr bwMode="auto">
          <a:xfrm flipH="1" flipV="1">
            <a:off x="6629400" y="6096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3" name="Oval 17"/>
          <p:cNvSpPr>
            <a:spLocks noChangeArrowheads="1"/>
          </p:cNvSpPr>
          <p:nvPr/>
        </p:nvSpPr>
        <p:spPr bwMode="auto">
          <a:xfrm flipH="1" flipV="1">
            <a:off x="6629400" y="5715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4" name="AutoShape 18"/>
          <p:cNvSpPr>
            <a:spLocks noChangeArrowheads="1"/>
          </p:cNvSpPr>
          <p:nvPr/>
        </p:nvSpPr>
        <p:spPr bwMode="auto">
          <a:xfrm>
            <a:off x="6019800" y="2362200"/>
            <a:ext cx="304800" cy="685800"/>
          </a:xfrm>
          <a:prstGeom prst="downArrow">
            <a:avLst>
              <a:gd name="adj1" fmla="val 50000"/>
              <a:gd name="adj2" fmla="val 5625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5" name="Text Box 19"/>
          <p:cNvSpPr txBox="1">
            <a:spLocks noChangeArrowheads="1"/>
          </p:cNvSpPr>
          <p:nvPr/>
        </p:nvSpPr>
        <p:spPr bwMode="auto">
          <a:xfrm>
            <a:off x="7985125" y="316071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a:p>
            <a:pPr eaLnBrk="1" hangingPunct="1"/>
            <a:endParaRPr lang="en-US" alt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19</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DOCUME~1\cmorin\LOCALS~1\Temp\1.3.12.2.1107.5.6.1.9021.20607.0.879719175820501.bmp"/>
          <p:cNvPicPr>
            <a:picLocks noChangeAspect="1" noChangeArrowheads="1"/>
          </p:cNvPicPr>
          <p:nvPr/>
        </p:nvPicPr>
        <p:blipFill>
          <a:blip r:embed="rId2" cstate="print">
            <a:extLst>
              <a:ext uri="{28A0092B-C50C-407E-A947-70E740481C1C}">
                <a14:useLocalDpi xmlns:a14="http://schemas.microsoft.com/office/drawing/2010/main" val="0"/>
              </a:ext>
            </a:extLst>
          </a:blip>
          <a:srcRect t="19469" r="57974" b="11160"/>
          <a:stretch>
            <a:fillRect/>
          </a:stretch>
        </p:blipFill>
        <p:spPr bwMode="auto">
          <a:xfrm>
            <a:off x="3048000" y="1524000"/>
            <a:ext cx="3503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DOCUME~1\cmorin\LOCALS~1\Temp\1.3.12.2.1107.5.6.1.9021.20607.0.879719175820501.bmp"/>
          <p:cNvPicPr>
            <a:picLocks noChangeAspect="1" noChangeArrowheads="1"/>
          </p:cNvPicPr>
          <p:nvPr/>
        </p:nvPicPr>
        <p:blipFill>
          <a:blip r:embed="rId2" cstate="print">
            <a:extLst>
              <a:ext uri="{28A0092B-C50C-407E-A947-70E740481C1C}">
                <a14:useLocalDpi xmlns:a14="http://schemas.microsoft.com/office/drawing/2010/main" val="0"/>
              </a:ext>
            </a:extLst>
          </a:blip>
          <a:srcRect t="19469" r="57974" b="11160"/>
          <a:stretch>
            <a:fillRect/>
          </a:stretch>
        </p:blipFill>
        <p:spPr bwMode="auto">
          <a:xfrm>
            <a:off x="3048000" y="1524000"/>
            <a:ext cx="3503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Box 1"/>
          <p:cNvSpPr txBox="1">
            <a:spLocks noChangeArrowheads="1"/>
          </p:cNvSpPr>
          <p:nvPr/>
        </p:nvSpPr>
        <p:spPr bwMode="auto">
          <a:xfrm>
            <a:off x="3352800" y="6216650"/>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What is the radiotracer?</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DOCUME~1\cmorin\LOCALS~1\Temp\1.3.12.2.1107.5.6.1.9021.20607.0.879719175820501.bmp"/>
          <p:cNvPicPr>
            <a:picLocks noChangeAspect="1" noChangeArrowheads="1"/>
          </p:cNvPicPr>
          <p:nvPr/>
        </p:nvPicPr>
        <p:blipFill>
          <a:blip r:embed="rId2" cstate="print">
            <a:extLst>
              <a:ext uri="{28A0092B-C50C-407E-A947-70E740481C1C}">
                <a14:useLocalDpi xmlns:a14="http://schemas.microsoft.com/office/drawing/2010/main" val="0"/>
              </a:ext>
            </a:extLst>
          </a:blip>
          <a:srcRect t="19469" r="57974" b="11160"/>
          <a:stretch>
            <a:fillRect/>
          </a:stretch>
        </p:blipFill>
        <p:spPr bwMode="auto">
          <a:xfrm>
            <a:off x="3048000" y="1524000"/>
            <a:ext cx="3503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Box 1"/>
          <p:cNvSpPr txBox="1">
            <a:spLocks noChangeArrowheads="1"/>
          </p:cNvSpPr>
          <p:nvPr/>
        </p:nvSpPr>
        <p:spPr bwMode="auto">
          <a:xfrm>
            <a:off x="3352800" y="6216650"/>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What is the radiotracer?</a:t>
            </a:r>
          </a:p>
        </p:txBody>
      </p:sp>
      <p:sp>
        <p:nvSpPr>
          <p:cNvPr id="3" name="Right Arrow 2"/>
          <p:cNvSpPr/>
          <p:nvPr/>
        </p:nvSpPr>
        <p:spPr>
          <a:xfrm>
            <a:off x="3124200" y="2057400"/>
            <a:ext cx="6858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Left Arrow 3"/>
          <p:cNvSpPr/>
          <p:nvPr/>
        </p:nvSpPr>
        <p:spPr>
          <a:xfrm>
            <a:off x="4267200" y="2514600"/>
            <a:ext cx="762000" cy="4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3124200" y="2560638"/>
            <a:ext cx="685800" cy="52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a:off x="3124200" y="3048000"/>
            <a:ext cx="8382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224" name="TextBox 6"/>
          <p:cNvSpPr txBox="1">
            <a:spLocks noChangeArrowheads="1"/>
          </p:cNvSpPr>
          <p:nvPr/>
        </p:nvSpPr>
        <p:spPr bwMode="auto">
          <a:xfrm>
            <a:off x="1951038" y="1916113"/>
            <a:ext cx="1173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a:solidFill>
                  <a:srgbClr val="FFFF00"/>
                </a:solidFill>
              </a:rPr>
              <a:t>Salivary Glands</a:t>
            </a:r>
          </a:p>
        </p:txBody>
      </p:sp>
      <p:sp>
        <p:nvSpPr>
          <p:cNvPr id="137225" name="TextBox 7"/>
          <p:cNvSpPr txBox="1">
            <a:spLocks noChangeArrowheads="1"/>
          </p:cNvSpPr>
          <p:nvPr/>
        </p:nvSpPr>
        <p:spPr bwMode="auto">
          <a:xfrm>
            <a:off x="2468563" y="2447925"/>
            <a:ext cx="515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FFFF00"/>
                </a:solidFill>
              </a:rPr>
              <a:t>Liver</a:t>
            </a:r>
          </a:p>
        </p:txBody>
      </p:sp>
      <p:sp>
        <p:nvSpPr>
          <p:cNvPr id="137226" name="TextBox 8"/>
          <p:cNvSpPr txBox="1">
            <a:spLocks noChangeArrowheads="1"/>
          </p:cNvSpPr>
          <p:nvPr/>
        </p:nvSpPr>
        <p:spPr bwMode="auto">
          <a:xfrm>
            <a:off x="2416175" y="2932113"/>
            <a:ext cx="712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FFFF00"/>
                </a:solidFill>
              </a:rPr>
              <a:t>Bladder</a:t>
            </a:r>
          </a:p>
        </p:txBody>
      </p:sp>
      <p:sp>
        <p:nvSpPr>
          <p:cNvPr id="137227" name="TextBox 9"/>
          <p:cNvSpPr txBox="1">
            <a:spLocks noChangeArrowheads="1"/>
          </p:cNvSpPr>
          <p:nvPr/>
        </p:nvSpPr>
        <p:spPr bwMode="auto">
          <a:xfrm>
            <a:off x="5105400" y="2398713"/>
            <a:ext cx="1019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FFFF00"/>
                </a:solidFill>
              </a:rPr>
              <a:t>Myocardium</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DOCUME~1\cmorin\LOCALS~1\Temp\1.3.12.2.1107.5.6.1.9021.20607.0.879719175820501.bmp"/>
          <p:cNvPicPr>
            <a:picLocks noChangeAspect="1" noChangeArrowheads="1"/>
          </p:cNvPicPr>
          <p:nvPr/>
        </p:nvPicPr>
        <p:blipFill>
          <a:blip r:embed="rId2" cstate="print">
            <a:extLst>
              <a:ext uri="{28A0092B-C50C-407E-A947-70E740481C1C}">
                <a14:useLocalDpi xmlns:a14="http://schemas.microsoft.com/office/drawing/2010/main" val="0"/>
              </a:ext>
            </a:extLst>
          </a:blip>
          <a:srcRect t="19469" r="57974" b="11160"/>
          <a:stretch>
            <a:fillRect/>
          </a:stretch>
        </p:blipFill>
        <p:spPr bwMode="auto">
          <a:xfrm>
            <a:off x="3048000" y="1524000"/>
            <a:ext cx="3503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Box 1"/>
          <p:cNvSpPr txBox="1">
            <a:spLocks noChangeArrowheads="1"/>
          </p:cNvSpPr>
          <p:nvPr/>
        </p:nvSpPr>
        <p:spPr bwMode="auto">
          <a:xfrm>
            <a:off x="4124325" y="6216650"/>
            <a:ext cx="1350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123 I MIBG</a:t>
            </a:r>
          </a:p>
        </p:txBody>
      </p:sp>
      <p:sp>
        <p:nvSpPr>
          <p:cNvPr id="3" name="Right Arrow 2"/>
          <p:cNvSpPr/>
          <p:nvPr/>
        </p:nvSpPr>
        <p:spPr>
          <a:xfrm>
            <a:off x="3124200" y="2057400"/>
            <a:ext cx="6858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Left Arrow 3"/>
          <p:cNvSpPr/>
          <p:nvPr/>
        </p:nvSpPr>
        <p:spPr>
          <a:xfrm>
            <a:off x="4267200" y="2514600"/>
            <a:ext cx="762000" cy="4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3124200" y="2560638"/>
            <a:ext cx="685800" cy="52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a:off x="3124200" y="3048000"/>
            <a:ext cx="8382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248" name="TextBox 6"/>
          <p:cNvSpPr txBox="1">
            <a:spLocks noChangeArrowheads="1"/>
          </p:cNvSpPr>
          <p:nvPr/>
        </p:nvSpPr>
        <p:spPr bwMode="auto">
          <a:xfrm>
            <a:off x="1951038" y="1916113"/>
            <a:ext cx="1173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a:solidFill>
                  <a:srgbClr val="FFFF00"/>
                </a:solidFill>
              </a:rPr>
              <a:t>Salivary Glands</a:t>
            </a:r>
          </a:p>
        </p:txBody>
      </p:sp>
      <p:sp>
        <p:nvSpPr>
          <p:cNvPr id="138249" name="TextBox 7"/>
          <p:cNvSpPr txBox="1">
            <a:spLocks noChangeArrowheads="1"/>
          </p:cNvSpPr>
          <p:nvPr/>
        </p:nvSpPr>
        <p:spPr bwMode="auto">
          <a:xfrm>
            <a:off x="2468563" y="2447925"/>
            <a:ext cx="515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FFFF00"/>
                </a:solidFill>
              </a:rPr>
              <a:t>Liver</a:t>
            </a:r>
          </a:p>
        </p:txBody>
      </p:sp>
      <p:sp>
        <p:nvSpPr>
          <p:cNvPr id="138250" name="TextBox 8"/>
          <p:cNvSpPr txBox="1">
            <a:spLocks noChangeArrowheads="1"/>
          </p:cNvSpPr>
          <p:nvPr/>
        </p:nvSpPr>
        <p:spPr bwMode="auto">
          <a:xfrm>
            <a:off x="2416175" y="2932113"/>
            <a:ext cx="712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FFFF00"/>
                </a:solidFill>
              </a:rPr>
              <a:t>Bladder</a:t>
            </a:r>
          </a:p>
        </p:txBody>
      </p:sp>
      <p:sp>
        <p:nvSpPr>
          <p:cNvPr id="138251" name="TextBox 9"/>
          <p:cNvSpPr txBox="1">
            <a:spLocks noChangeArrowheads="1"/>
          </p:cNvSpPr>
          <p:nvPr/>
        </p:nvSpPr>
        <p:spPr bwMode="auto">
          <a:xfrm>
            <a:off x="5105400" y="2398713"/>
            <a:ext cx="1019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FFFF00"/>
                </a:solidFill>
              </a:rPr>
              <a:t>Myocardium</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DOCUME~1\cmorin\LOCALS~1\Temp\1.3.12.2.1107.5.6.1.9021.20607.0.879719175820501.bmp"/>
          <p:cNvPicPr>
            <a:picLocks noChangeAspect="1" noChangeArrowheads="1"/>
          </p:cNvPicPr>
          <p:nvPr/>
        </p:nvPicPr>
        <p:blipFill>
          <a:blip r:embed="rId2" cstate="print">
            <a:extLst>
              <a:ext uri="{28A0092B-C50C-407E-A947-70E740481C1C}">
                <a14:useLocalDpi xmlns:a14="http://schemas.microsoft.com/office/drawing/2010/main" val="0"/>
              </a:ext>
            </a:extLst>
          </a:blip>
          <a:srcRect t="19469" r="57974" b="11160"/>
          <a:stretch>
            <a:fillRect/>
          </a:stretch>
        </p:blipFill>
        <p:spPr bwMode="auto">
          <a:xfrm>
            <a:off x="3048000" y="1524000"/>
            <a:ext cx="3503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Box 1"/>
          <p:cNvSpPr txBox="1">
            <a:spLocks noChangeArrowheads="1"/>
          </p:cNvSpPr>
          <p:nvPr/>
        </p:nvSpPr>
        <p:spPr bwMode="auto">
          <a:xfrm>
            <a:off x="3810000" y="6284913"/>
            <a:ext cx="215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Abnormal findings?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DOCUME~1\cmorin\LOCALS~1\Temp\1.3.12.2.1107.5.6.1.9021.20607.0.879719175820501.bmp"/>
          <p:cNvPicPr>
            <a:picLocks noChangeAspect="1" noChangeArrowheads="1"/>
          </p:cNvPicPr>
          <p:nvPr/>
        </p:nvPicPr>
        <p:blipFill>
          <a:blip r:embed="rId2" cstate="print">
            <a:extLst>
              <a:ext uri="{28A0092B-C50C-407E-A947-70E740481C1C}">
                <a14:useLocalDpi xmlns:a14="http://schemas.microsoft.com/office/drawing/2010/main" val="0"/>
              </a:ext>
            </a:extLst>
          </a:blip>
          <a:srcRect t="19469" r="57974" b="11160"/>
          <a:stretch>
            <a:fillRect/>
          </a:stretch>
        </p:blipFill>
        <p:spPr bwMode="auto">
          <a:xfrm>
            <a:off x="3048000" y="1524000"/>
            <a:ext cx="3503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2743200" y="3763963"/>
            <a:ext cx="990600"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Left Arrow 2"/>
          <p:cNvSpPr/>
          <p:nvPr/>
        </p:nvSpPr>
        <p:spPr>
          <a:xfrm>
            <a:off x="4314825" y="3101975"/>
            <a:ext cx="1219200" cy="444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293" name="TextBox 3"/>
          <p:cNvSpPr txBox="1">
            <a:spLocks noChangeArrowheads="1"/>
          </p:cNvSpPr>
          <p:nvPr/>
        </p:nvSpPr>
        <p:spPr bwMode="auto">
          <a:xfrm>
            <a:off x="4067175" y="624840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Bony uptake</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Box 1"/>
          <p:cNvSpPr txBox="1">
            <a:spLocks noChangeArrowheads="1"/>
          </p:cNvSpPr>
          <p:nvPr/>
        </p:nvSpPr>
        <p:spPr bwMode="auto">
          <a:xfrm>
            <a:off x="1447800" y="2514600"/>
            <a:ext cx="5832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FF00"/>
                </a:solidFill>
              </a:rPr>
              <a:t>History of neuroblastoma with bony mets.</a:t>
            </a:r>
          </a:p>
          <a:p>
            <a:pPr eaLnBrk="1" hangingPunct="1"/>
            <a:r>
              <a:rPr lang="en-US" altLang="en-US" sz="2400">
                <a:solidFill>
                  <a:srgbClr val="FFFF00"/>
                </a:solidFill>
              </a:rPr>
              <a:t>1 year follow up on next slide.</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C:\DOCUME~1\cmorin\LOCALS~1\Temp\1.3.12.2.1107.5.6.1.9021.20607.0.9663565315031851.bmp"/>
          <p:cNvPicPr>
            <a:picLocks noChangeAspect="1" noChangeArrowheads="1"/>
          </p:cNvPicPr>
          <p:nvPr/>
        </p:nvPicPr>
        <p:blipFill>
          <a:blip r:embed="rId2" cstate="print">
            <a:extLst>
              <a:ext uri="{28A0092B-C50C-407E-A947-70E740481C1C}">
                <a14:useLocalDpi xmlns:a14="http://schemas.microsoft.com/office/drawing/2010/main" val="0"/>
              </a:ext>
            </a:extLst>
          </a:blip>
          <a:srcRect l="-2" t="22420" r="57521" b="23515"/>
          <a:stretch>
            <a:fillRect/>
          </a:stretch>
        </p:blipFill>
        <p:spPr bwMode="auto">
          <a:xfrm>
            <a:off x="2454275" y="609600"/>
            <a:ext cx="45815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DOCUME~1\cmorin\LOCALS~1\Temp\1.3.12.2.1107.5.6.1.9021.20607.0.9663565315031851.bmp"/>
          <p:cNvPicPr>
            <a:picLocks noChangeAspect="1" noChangeArrowheads="1"/>
          </p:cNvPicPr>
          <p:nvPr/>
        </p:nvPicPr>
        <p:blipFill>
          <a:blip r:embed="rId2" cstate="print">
            <a:extLst>
              <a:ext uri="{28A0092B-C50C-407E-A947-70E740481C1C}">
                <a14:useLocalDpi xmlns:a14="http://schemas.microsoft.com/office/drawing/2010/main" val="0"/>
              </a:ext>
            </a:extLst>
          </a:blip>
          <a:srcRect l="-2" t="22420" r="57521" b="23515"/>
          <a:stretch>
            <a:fillRect/>
          </a:stretch>
        </p:blipFill>
        <p:spPr bwMode="auto">
          <a:xfrm>
            <a:off x="2454275" y="609600"/>
            <a:ext cx="45815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Box 1"/>
          <p:cNvSpPr txBox="1">
            <a:spLocks noChangeArrowheads="1"/>
          </p:cNvSpPr>
          <p:nvPr/>
        </p:nvSpPr>
        <p:spPr bwMode="auto">
          <a:xfrm>
            <a:off x="3908425" y="5541963"/>
            <a:ext cx="208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Same radiotracer?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09600" y="914400"/>
            <a:ext cx="7824788" cy="655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600" b="1">
                <a:solidFill>
                  <a:srgbClr val="FFFF00"/>
                </a:solidFill>
              </a:rPr>
              <a:t>Ultrasound</a:t>
            </a:r>
            <a:r>
              <a:rPr lang="en-US" altLang="en-US" sz="3600">
                <a:solidFill>
                  <a:schemeClr val="bg1"/>
                </a:solidFill>
              </a:rPr>
              <a:t>: </a:t>
            </a:r>
          </a:p>
          <a:p>
            <a:r>
              <a:rPr lang="en-US" altLang="en-US" sz="3600">
                <a:solidFill>
                  <a:schemeClr val="bg1"/>
                </a:solidFill>
              </a:rPr>
              <a:t>	</a:t>
            </a:r>
            <a:r>
              <a:rPr lang="en-US" altLang="en-US" sz="2800">
                <a:solidFill>
                  <a:schemeClr val="bg1"/>
                </a:solidFill>
              </a:rPr>
              <a:t>1.  choledochal cyst</a:t>
            </a:r>
          </a:p>
          <a:p>
            <a:endParaRPr lang="en-US" altLang="en-US" sz="2800">
              <a:solidFill>
                <a:schemeClr val="bg1"/>
              </a:solidFill>
            </a:endParaRPr>
          </a:p>
          <a:p>
            <a:r>
              <a:rPr lang="en-US" altLang="en-US" sz="2800">
                <a:solidFill>
                  <a:schemeClr val="bg1"/>
                </a:solidFill>
              </a:rPr>
              <a:t>	2.  findings suggesting biliary atresia: </a:t>
            </a:r>
          </a:p>
          <a:p>
            <a:r>
              <a:rPr lang="en-US" altLang="en-US" sz="2800">
                <a:solidFill>
                  <a:schemeClr val="bg1"/>
                </a:solidFill>
              </a:rPr>
              <a:t>	      triangular cord sign, contracted/absent</a:t>
            </a:r>
          </a:p>
          <a:p>
            <a:r>
              <a:rPr lang="en-US" altLang="en-US" sz="2800">
                <a:solidFill>
                  <a:schemeClr val="bg1"/>
                </a:solidFill>
              </a:rPr>
              <a:t>	      gall bladder and associated anomalies</a:t>
            </a:r>
          </a:p>
          <a:p>
            <a:r>
              <a:rPr lang="en-US" altLang="en-US" sz="2800">
                <a:solidFill>
                  <a:schemeClr val="bg1"/>
                </a:solidFill>
              </a:rPr>
              <a:t>	       (heterotaxy)</a:t>
            </a:r>
          </a:p>
          <a:p>
            <a:endParaRPr lang="en-US" altLang="en-US" sz="2800">
              <a:solidFill>
                <a:schemeClr val="bg1"/>
              </a:solidFill>
            </a:endParaRPr>
          </a:p>
          <a:p>
            <a:r>
              <a:rPr lang="en-US" altLang="en-US" sz="3600" b="1">
                <a:solidFill>
                  <a:srgbClr val="FFFF00"/>
                </a:solidFill>
              </a:rPr>
              <a:t>Hepatobiliary scan</a:t>
            </a:r>
            <a:r>
              <a:rPr lang="en-US" altLang="en-US" sz="3600">
                <a:solidFill>
                  <a:schemeClr val="bg1"/>
                </a:solidFill>
              </a:rPr>
              <a:t>: To exclude the</a:t>
            </a:r>
          </a:p>
          <a:p>
            <a:r>
              <a:rPr lang="en-US" altLang="en-US" sz="3600">
                <a:solidFill>
                  <a:schemeClr val="bg1"/>
                </a:solidFill>
              </a:rPr>
              <a:t>diagnosis of biliary atresia</a:t>
            </a:r>
          </a:p>
          <a:p>
            <a:endParaRPr lang="en-US" altLang="en-US" sz="3600">
              <a:solidFill>
                <a:schemeClr val="bg1"/>
              </a:solidFill>
            </a:endParaRPr>
          </a:p>
          <a:p>
            <a:endParaRPr lang="en-US" altLang="en-US" sz="3600">
              <a:solidFill>
                <a:schemeClr val="bg1"/>
              </a:solidFill>
            </a:endParaRPr>
          </a:p>
          <a:p>
            <a:endParaRPr lang="en-US" altLang="en-US" sz="3600" b="1">
              <a:solidFill>
                <a:schemeClr val="bg1"/>
              </a:solidFill>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DOCUME~1\cmorin\LOCALS~1\Temp\1.3.12.2.1107.5.6.1.9021.20607.0.9663565315031851.bmp"/>
          <p:cNvPicPr>
            <a:picLocks noChangeAspect="1" noChangeArrowheads="1"/>
          </p:cNvPicPr>
          <p:nvPr/>
        </p:nvPicPr>
        <p:blipFill>
          <a:blip r:embed="rId2" cstate="print">
            <a:extLst>
              <a:ext uri="{28A0092B-C50C-407E-A947-70E740481C1C}">
                <a14:useLocalDpi xmlns:a14="http://schemas.microsoft.com/office/drawing/2010/main" val="0"/>
              </a:ext>
            </a:extLst>
          </a:blip>
          <a:srcRect l="-2" t="22420" r="57521" b="23515"/>
          <a:stretch>
            <a:fillRect/>
          </a:stretch>
        </p:blipFill>
        <p:spPr bwMode="auto">
          <a:xfrm>
            <a:off x="2454275" y="609600"/>
            <a:ext cx="45815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984500" y="5218113"/>
            <a:ext cx="3998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FF00"/>
                </a:solidFill>
              </a:rPr>
              <a:t>Yes</a:t>
            </a:r>
          </a:p>
          <a:p>
            <a:pPr eaLnBrk="1" hangingPunct="1"/>
            <a:r>
              <a:rPr lang="en-US" altLang="en-US">
                <a:solidFill>
                  <a:srgbClr val="FFFF00"/>
                </a:solidFill>
              </a:rPr>
              <a:t>Diffuse bony neuroblastoma mets</a:t>
            </a:r>
          </a:p>
          <a:p>
            <a:pPr eaLnBrk="1" hangingPunct="1"/>
            <a:r>
              <a:rPr lang="en-US" altLang="en-US">
                <a:solidFill>
                  <a:srgbClr val="FFFF00"/>
                </a:solidFill>
              </a:rPr>
              <a:t>Almost looks like a bone scan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20</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6434"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3147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4325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4"/>
          <p:cNvSpPr>
            <a:spLocks noGrp="1" noChangeArrowheads="1"/>
          </p:cNvSpPr>
          <p:nvPr>
            <p:ph type="title"/>
          </p:nvPr>
        </p:nvSpPr>
        <p:spPr/>
        <p:txBody>
          <a:bodyPr/>
          <a:lstStyle/>
          <a:p>
            <a:endParaRPr lang="en-US" altLang="en-US" smtClean="0"/>
          </a:p>
        </p:txBody>
      </p:sp>
      <p:sp>
        <p:nvSpPr>
          <p:cNvPr id="146437" name="Rectangle 5"/>
          <p:cNvSpPr>
            <a:spLocks noGrp="1" noChangeArrowheads="1"/>
          </p:cNvSpPr>
          <p:nvPr>
            <p:ph type="body" idx="1"/>
          </p:nvPr>
        </p:nvSpPr>
        <p:spPr/>
        <p:txBody>
          <a:bodyPr/>
          <a:lstStyle/>
          <a:p>
            <a:endParaRPr lang="en-US" altLang="en-US" smtClean="0"/>
          </a:p>
        </p:txBody>
      </p:sp>
      <p:pic>
        <p:nvPicPr>
          <p:cNvPr id="14643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04800"/>
            <a:ext cx="42672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04800"/>
            <a:ext cx="44958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4" name="Group 8"/>
          <p:cNvGrpSpPr>
            <a:grpSpLocks/>
          </p:cNvGrpSpPr>
          <p:nvPr/>
        </p:nvGrpSpPr>
        <p:grpSpPr bwMode="auto">
          <a:xfrm>
            <a:off x="0" y="0"/>
            <a:ext cx="7162800" cy="6462713"/>
            <a:chOff x="0" y="0"/>
            <a:chExt cx="4512" cy="4071"/>
          </a:xfrm>
        </p:grpSpPr>
        <p:sp>
          <p:nvSpPr>
            <p:cNvPr id="146442" name="AutoShape 9"/>
            <p:cNvSpPr>
              <a:spLocks noChangeArrowheads="1"/>
            </p:cNvSpPr>
            <p:nvPr/>
          </p:nvSpPr>
          <p:spPr bwMode="auto">
            <a:xfrm>
              <a:off x="0" y="624"/>
              <a:ext cx="432" cy="48"/>
            </a:xfrm>
            <a:prstGeom prst="rightArrow">
              <a:avLst>
                <a:gd name="adj1" fmla="val 50000"/>
                <a:gd name="adj2" fmla="val 2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6443" name="AutoShape 10"/>
            <p:cNvSpPr>
              <a:spLocks noChangeArrowheads="1"/>
            </p:cNvSpPr>
            <p:nvPr/>
          </p:nvSpPr>
          <p:spPr bwMode="auto">
            <a:xfrm>
              <a:off x="1680" y="3504"/>
              <a:ext cx="48" cy="384"/>
            </a:xfrm>
            <a:prstGeom prst="upArrow">
              <a:avLst>
                <a:gd name="adj1" fmla="val 50000"/>
                <a:gd name="adj2" fmla="val 2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6444" name="Text Box 11"/>
            <p:cNvSpPr txBox="1">
              <a:spLocks noChangeArrowheads="1"/>
            </p:cNvSpPr>
            <p:nvPr/>
          </p:nvSpPr>
          <p:spPr bwMode="auto">
            <a:xfrm>
              <a:off x="1440" y="0"/>
              <a:ext cx="30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Duplex right kidney with dilated upper moiety</a:t>
              </a:r>
            </a:p>
          </p:txBody>
        </p:sp>
        <p:sp>
          <p:nvSpPr>
            <p:cNvPr id="146445" name="Text Box 12"/>
            <p:cNvSpPr txBox="1">
              <a:spLocks noChangeArrowheads="1"/>
            </p:cNvSpPr>
            <p:nvPr/>
          </p:nvSpPr>
          <p:spPr bwMode="auto">
            <a:xfrm>
              <a:off x="144" y="3840"/>
              <a:ext cx="29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Dilated right upper moiety ureter</a:t>
              </a:r>
            </a:p>
          </p:txBody>
        </p:sp>
      </p:grpSp>
      <p:sp>
        <p:nvSpPr>
          <p:cNvPr id="146441" name="Text Box 13"/>
          <p:cNvSpPr txBox="1">
            <a:spLocks noChangeArrowheads="1"/>
          </p:cNvSpPr>
          <p:nvPr/>
        </p:nvSpPr>
        <p:spPr bwMode="auto">
          <a:xfrm>
            <a:off x="0" y="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5 mo F with UTI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blinds(horizontal)">
                                      <p:cBhvr>
                                        <p:cTn id="7"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endParaRPr lang="en-US" altLang="en-US" smtClean="0"/>
          </a:p>
        </p:txBody>
      </p:sp>
      <p:sp>
        <p:nvSpPr>
          <p:cNvPr id="147459" name="Rectangle 3"/>
          <p:cNvSpPr>
            <a:spLocks noGrp="1" noChangeArrowheads="1"/>
          </p:cNvSpPr>
          <p:nvPr>
            <p:ph type="body" idx="1"/>
          </p:nvPr>
        </p:nvSpPr>
        <p:spPr/>
        <p:txBody>
          <a:bodyPr/>
          <a:lstStyle/>
          <a:p>
            <a:endParaRPr lang="en-US" altLang="en-US" smtClean="0"/>
          </a:p>
        </p:txBody>
      </p:sp>
      <p:pic>
        <p:nvPicPr>
          <p:cNvPr id="147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0"/>
            <a:ext cx="498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8738"/>
            <a:ext cx="6858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6"/>
          <p:cNvSpPr txBox="1">
            <a:spLocks noChangeArrowheads="1"/>
          </p:cNvSpPr>
          <p:nvPr/>
        </p:nvSpPr>
        <p:spPr bwMode="auto">
          <a:xfrm>
            <a:off x="762000" y="762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Same patient, VCUG</a:t>
            </a:r>
          </a:p>
        </p:txBody>
      </p:sp>
      <p:grpSp>
        <p:nvGrpSpPr>
          <p:cNvPr id="5127" name="Group 7"/>
          <p:cNvGrpSpPr>
            <a:grpSpLocks/>
          </p:cNvGrpSpPr>
          <p:nvPr/>
        </p:nvGrpSpPr>
        <p:grpSpPr bwMode="auto">
          <a:xfrm>
            <a:off x="0" y="46038"/>
            <a:ext cx="10820400" cy="6811962"/>
            <a:chOff x="0" y="29"/>
            <a:chExt cx="6816" cy="4291"/>
          </a:xfrm>
        </p:grpSpPr>
        <p:pic>
          <p:nvPicPr>
            <p:cNvPr id="1474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 y="29"/>
              <a:ext cx="3649" cy="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5" name="Text Box 9"/>
            <p:cNvSpPr txBox="1">
              <a:spLocks noChangeArrowheads="1"/>
            </p:cNvSpPr>
            <p:nvPr/>
          </p:nvSpPr>
          <p:spPr bwMode="auto">
            <a:xfrm>
              <a:off x="0" y="864"/>
              <a:ext cx="134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Right lower moiety reflux</a:t>
              </a:r>
            </a:p>
          </p:txBody>
        </p:sp>
        <p:sp>
          <p:nvSpPr>
            <p:cNvPr id="147466" name="Text Box 10"/>
            <p:cNvSpPr txBox="1">
              <a:spLocks noChangeArrowheads="1"/>
            </p:cNvSpPr>
            <p:nvPr/>
          </p:nvSpPr>
          <p:spPr bwMode="auto">
            <a:xfrm>
              <a:off x="4032" y="624"/>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Left reflux</a:t>
              </a:r>
            </a:p>
          </p:txBody>
        </p:sp>
        <p:sp>
          <p:nvSpPr>
            <p:cNvPr id="147467" name="Line 11"/>
            <p:cNvSpPr>
              <a:spLocks noChangeShapeType="1"/>
            </p:cNvSpPr>
            <p:nvPr/>
          </p:nvSpPr>
          <p:spPr bwMode="auto">
            <a:xfrm>
              <a:off x="480" y="1200"/>
              <a:ext cx="192"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68" name="Line 12"/>
            <p:cNvSpPr>
              <a:spLocks noChangeShapeType="1"/>
            </p:cNvSpPr>
            <p:nvPr/>
          </p:nvSpPr>
          <p:spPr bwMode="auto">
            <a:xfrm>
              <a:off x="4368" y="816"/>
              <a:ext cx="144"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endParaRPr lang="en-US" altLang="en-US" smtClean="0"/>
          </a:p>
        </p:txBody>
      </p:sp>
      <p:sp>
        <p:nvSpPr>
          <p:cNvPr id="148483" name="Rectangle 3"/>
          <p:cNvSpPr>
            <a:spLocks noGrp="1" noChangeArrowheads="1"/>
          </p:cNvSpPr>
          <p:nvPr>
            <p:ph type="body" idx="1"/>
          </p:nvPr>
        </p:nvSpPr>
        <p:spPr/>
        <p:txBody>
          <a:bodyPr/>
          <a:lstStyle/>
          <a:p>
            <a:endParaRPr lang="en-US" altLang="en-US" smtClean="0"/>
          </a:p>
        </p:txBody>
      </p:sp>
      <p:pic>
        <p:nvPicPr>
          <p:cNvPr id="6148"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0"/>
            <a:ext cx="45720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25" y="3571875"/>
            <a:ext cx="46482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2763838"/>
            <a:ext cx="17414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p:cNvSpPr txBox="1">
            <a:spLocks noChangeArrowheads="1"/>
          </p:cNvSpPr>
          <p:nvPr/>
        </p:nvSpPr>
        <p:spPr bwMode="auto">
          <a:xfrm>
            <a:off x="6210300" y="2819400"/>
            <a:ext cx="3124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a:solidFill>
                  <a:srgbClr val="FFFF00"/>
                </a:solidFill>
              </a:rPr>
              <a:t>Obstructed right upper moiety with minimal function (5% of total)</a:t>
            </a:r>
          </a:p>
        </p:txBody>
      </p:sp>
      <p:pic>
        <p:nvPicPr>
          <p:cNvPr id="148488" name="Picture 8"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62915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3" name="Group 9"/>
          <p:cNvGrpSpPr>
            <a:grpSpLocks/>
          </p:cNvGrpSpPr>
          <p:nvPr/>
        </p:nvGrpSpPr>
        <p:grpSpPr bwMode="auto">
          <a:xfrm>
            <a:off x="762000" y="304800"/>
            <a:ext cx="2667000" cy="427038"/>
            <a:chOff x="480" y="192"/>
            <a:chExt cx="1680" cy="269"/>
          </a:xfrm>
        </p:grpSpPr>
        <p:sp>
          <p:nvSpPr>
            <p:cNvPr id="148513" name="Text Box 10"/>
            <p:cNvSpPr txBox="1">
              <a:spLocks noChangeArrowheads="1"/>
            </p:cNvSpPr>
            <p:nvPr/>
          </p:nvSpPr>
          <p:spPr bwMode="auto">
            <a:xfrm>
              <a:off x="480" y="288"/>
              <a:ext cx="16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solidFill>
                    <a:srgbClr val="FF0000"/>
                  </a:solidFill>
                </a:rPr>
                <a:t>Hydronephrotic right upper moiety</a:t>
              </a:r>
            </a:p>
          </p:txBody>
        </p:sp>
        <p:sp>
          <p:nvSpPr>
            <p:cNvPr id="148514" name="Line 11"/>
            <p:cNvSpPr>
              <a:spLocks noChangeShapeType="1"/>
            </p:cNvSpPr>
            <p:nvPr/>
          </p:nvSpPr>
          <p:spPr bwMode="auto">
            <a:xfrm flipV="1">
              <a:off x="1008" y="192"/>
              <a:ext cx="9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615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 y="3276600"/>
            <a:ext cx="4648201"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953000"/>
            <a:ext cx="4876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8" name="Group 14"/>
          <p:cNvGrpSpPr>
            <a:grpSpLocks/>
          </p:cNvGrpSpPr>
          <p:nvPr/>
        </p:nvGrpSpPr>
        <p:grpSpPr bwMode="auto">
          <a:xfrm>
            <a:off x="228600" y="3733800"/>
            <a:ext cx="2133600" cy="579438"/>
            <a:chOff x="144" y="2352"/>
            <a:chExt cx="1344" cy="365"/>
          </a:xfrm>
        </p:grpSpPr>
        <p:sp>
          <p:nvSpPr>
            <p:cNvPr id="148510" name="Text Box 15"/>
            <p:cNvSpPr txBox="1">
              <a:spLocks noChangeArrowheads="1"/>
            </p:cNvSpPr>
            <p:nvPr/>
          </p:nvSpPr>
          <p:spPr bwMode="auto">
            <a:xfrm>
              <a:off x="144" y="2544"/>
              <a:ext cx="13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solidFill>
                    <a:srgbClr val="FF0000"/>
                  </a:solidFill>
                </a:rPr>
                <a:t>Symmetric renal function</a:t>
              </a:r>
            </a:p>
          </p:txBody>
        </p:sp>
        <p:sp>
          <p:nvSpPr>
            <p:cNvPr id="148511" name="Line 16"/>
            <p:cNvSpPr>
              <a:spLocks noChangeShapeType="1"/>
            </p:cNvSpPr>
            <p:nvPr/>
          </p:nvSpPr>
          <p:spPr bwMode="auto">
            <a:xfrm flipV="1">
              <a:off x="624" y="2352"/>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12" name="Line 17"/>
            <p:cNvSpPr>
              <a:spLocks noChangeShapeType="1"/>
            </p:cNvSpPr>
            <p:nvPr/>
          </p:nvSpPr>
          <p:spPr bwMode="auto">
            <a:xfrm flipV="1">
              <a:off x="624" y="2352"/>
              <a:ext cx="24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62" name="Group 18"/>
          <p:cNvGrpSpPr>
            <a:grpSpLocks/>
          </p:cNvGrpSpPr>
          <p:nvPr/>
        </p:nvGrpSpPr>
        <p:grpSpPr bwMode="auto">
          <a:xfrm>
            <a:off x="0" y="5257800"/>
            <a:ext cx="2133600" cy="1250950"/>
            <a:chOff x="0" y="3312"/>
            <a:chExt cx="1344" cy="788"/>
          </a:xfrm>
        </p:grpSpPr>
        <p:sp>
          <p:nvSpPr>
            <p:cNvPr id="148508" name="Text Box 19"/>
            <p:cNvSpPr txBox="1">
              <a:spLocks noChangeArrowheads="1"/>
            </p:cNvSpPr>
            <p:nvPr/>
          </p:nvSpPr>
          <p:spPr bwMode="auto">
            <a:xfrm>
              <a:off x="0" y="3696"/>
              <a:ext cx="134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0000"/>
                  </a:solidFill>
                </a:rPr>
                <a:t>Minimal function right upper moiety</a:t>
              </a:r>
            </a:p>
          </p:txBody>
        </p:sp>
        <p:sp>
          <p:nvSpPr>
            <p:cNvPr id="148509" name="Line 20"/>
            <p:cNvSpPr>
              <a:spLocks noChangeShapeType="1"/>
            </p:cNvSpPr>
            <p:nvPr/>
          </p:nvSpPr>
          <p:spPr bwMode="auto">
            <a:xfrm flipH="1" flipV="1">
              <a:off x="432" y="3312"/>
              <a:ext cx="96"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65" name="Group 21"/>
          <p:cNvGrpSpPr>
            <a:grpSpLocks/>
          </p:cNvGrpSpPr>
          <p:nvPr/>
        </p:nvGrpSpPr>
        <p:grpSpPr bwMode="auto">
          <a:xfrm>
            <a:off x="5410200" y="2057400"/>
            <a:ext cx="3429000" cy="304800"/>
            <a:chOff x="3408" y="1296"/>
            <a:chExt cx="2160" cy="192"/>
          </a:xfrm>
        </p:grpSpPr>
        <p:sp>
          <p:nvSpPr>
            <p:cNvPr id="148506" name="Text Box 22"/>
            <p:cNvSpPr txBox="1">
              <a:spLocks noChangeArrowheads="1"/>
            </p:cNvSpPr>
            <p:nvPr/>
          </p:nvSpPr>
          <p:spPr bwMode="auto">
            <a:xfrm>
              <a:off x="3408" y="1296"/>
              <a:ext cx="206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900">
                  <a:solidFill>
                    <a:srgbClr val="FF0000"/>
                  </a:solidFill>
                </a:rPr>
                <a:t>Gradual accumulation into right upper collecting system</a:t>
              </a:r>
            </a:p>
          </p:txBody>
        </p:sp>
        <p:sp>
          <p:nvSpPr>
            <p:cNvPr id="148507" name="Line 23"/>
            <p:cNvSpPr>
              <a:spLocks noChangeShapeType="1"/>
            </p:cNvSpPr>
            <p:nvPr/>
          </p:nvSpPr>
          <p:spPr bwMode="auto">
            <a:xfrm>
              <a:off x="5280" y="1392"/>
              <a:ext cx="28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68" name="Group 24"/>
          <p:cNvGrpSpPr>
            <a:grpSpLocks/>
          </p:cNvGrpSpPr>
          <p:nvPr/>
        </p:nvGrpSpPr>
        <p:grpSpPr bwMode="auto">
          <a:xfrm>
            <a:off x="6172200" y="3657600"/>
            <a:ext cx="3124200" cy="2133600"/>
            <a:chOff x="3888" y="2304"/>
            <a:chExt cx="1968" cy="1344"/>
          </a:xfrm>
        </p:grpSpPr>
        <p:sp>
          <p:nvSpPr>
            <p:cNvPr id="148499" name="Line 25"/>
            <p:cNvSpPr>
              <a:spLocks noChangeShapeType="1"/>
            </p:cNvSpPr>
            <p:nvPr/>
          </p:nvSpPr>
          <p:spPr bwMode="auto">
            <a:xfrm>
              <a:off x="4368" y="2400"/>
              <a:ext cx="240" cy="12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8500" name="Group 26"/>
            <p:cNvGrpSpPr>
              <a:grpSpLocks/>
            </p:cNvGrpSpPr>
            <p:nvPr/>
          </p:nvGrpSpPr>
          <p:grpSpPr bwMode="auto">
            <a:xfrm>
              <a:off x="3888" y="2304"/>
              <a:ext cx="1968" cy="567"/>
              <a:chOff x="3888" y="2304"/>
              <a:chExt cx="1968" cy="567"/>
            </a:xfrm>
          </p:grpSpPr>
          <p:sp>
            <p:nvSpPr>
              <p:cNvPr id="148501" name="Text Box 27"/>
              <p:cNvSpPr txBox="1">
                <a:spLocks noChangeArrowheads="1"/>
              </p:cNvSpPr>
              <p:nvPr/>
            </p:nvSpPr>
            <p:spPr bwMode="auto">
              <a:xfrm>
                <a:off x="3888" y="2304"/>
                <a:ext cx="1968"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700" b="1">
                    <a:solidFill>
                      <a:srgbClr val="FF0000"/>
                    </a:solidFill>
                  </a:rPr>
                  <a:t>Minimal drainage from right upper collecting system = obstructed</a:t>
                </a:r>
              </a:p>
            </p:txBody>
          </p:sp>
          <p:sp>
            <p:nvSpPr>
              <p:cNvPr id="148502" name="Line 28"/>
              <p:cNvSpPr>
                <a:spLocks noChangeShapeType="1"/>
              </p:cNvSpPr>
              <p:nvPr/>
            </p:nvSpPr>
            <p:spPr bwMode="auto">
              <a:xfrm>
                <a:off x="4368" y="2400"/>
                <a:ext cx="288"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03" name="Text Box 29"/>
              <p:cNvSpPr txBox="1">
                <a:spLocks noChangeArrowheads="1"/>
              </p:cNvSpPr>
              <p:nvPr/>
            </p:nvSpPr>
            <p:spPr bwMode="auto">
              <a:xfrm>
                <a:off x="4887" y="2520"/>
                <a:ext cx="76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900" b="1">
                    <a:solidFill>
                      <a:srgbClr val="0033CC"/>
                    </a:solidFill>
                  </a:rPr>
                  <a:t>Normal &gt; 75%</a:t>
                </a:r>
              </a:p>
            </p:txBody>
          </p:sp>
          <p:sp>
            <p:nvSpPr>
              <p:cNvPr id="148504" name="Text Box 30"/>
              <p:cNvSpPr txBox="1">
                <a:spLocks noChangeArrowheads="1"/>
              </p:cNvSpPr>
              <p:nvPr/>
            </p:nvSpPr>
            <p:spPr bwMode="auto">
              <a:xfrm>
                <a:off x="4992" y="2736"/>
                <a:ext cx="76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800" b="1">
                    <a:solidFill>
                      <a:srgbClr val="0033CC"/>
                    </a:solidFill>
                  </a:rPr>
                  <a:t>Normal &lt; 10 minutes</a:t>
                </a:r>
              </a:p>
            </p:txBody>
          </p:sp>
          <p:sp>
            <p:nvSpPr>
              <p:cNvPr id="148505" name="Line 31"/>
              <p:cNvSpPr>
                <a:spLocks noChangeShapeType="1"/>
              </p:cNvSpPr>
              <p:nvPr/>
            </p:nvSpPr>
            <p:spPr bwMode="auto">
              <a:xfrm>
                <a:off x="4368" y="2400"/>
                <a:ext cx="288"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176" name="Text Box 32"/>
          <p:cNvSpPr txBox="1">
            <a:spLocks noChangeArrowheads="1"/>
          </p:cNvSpPr>
          <p:nvPr/>
        </p:nvSpPr>
        <p:spPr bwMode="auto">
          <a:xfrm>
            <a:off x="4606925" y="5364163"/>
            <a:ext cx="27908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a:solidFill>
                  <a:srgbClr val="FFFF00"/>
                </a:solidFill>
              </a:rPr>
              <a:t>Minimal gravity dependent drainage (&lt;50%)</a:t>
            </a:r>
          </a:p>
        </p:txBody>
      </p:sp>
      <p:sp>
        <p:nvSpPr>
          <p:cNvPr id="6177" name="Text Box 33"/>
          <p:cNvSpPr txBox="1">
            <a:spLocks noChangeArrowheads="1"/>
          </p:cNvSpPr>
          <p:nvPr/>
        </p:nvSpPr>
        <p:spPr bwMode="auto">
          <a:xfrm>
            <a:off x="1447800" y="28956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Radiotracer?</a:t>
            </a:r>
          </a:p>
        </p:txBody>
      </p:sp>
      <p:sp>
        <p:nvSpPr>
          <p:cNvPr id="6178" name="Text Box 34"/>
          <p:cNvSpPr txBox="1">
            <a:spLocks noChangeArrowheads="1"/>
          </p:cNvSpPr>
          <p:nvPr/>
        </p:nvSpPr>
        <p:spPr bwMode="auto">
          <a:xfrm>
            <a:off x="2895600" y="28956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FF00"/>
                </a:solidFill>
              </a:rPr>
              <a:t>Tc-99m-MAG3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77"/>
                                        </p:tgtEl>
                                        <p:attrNameLst>
                                          <p:attrName>style.visibility</p:attrName>
                                        </p:attrNameLst>
                                      </p:cBhvr>
                                      <p:to>
                                        <p:strVal val="visible"/>
                                      </p:to>
                                    </p:set>
                                    <p:animEffect transition="in" filter="box(in)">
                                      <p:cBhvr>
                                        <p:cTn id="7" dur="500"/>
                                        <p:tgtEl>
                                          <p:spTgt spid="61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78"/>
                                        </p:tgtEl>
                                        <p:attrNameLst>
                                          <p:attrName>style.visibility</p:attrName>
                                        </p:attrNameLst>
                                      </p:cBhvr>
                                      <p:to>
                                        <p:strVal val="visible"/>
                                      </p:to>
                                    </p:set>
                                    <p:animEffect transition="in" filter="box(in)">
                                      <p:cBhvr>
                                        <p:cTn id="12" dur="500"/>
                                        <p:tgtEl>
                                          <p:spTgt spid="61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153"/>
                                        </p:tgtEl>
                                        <p:attrNameLst>
                                          <p:attrName>style.visibility</p:attrName>
                                        </p:attrNameLst>
                                      </p:cBhvr>
                                      <p:to>
                                        <p:strVal val="visible"/>
                                      </p:to>
                                    </p:set>
                                    <p:animEffect transition="in" filter="box(in)">
                                      <p:cBhvr>
                                        <p:cTn id="17" dur="500"/>
                                        <p:tgtEl>
                                          <p:spTgt spid="61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box(in)">
                                      <p:cBhvr>
                                        <p:cTn id="22" dur="500"/>
                                        <p:tgtEl>
                                          <p:spTgt spid="615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6158"/>
                                        </p:tgtEl>
                                        <p:attrNameLst>
                                          <p:attrName>style.visibility</p:attrName>
                                        </p:attrNameLst>
                                      </p:cBhvr>
                                      <p:to>
                                        <p:strVal val="visible"/>
                                      </p:to>
                                    </p:set>
                                    <p:animEffect transition="in" filter="box(in)">
                                      <p:cBhvr>
                                        <p:cTn id="27" dur="500"/>
                                        <p:tgtEl>
                                          <p:spTgt spid="615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6157"/>
                                        </p:tgtEl>
                                        <p:attrNameLst>
                                          <p:attrName>style.visibility</p:attrName>
                                        </p:attrNameLst>
                                      </p:cBhvr>
                                      <p:to>
                                        <p:strVal val="visible"/>
                                      </p:to>
                                    </p:set>
                                    <p:animEffect transition="in" filter="box(in)">
                                      <p:cBhvr>
                                        <p:cTn id="32" dur="500"/>
                                        <p:tgtEl>
                                          <p:spTgt spid="61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6162"/>
                                        </p:tgtEl>
                                        <p:attrNameLst>
                                          <p:attrName>style.visibility</p:attrName>
                                        </p:attrNameLst>
                                      </p:cBhvr>
                                      <p:to>
                                        <p:strVal val="visible"/>
                                      </p:to>
                                    </p:set>
                                    <p:animEffect transition="in" filter="box(in)">
                                      <p:cBhvr>
                                        <p:cTn id="37" dur="500"/>
                                        <p:tgtEl>
                                          <p:spTgt spid="61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6148"/>
                                        </p:tgtEl>
                                        <p:attrNameLst>
                                          <p:attrName>style.visibility</p:attrName>
                                        </p:attrNameLst>
                                      </p:cBhvr>
                                      <p:to>
                                        <p:strVal val="visible"/>
                                      </p:to>
                                    </p:set>
                                    <p:animEffect transition="in" filter="box(in)">
                                      <p:cBhvr>
                                        <p:cTn id="42" dur="500"/>
                                        <p:tgtEl>
                                          <p:spTgt spid="61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6165"/>
                                        </p:tgtEl>
                                        <p:attrNameLst>
                                          <p:attrName>style.visibility</p:attrName>
                                        </p:attrNameLst>
                                      </p:cBhvr>
                                      <p:to>
                                        <p:strVal val="visible"/>
                                      </p:to>
                                    </p:set>
                                    <p:animEffect transition="in" filter="box(in)">
                                      <p:cBhvr>
                                        <p:cTn id="47" dur="500"/>
                                        <p:tgtEl>
                                          <p:spTgt spid="616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6149"/>
                                        </p:tgtEl>
                                        <p:attrNameLst>
                                          <p:attrName>style.visibility</p:attrName>
                                        </p:attrNameLst>
                                      </p:cBhvr>
                                      <p:to>
                                        <p:strVal val="visible"/>
                                      </p:to>
                                    </p:set>
                                    <p:animEffect transition="in" filter="box(in)">
                                      <p:cBhvr>
                                        <p:cTn id="52" dur="500"/>
                                        <p:tgtEl>
                                          <p:spTgt spid="614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6168"/>
                                        </p:tgtEl>
                                        <p:attrNameLst>
                                          <p:attrName>style.visibility</p:attrName>
                                        </p:attrNameLst>
                                      </p:cBhvr>
                                      <p:to>
                                        <p:strVal val="visible"/>
                                      </p:to>
                                    </p:set>
                                    <p:animEffect transition="in" filter="box(in)">
                                      <p:cBhvr>
                                        <p:cTn id="57" dur="500"/>
                                        <p:tgtEl>
                                          <p:spTgt spid="616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6150"/>
                                        </p:tgtEl>
                                        <p:attrNameLst>
                                          <p:attrName>style.visibility</p:attrName>
                                        </p:attrNameLst>
                                      </p:cBhvr>
                                      <p:to>
                                        <p:strVal val="visible"/>
                                      </p:to>
                                    </p:set>
                                    <p:animEffect transition="in" filter="box(in)">
                                      <p:cBhvr>
                                        <p:cTn id="62" dur="500"/>
                                        <p:tgtEl>
                                          <p:spTgt spid="615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6176"/>
                                        </p:tgtEl>
                                        <p:attrNameLst>
                                          <p:attrName>style.visibility</p:attrName>
                                        </p:attrNameLst>
                                      </p:cBhvr>
                                      <p:to>
                                        <p:strVal val="visible"/>
                                      </p:to>
                                    </p:set>
                                    <p:animEffect transition="in" filter="box(in)">
                                      <p:cBhvr>
                                        <p:cTn id="67" dur="500"/>
                                        <p:tgtEl>
                                          <p:spTgt spid="617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6151"/>
                                        </p:tgtEl>
                                        <p:attrNameLst>
                                          <p:attrName>style.visibility</p:attrName>
                                        </p:attrNameLst>
                                      </p:cBhvr>
                                      <p:to>
                                        <p:strVal val="visible"/>
                                      </p:to>
                                    </p:set>
                                    <p:animEffect transition="in" filter="box(in)">
                                      <p:cBhvr>
                                        <p:cTn id="72"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76" grpId="0"/>
      <p:bldP spid="6177" grpId="0"/>
      <p:bldP spid="617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21</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76200"/>
            <a:ext cx="8229600" cy="1143000"/>
          </a:xfrm>
        </p:spPr>
        <p:txBody>
          <a:bodyPr/>
          <a:lstStyle/>
          <a:p>
            <a:r>
              <a:rPr lang="en-US" altLang="en-US" smtClean="0"/>
              <a:t>2 month-old female febrile UTI</a:t>
            </a:r>
          </a:p>
        </p:txBody>
      </p:sp>
      <p:sp>
        <p:nvSpPr>
          <p:cNvPr id="150531" name="Rectangle 3"/>
          <p:cNvSpPr>
            <a:spLocks noGrp="1" noChangeArrowheads="1"/>
          </p:cNvSpPr>
          <p:nvPr>
            <p:ph type="body" idx="1"/>
          </p:nvPr>
        </p:nvSpPr>
        <p:spPr>
          <a:xfrm>
            <a:off x="457200" y="1371600"/>
            <a:ext cx="8229600" cy="4525963"/>
          </a:xfrm>
        </p:spPr>
        <p:txBody>
          <a:bodyPr/>
          <a:lstStyle/>
          <a:p>
            <a:endParaRPr lang="en-US" altLang="en-US" smtClean="0"/>
          </a:p>
        </p:txBody>
      </p:sp>
      <p:pic>
        <p:nvPicPr>
          <p:cNvPr id="150532"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1905000"/>
            <a:ext cx="44862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 Box 6"/>
          <p:cNvSpPr txBox="1">
            <a:spLocks noChangeArrowheads="1"/>
          </p:cNvSpPr>
          <p:nvPr/>
        </p:nvSpPr>
        <p:spPr bwMode="auto">
          <a:xfrm>
            <a:off x="479425" y="5326063"/>
            <a:ext cx="3940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grpSp>
        <p:nvGrpSpPr>
          <p:cNvPr id="7175" name="Group 7"/>
          <p:cNvGrpSpPr>
            <a:grpSpLocks/>
          </p:cNvGrpSpPr>
          <p:nvPr/>
        </p:nvGrpSpPr>
        <p:grpSpPr bwMode="auto">
          <a:xfrm>
            <a:off x="0" y="2743200"/>
            <a:ext cx="8534400" cy="3797300"/>
            <a:chOff x="0" y="1728"/>
            <a:chExt cx="5376" cy="2392"/>
          </a:xfrm>
        </p:grpSpPr>
        <p:grpSp>
          <p:nvGrpSpPr>
            <p:cNvPr id="150536" name="Group 8"/>
            <p:cNvGrpSpPr>
              <a:grpSpLocks/>
            </p:cNvGrpSpPr>
            <p:nvPr/>
          </p:nvGrpSpPr>
          <p:grpSpPr bwMode="auto">
            <a:xfrm>
              <a:off x="0" y="2352"/>
              <a:ext cx="2784" cy="1768"/>
              <a:chOff x="0" y="2352"/>
              <a:chExt cx="2784" cy="1768"/>
            </a:xfrm>
          </p:grpSpPr>
          <p:sp>
            <p:nvSpPr>
              <p:cNvPr id="150538" name="Text Box 9"/>
              <p:cNvSpPr txBox="1">
                <a:spLocks noChangeArrowheads="1"/>
              </p:cNvSpPr>
              <p:nvPr/>
            </p:nvSpPr>
            <p:spPr bwMode="auto">
              <a:xfrm>
                <a:off x="0" y="3456"/>
                <a:ext cx="2784" cy="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Duplicated left kidney with dilated lower</a:t>
                </a:r>
              </a:p>
              <a:p>
                <a:pPr eaLnBrk="1" hangingPunct="1">
                  <a:spcBef>
                    <a:spcPct val="50000"/>
                  </a:spcBef>
                </a:pPr>
                <a:r>
                  <a:rPr lang="en-US" altLang="en-US"/>
                  <a:t>-typically the upper moiety obstructs and the lower refluxes with duplications</a:t>
                </a:r>
              </a:p>
            </p:txBody>
          </p:sp>
          <p:sp>
            <p:nvSpPr>
              <p:cNvPr id="150539" name="Line 10"/>
              <p:cNvSpPr>
                <a:spLocks noChangeShapeType="1"/>
              </p:cNvSpPr>
              <p:nvPr/>
            </p:nvSpPr>
            <p:spPr bwMode="auto">
              <a:xfrm flipV="1">
                <a:off x="1680" y="2352"/>
                <a:ext cx="240" cy="11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0537" name="Text Box 11"/>
            <p:cNvSpPr txBox="1">
              <a:spLocks noChangeArrowheads="1"/>
            </p:cNvSpPr>
            <p:nvPr/>
          </p:nvSpPr>
          <p:spPr bwMode="auto">
            <a:xfrm>
              <a:off x="3696" y="1728"/>
              <a:ext cx="1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No reflux</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box(in)">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4" name="Group 2"/>
          <p:cNvGrpSpPr>
            <a:grpSpLocks/>
          </p:cNvGrpSpPr>
          <p:nvPr/>
        </p:nvGrpSpPr>
        <p:grpSpPr bwMode="auto">
          <a:xfrm>
            <a:off x="0" y="0"/>
            <a:ext cx="4724400" cy="3735388"/>
            <a:chOff x="0" y="0"/>
            <a:chExt cx="2976" cy="2353"/>
          </a:xfrm>
        </p:grpSpPr>
        <p:pic>
          <p:nvPicPr>
            <p:cNvPr id="151585"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76" cy="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86" name="Text Box 4"/>
            <p:cNvSpPr txBox="1">
              <a:spLocks noChangeArrowheads="1"/>
            </p:cNvSpPr>
            <p:nvPr/>
          </p:nvSpPr>
          <p:spPr bwMode="auto">
            <a:xfrm>
              <a:off x="960" y="1824"/>
              <a:ext cx="1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Tc-99m-MAG3</a:t>
              </a:r>
            </a:p>
          </p:txBody>
        </p:sp>
      </p:grpSp>
      <p:grpSp>
        <p:nvGrpSpPr>
          <p:cNvPr id="8197" name="Group 5"/>
          <p:cNvGrpSpPr>
            <a:grpSpLocks/>
          </p:cNvGrpSpPr>
          <p:nvPr/>
        </p:nvGrpSpPr>
        <p:grpSpPr bwMode="auto">
          <a:xfrm>
            <a:off x="4572000" y="0"/>
            <a:ext cx="4572000" cy="3614738"/>
            <a:chOff x="2880" y="0"/>
            <a:chExt cx="2880" cy="2277"/>
          </a:xfrm>
        </p:grpSpPr>
        <p:pic>
          <p:nvPicPr>
            <p:cNvPr id="151583" name="Picture 6"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0"/>
              <a:ext cx="2880" cy="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84" name="Text Box 7"/>
            <p:cNvSpPr txBox="1">
              <a:spLocks noChangeArrowheads="1"/>
            </p:cNvSpPr>
            <p:nvPr/>
          </p:nvSpPr>
          <p:spPr bwMode="auto">
            <a:xfrm>
              <a:off x="4464" y="1776"/>
              <a:ext cx="1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After lasix given</a:t>
              </a:r>
            </a:p>
          </p:txBody>
        </p:sp>
      </p:grpSp>
      <p:sp>
        <p:nvSpPr>
          <p:cNvPr id="151556" name="Rectangle 8"/>
          <p:cNvSpPr>
            <a:spLocks noGrp="1" noChangeArrowheads="1"/>
          </p:cNvSpPr>
          <p:nvPr>
            <p:ph type="title"/>
          </p:nvPr>
        </p:nvSpPr>
        <p:spPr>
          <a:xfrm>
            <a:off x="457200" y="252413"/>
            <a:ext cx="8229600" cy="1143000"/>
          </a:xfrm>
        </p:spPr>
        <p:txBody>
          <a:bodyPr/>
          <a:lstStyle/>
          <a:p>
            <a:endParaRPr lang="en-US" altLang="en-US" smtClean="0"/>
          </a:p>
        </p:txBody>
      </p:sp>
      <p:sp>
        <p:nvSpPr>
          <p:cNvPr id="151557" name="Rectangle 9"/>
          <p:cNvSpPr>
            <a:spLocks noGrp="1" noChangeArrowheads="1"/>
          </p:cNvSpPr>
          <p:nvPr>
            <p:ph type="body" idx="1"/>
          </p:nvPr>
        </p:nvSpPr>
        <p:spPr/>
        <p:txBody>
          <a:bodyPr/>
          <a:lstStyle/>
          <a:p>
            <a:endParaRPr lang="en-US" altLang="en-US" smtClean="0"/>
          </a:p>
        </p:txBody>
      </p:sp>
      <p:grpSp>
        <p:nvGrpSpPr>
          <p:cNvPr id="8202" name="Group 10"/>
          <p:cNvGrpSpPr>
            <a:grpSpLocks/>
          </p:cNvGrpSpPr>
          <p:nvPr/>
        </p:nvGrpSpPr>
        <p:grpSpPr bwMode="auto">
          <a:xfrm>
            <a:off x="0" y="3248025"/>
            <a:ext cx="9144000" cy="3990975"/>
            <a:chOff x="0" y="2046"/>
            <a:chExt cx="5760" cy="2514"/>
          </a:xfrm>
        </p:grpSpPr>
        <p:pic>
          <p:nvPicPr>
            <p:cNvPr id="15158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2046"/>
              <a:ext cx="2640" cy="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8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47"/>
              <a:ext cx="3120" cy="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0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371600"/>
            <a:ext cx="4572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4648200"/>
            <a:ext cx="34004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7" name="Group 15"/>
          <p:cNvGrpSpPr>
            <a:grpSpLocks/>
          </p:cNvGrpSpPr>
          <p:nvPr/>
        </p:nvGrpSpPr>
        <p:grpSpPr bwMode="auto">
          <a:xfrm>
            <a:off x="838200" y="304800"/>
            <a:ext cx="3505200" cy="411163"/>
            <a:chOff x="528" y="192"/>
            <a:chExt cx="2208" cy="259"/>
          </a:xfrm>
        </p:grpSpPr>
        <p:sp>
          <p:nvSpPr>
            <p:cNvPr id="151579" name="Text Box 16"/>
            <p:cNvSpPr txBox="1">
              <a:spLocks noChangeArrowheads="1"/>
            </p:cNvSpPr>
            <p:nvPr/>
          </p:nvSpPr>
          <p:spPr bwMode="auto">
            <a:xfrm>
              <a:off x="528" y="220"/>
              <a:ext cx="22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C000"/>
                  </a:solidFill>
                </a:rPr>
                <a:t>Left lower hydronephrosis</a:t>
              </a:r>
            </a:p>
          </p:txBody>
        </p:sp>
        <p:sp>
          <p:nvSpPr>
            <p:cNvPr id="151580" name="Line 17"/>
            <p:cNvSpPr>
              <a:spLocks noChangeShapeType="1"/>
            </p:cNvSpPr>
            <p:nvPr/>
          </p:nvSpPr>
          <p:spPr bwMode="auto">
            <a:xfrm flipH="1" flipV="1">
              <a:off x="672" y="192"/>
              <a:ext cx="144"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10" name="Group 18"/>
          <p:cNvGrpSpPr>
            <a:grpSpLocks/>
          </p:cNvGrpSpPr>
          <p:nvPr/>
        </p:nvGrpSpPr>
        <p:grpSpPr bwMode="auto">
          <a:xfrm>
            <a:off x="228600" y="3886200"/>
            <a:ext cx="2133600" cy="823913"/>
            <a:chOff x="144" y="2448"/>
            <a:chExt cx="1344" cy="519"/>
          </a:xfrm>
        </p:grpSpPr>
        <p:sp>
          <p:nvSpPr>
            <p:cNvPr id="151576" name="Text Box 19"/>
            <p:cNvSpPr txBox="1">
              <a:spLocks noChangeArrowheads="1"/>
            </p:cNvSpPr>
            <p:nvPr/>
          </p:nvSpPr>
          <p:spPr bwMode="auto">
            <a:xfrm>
              <a:off x="144" y="2736"/>
              <a:ext cx="1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C00000"/>
                  </a:solidFill>
                </a:rPr>
                <a:t>Symmetric function</a:t>
              </a:r>
            </a:p>
          </p:txBody>
        </p:sp>
        <p:sp>
          <p:nvSpPr>
            <p:cNvPr id="151577" name="Line 20"/>
            <p:cNvSpPr>
              <a:spLocks noChangeShapeType="1"/>
            </p:cNvSpPr>
            <p:nvPr/>
          </p:nvSpPr>
          <p:spPr bwMode="auto">
            <a:xfrm flipH="1" flipV="1">
              <a:off x="672" y="2448"/>
              <a:ext cx="144"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8" name="Line 21"/>
            <p:cNvSpPr>
              <a:spLocks noChangeShapeType="1"/>
            </p:cNvSpPr>
            <p:nvPr/>
          </p:nvSpPr>
          <p:spPr bwMode="auto">
            <a:xfrm flipV="1">
              <a:off x="816" y="2448"/>
              <a:ext cx="9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14" name="Group 22"/>
          <p:cNvGrpSpPr>
            <a:grpSpLocks/>
          </p:cNvGrpSpPr>
          <p:nvPr/>
        </p:nvGrpSpPr>
        <p:grpSpPr bwMode="auto">
          <a:xfrm>
            <a:off x="5562600" y="1676400"/>
            <a:ext cx="3581400" cy="1066800"/>
            <a:chOff x="3504" y="1056"/>
            <a:chExt cx="2256" cy="672"/>
          </a:xfrm>
        </p:grpSpPr>
        <p:sp>
          <p:nvSpPr>
            <p:cNvPr id="151571" name="Text Box 23"/>
            <p:cNvSpPr txBox="1">
              <a:spLocks noChangeArrowheads="1"/>
            </p:cNvSpPr>
            <p:nvPr/>
          </p:nvSpPr>
          <p:spPr bwMode="auto">
            <a:xfrm>
              <a:off x="4368" y="1296"/>
              <a:ext cx="13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9900"/>
                  </a:solidFill>
                </a:rPr>
                <a:t>Left lower obstruction</a:t>
              </a:r>
            </a:p>
          </p:txBody>
        </p:sp>
        <p:sp>
          <p:nvSpPr>
            <p:cNvPr id="151572" name="Line 24"/>
            <p:cNvSpPr>
              <a:spLocks noChangeShapeType="1"/>
            </p:cNvSpPr>
            <p:nvPr/>
          </p:nvSpPr>
          <p:spPr bwMode="auto">
            <a:xfrm flipV="1">
              <a:off x="5136" y="1104"/>
              <a:ext cx="336"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3" name="Line 25"/>
            <p:cNvSpPr>
              <a:spLocks noChangeShapeType="1"/>
            </p:cNvSpPr>
            <p:nvPr/>
          </p:nvSpPr>
          <p:spPr bwMode="auto">
            <a:xfrm flipH="1" flipV="1">
              <a:off x="3504" y="1056"/>
              <a:ext cx="912"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4" name="Line 26"/>
            <p:cNvSpPr>
              <a:spLocks noChangeShapeType="1"/>
            </p:cNvSpPr>
            <p:nvPr/>
          </p:nvSpPr>
          <p:spPr bwMode="auto">
            <a:xfrm flipH="1" flipV="1">
              <a:off x="3600" y="1296"/>
              <a:ext cx="81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5" name="Line 27"/>
            <p:cNvSpPr>
              <a:spLocks noChangeShapeType="1"/>
            </p:cNvSpPr>
            <p:nvPr/>
          </p:nvSpPr>
          <p:spPr bwMode="auto">
            <a:xfrm flipH="1">
              <a:off x="3792" y="1584"/>
              <a:ext cx="624"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20" name="Group 28"/>
          <p:cNvGrpSpPr>
            <a:grpSpLocks/>
          </p:cNvGrpSpPr>
          <p:nvPr/>
        </p:nvGrpSpPr>
        <p:grpSpPr bwMode="auto">
          <a:xfrm>
            <a:off x="6400800" y="3886200"/>
            <a:ext cx="2362200" cy="2897188"/>
            <a:chOff x="4032" y="2448"/>
            <a:chExt cx="1488" cy="1825"/>
          </a:xfrm>
        </p:grpSpPr>
        <p:sp>
          <p:nvSpPr>
            <p:cNvPr id="151568" name="Text Box 29"/>
            <p:cNvSpPr txBox="1">
              <a:spLocks noChangeArrowheads="1"/>
            </p:cNvSpPr>
            <p:nvPr/>
          </p:nvSpPr>
          <p:spPr bwMode="auto">
            <a:xfrm>
              <a:off x="4032" y="3696"/>
              <a:ext cx="148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9900"/>
                  </a:solidFill>
                </a:rPr>
                <a:t>Good function from dilated left lower moiety</a:t>
              </a:r>
            </a:p>
          </p:txBody>
        </p:sp>
        <p:sp>
          <p:nvSpPr>
            <p:cNvPr id="151569" name="Line 30"/>
            <p:cNvSpPr>
              <a:spLocks noChangeShapeType="1"/>
            </p:cNvSpPr>
            <p:nvPr/>
          </p:nvSpPr>
          <p:spPr bwMode="auto">
            <a:xfrm flipH="1" flipV="1">
              <a:off x="4512" y="3456"/>
              <a:ext cx="14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0" name="Line 31"/>
            <p:cNvSpPr>
              <a:spLocks noChangeShapeType="1"/>
            </p:cNvSpPr>
            <p:nvPr/>
          </p:nvSpPr>
          <p:spPr bwMode="auto">
            <a:xfrm flipV="1">
              <a:off x="4656" y="2448"/>
              <a:ext cx="624" cy="12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24" name="Group 32"/>
          <p:cNvGrpSpPr>
            <a:grpSpLocks/>
          </p:cNvGrpSpPr>
          <p:nvPr/>
        </p:nvGrpSpPr>
        <p:grpSpPr bwMode="auto">
          <a:xfrm>
            <a:off x="3124200" y="4876800"/>
            <a:ext cx="3048000" cy="1936750"/>
            <a:chOff x="1968" y="3072"/>
            <a:chExt cx="1920" cy="1220"/>
          </a:xfrm>
        </p:grpSpPr>
        <p:sp>
          <p:nvSpPr>
            <p:cNvPr id="151566" name="Text Box 33"/>
            <p:cNvSpPr txBox="1">
              <a:spLocks noChangeArrowheads="1"/>
            </p:cNvSpPr>
            <p:nvPr/>
          </p:nvSpPr>
          <p:spPr bwMode="auto">
            <a:xfrm>
              <a:off x="1968" y="3888"/>
              <a:ext cx="192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9900"/>
                  </a:solidFill>
                </a:rPr>
                <a:t>No significant gravity-dependent drainage</a:t>
              </a:r>
            </a:p>
          </p:txBody>
        </p:sp>
        <p:sp>
          <p:nvSpPr>
            <p:cNvPr id="151567" name="Line 34"/>
            <p:cNvSpPr>
              <a:spLocks noChangeShapeType="1"/>
            </p:cNvSpPr>
            <p:nvPr/>
          </p:nvSpPr>
          <p:spPr bwMode="auto">
            <a:xfrm flipV="1">
              <a:off x="2832" y="3072"/>
              <a:ext cx="432" cy="8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207"/>
                                        </p:tgtEl>
                                        <p:attrNameLst>
                                          <p:attrName>style.visibility</p:attrName>
                                        </p:attrNameLst>
                                      </p:cBhvr>
                                      <p:to>
                                        <p:strVal val="visible"/>
                                      </p:to>
                                    </p:set>
                                    <p:animEffect transition="in" filter="box(in)">
                                      <p:cBhvr>
                                        <p:cTn id="7" dur="500"/>
                                        <p:tgtEl>
                                          <p:spTgt spid="82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202"/>
                                        </p:tgtEl>
                                        <p:attrNameLst>
                                          <p:attrName>style.visibility</p:attrName>
                                        </p:attrNameLst>
                                      </p:cBhvr>
                                      <p:to>
                                        <p:strVal val="visible"/>
                                      </p:to>
                                    </p:set>
                                    <p:animEffect transition="in" filter="box(in)">
                                      <p:cBhvr>
                                        <p:cTn id="12" dur="500"/>
                                        <p:tgtEl>
                                          <p:spTgt spid="82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210"/>
                                        </p:tgtEl>
                                        <p:attrNameLst>
                                          <p:attrName>style.visibility</p:attrName>
                                        </p:attrNameLst>
                                      </p:cBhvr>
                                      <p:to>
                                        <p:strVal val="visible"/>
                                      </p:to>
                                    </p:set>
                                    <p:animEffect transition="in" filter="box(in)">
                                      <p:cBhvr>
                                        <p:cTn id="17" dur="500"/>
                                        <p:tgtEl>
                                          <p:spTgt spid="82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220"/>
                                        </p:tgtEl>
                                        <p:attrNameLst>
                                          <p:attrName>style.visibility</p:attrName>
                                        </p:attrNameLst>
                                      </p:cBhvr>
                                      <p:to>
                                        <p:strVal val="visible"/>
                                      </p:to>
                                    </p:set>
                                    <p:animEffect transition="in" filter="box(in)">
                                      <p:cBhvr>
                                        <p:cTn id="22" dur="500"/>
                                        <p:tgtEl>
                                          <p:spTgt spid="82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8197"/>
                                        </p:tgtEl>
                                        <p:attrNameLst>
                                          <p:attrName>style.visibility</p:attrName>
                                        </p:attrNameLst>
                                      </p:cBhvr>
                                      <p:to>
                                        <p:strVal val="visible"/>
                                      </p:to>
                                    </p:set>
                                    <p:animEffect transition="in" filter="box(in)">
                                      <p:cBhvr>
                                        <p:cTn id="27" dur="500"/>
                                        <p:tgtEl>
                                          <p:spTgt spid="819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8205"/>
                                        </p:tgtEl>
                                        <p:attrNameLst>
                                          <p:attrName>style.visibility</p:attrName>
                                        </p:attrNameLst>
                                      </p:cBhvr>
                                      <p:to>
                                        <p:strVal val="visible"/>
                                      </p:to>
                                    </p:set>
                                    <p:animEffect transition="in" filter="box(in)">
                                      <p:cBhvr>
                                        <p:cTn id="32" dur="500"/>
                                        <p:tgtEl>
                                          <p:spTgt spid="82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8214"/>
                                        </p:tgtEl>
                                        <p:attrNameLst>
                                          <p:attrName>style.visibility</p:attrName>
                                        </p:attrNameLst>
                                      </p:cBhvr>
                                      <p:to>
                                        <p:strVal val="visible"/>
                                      </p:to>
                                    </p:set>
                                    <p:animEffect transition="in" filter="box(in)">
                                      <p:cBhvr>
                                        <p:cTn id="37" dur="500"/>
                                        <p:tgtEl>
                                          <p:spTgt spid="82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8206"/>
                                        </p:tgtEl>
                                        <p:attrNameLst>
                                          <p:attrName>style.visibility</p:attrName>
                                        </p:attrNameLst>
                                      </p:cBhvr>
                                      <p:to>
                                        <p:strVal val="visible"/>
                                      </p:to>
                                    </p:set>
                                    <p:animEffect transition="in" filter="box(in)">
                                      <p:cBhvr>
                                        <p:cTn id="42" dur="500"/>
                                        <p:tgtEl>
                                          <p:spTgt spid="820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8224"/>
                                        </p:tgtEl>
                                        <p:attrNameLst>
                                          <p:attrName>style.visibility</p:attrName>
                                        </p:attrNameLst>
                                      </p:cBhvr>
                                      <p:to>
                                        <p:strVal val="visible"/>
                                      </p:to>
                                    </p:set>
                                    <p:animEffect transition="in" filter="box(in)">
                                      <p:cBhvr>
                                        <p:cTn id="47" dur="500"/>
                                        <p:tgtEl>
                                          <p:spTgt spid="8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22</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5963"/>
            <a:ext cx="48006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p:cNvSpPr>
            <a:spLocks noGrp="1" noChangeArrowheads="1"/>
          </p:cNvSpPr>
          <p:nvPr>
            <p:ph type="title"/>
          </p:nvPr>
        </p:nvSpPr>
        <p:spPr/>
        <p:txBody>
          <a:bodyPr/>
          <a:lstStyle/>
          <a:p>
            <a:endParaRPr lang="en-US" altLang="en-US" smtClean="0"/>
          </a:p>
        </p:txBody>
      </p:sp>
      <p:sp>
        <p:nvSpPr>
          <p:cNvPr id="153604" name="Rectangle 4"/>
          <p:cNvSpPr>
            <a:spLocks noGrp="1" noChangeArrowheads="1"/>
          </p:cNvSpPr>
          <p:nvPr>
            <p:ph type="body" idx="1"/>
          </p:nvPr>
        </p:nvSpPr>
        <p:spPr/>
        <p:txBody>
          <a:bodyPr/>
          <a:lstStyle/>
          <a:p>
            <a:endParaRPr lang="en-US" altLang="en-US" smtClean="0"/>
          </a:p>
        </p:txBody>
      </p:sp>
      <p:pic>
        <p:nvPicPr>
          <p:cNvPr id="153605"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4724400"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0"/>
            <a:ext cx="47244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Text Box 7"/>
          <p:cNvSpPr txBox="1">
            <a:spLocks noChangeArrowheads="1"/>
          </p:cNvSpPr>
          <p:nvPr/>
        </p:nvSpPr>
        <p:spPr bwMode="auto">
          <a:xfrm>
            <a:off x="0" y="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FF00"/>
                </a:solidFill>
              </a:rPr>
              <a:t>2 mo M with reflux</a:t>
            </a:r>
          </a:p>
        </p:txBody>
      </p:sp>
      <p:pic>
        <p:nvPicPr>
          <p:cNvPr id="92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33800"/>
            <a:ext cx="411480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795713"/>
            <a:ext cx="40386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6" name="Group 10"/>
          <p:cNvGrpSpPr>
            <a:grpSpLocks/>
          </p:cNvGrpSpPr>
          <p:nvPr/>
        </p:nvGrpSpPr>
        <p:grpSpPr bwMode="auto">
          <a:xfrm>
            <a:off x="1219200" y="1385888"/>
            <a:ext cx="4114800" cy="2271712"/>
            <a:chOff x="768" y="960"/>
            <a:chExt cx="2592" cy="1431"/>
          </a:xfrm>
        </p:grpSpPr>
        <p:sp>
          <p:nvSpPr>
            <p:cNvPr id="153633" name="Text Box 11"/>
            <p:cNvSpPr txBox="1">
              <a:spLocks noChangeArrowheads="1"/>
            </p:cNvSpPr>
            <p:nvPr/>
          </p:nvSpPr>
          <p:spPr bwMode="auto">
            <a:xfrm>
              <a:off x="960" y="2160"/>
              <a:ext cx="24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FF00"/>
                  </a:solidFill>
                </a:rPr>
                <a:t>Swallowing appears normal</a:t>
              </a:r>
            </a:p>
          </p:txBody>
        </p:sp>
        <p:sp>
          <p:nvSpPr>
            <p:cNvPr id="153634" name="Line 12"/>
            <p:cNvSpPr>
              <a:spLocks noChangeShapeType="1"/>
            </p:cNvSpPr>
            <p:nvPr/>
          </p:nvSpPr>
          <p:spPr bwMode="auto">
            <a:xfrm flipH="1" flipV="1">
              <a:off x="768" y="960"/>
              <a:ext cx="480" cy="12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5" name="Line 13"/>
            <p:cNvSpPr>
              <a:spLocks noChangeShapeType="1"/>
            </p:cNvSpPr>
            <p:nvPr/>
          </p:nvSpPr>
          <p:spPr bwMode="auto">
            <a:xfrm flipH="1" flipV="1">
              <a:off x="1152" y="960"/>
              <a:ext cx="96" cy="12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6" name="Line 14"/>
            <p:cNvSpPr>
              <a:spLocks noChangeShapeType="1"/>
            </p:cNvSpPr>
            <p:nvPr/>
          </p:nvSpPr>
          <p:spPr bwMode="auto">
            <a:xfrm flipV="1">
              <a:off x="1248" y="960"/>
              <a:ext cx="240" cy="12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31" name="Group 15"/>
          <p:cNvGrpSpPr>
            <a:grpSpLocks/>
          </p:cNvGrpSpPr>
          <p:nvPr/>
        </p:nvGrpSpPr>
        <p:grpSpPr bwMode="auto">
          <a:xfrm>
            <a:off x="1295400" y="6019800"/>
            <a:ext cx="2743200" cy="730250"/>
            <a:chOff x="816" y="3792"/>
            <a:chExt cx="1728" cy="460"/>
          </a:xfrm>
        </p:grpSpPr>
        <p:sp>
          <p:nvSpPr>
            <p:cNvPr id="153631" name="Text Box 16"/>
            <p:cNvSpPr txBox="1">
              <a:spLocks noChangeArrowheads="1"/>
            </p:cNvSpPr>
            <p:nvPr/>
          </p:nvSpPr>
          <p:spPr bwMode="auto">
            <a:xfrm>
              <a:off x="816" y="3792"/>
              <a:ext cx="1584"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b="1">
                  <a:solidFill>
                    <a:srgbClr val="00B050"/>
                  </a:solidFill>
                </a:rPr>
                <a:t>Delayed gastric emptying (&lt;70% @ 3 hours) </a:t>
              </a:r>
            </a:p>
            <a:p>
              <a:pPr eaLnBrk="1" hangingPunct="1">
                <a:spcBef>
                  <a:spcPct val="50000"/>
                </a:spcBef>
              </a:pPr>
              <a:r>
                <a:rPr lang="en-US" altLang="en-US" sz="900" b="1">
                  <a:solidFill>
                    <a:srgbClr val="0033CC"/>
                  </a:solidFill>
                </a:rPr>
                <a:t>overestimated due to emesis</a:t>
              </a:r>
            </a:p>
          </p:txBody>
        </p:sp>
        <p:sp>
          <p:nvSpPr>
            <p:cNvPr id="153632" name="Line 17"/>
            <p:cNvSpPr>
              <a:spLocks noChangeShapeType="1"/>
            </p:cNvSpPr>
            <p:nvPr/>
          </p:nvSpPr>
          <p:spPr bwMode="auto">
            <a:xfrm>
              <a:off x="1824" y="4032"/>
              <a:ext cx="72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34" name="Text Box 18"/>
          <p:cNvSpPr txBox="1">
            <a:spLocks noChangeArrowheads="1"/>
          </p:cNvSpPr>
          <p:nvPr/>
        </p:nvSpPr>
        <p:spPr bwMode="auto">
          <a:xfrm>
            <a:off x="5715000" y="4267200"/>
            <a:ext cx="243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0000"/>
                </a:solidFill>
              </a:rPr>
              <a:t>Sonographically normal pylorus</a:t>
            </a:r>
          </a:p>
        </p:txBody>
      </p:sp>
      <p:grpSp>
        <p:nvGrpSpPr>
          <p:cNvPr id="9235" name="Group 19"/>
          <p:cNvGrpSpPr>
            <a:grpSpLocks/>
          </p:cNvGrpSpPr>
          <p:nvPr/>
        </p:nvGrpSpPr>
        <p:grpSpPr bwMode="auto">
          <a:xfrm>
            <a:off x="4419600" y="6248400"/>
            <a:ext cx="4114800" cy="641350"/>
            <a:chOff x="2784" y="3936"/>
            <a:chExt cx="2592" cy="404"/>
          </a:xfrm>
        </p:grpSpPr>
        <p:sp>
          <p:nvSpPr>
            <p:cNvPr id="153629" name="Text Box 20"/>
            <p:cNvSpPr txBox="1">
              <a:spLocks noChangeArrowheads="1"/>
            </p:cNvSpPr>
            <p:nvPr/>
          </p:nvSpPr>
          <p:spPr bwMode="auto">
            <a:xfrm>
              <a:off x="2976" y="3936"/>
              <a:ext cx="24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0000"/>
                  </a:solidFill>
                </a:rPr>
                <a:t>Concerning for pyloric stenosis (age, symptoms, delayed emptying)</a:t>
              </a:r>
            </a:p>
          </p:txBody>
        </p:sp>
        <p:sp>
          <p:nvSpPr>
            <p:cNvPr id="153630" name="Line 21"/>
            <p:cNvSpPr>
              <a:spLocks noChangeShapeType="1"/>
            </p:cNvSpPr>
            <p:nvPr/>
          </p:nvSpPr>
          <p:spPr bwMode="auto">
            <a:xfrm flipV="1">
              <a:off x="2784" y="4080"/>
              <a:ext cx="2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38" name="Group 22"/>
          <p:cNvGrpSpPr>
            <a:grpSpLocks/>
          </p:cNvGrpSpPr>
          <p:nvPr/>
        </p:nvGrpSpPr>
        <p:grpSpPr bwMode="auto">
          <a:xfrm>
            <a:off x="4648200" y="0"/>
            <a:ext cx="4572000" cy="3567113"/>
            <a:chOff x="2880" y="0"/>
            <a:chExt cx="2880" cy="2247"/>
          </a:xfrm>
        </p:grpSpPr>
        <p:sp>
          <p:nvSpPr>
            <p:cNvPr id="153622" name="Text Box 23"/>
            <p:cNvSpPr txBox="1">
              <a:spLocks noChangeArrowheads="1"/>
            </p:cNvSpPr>
            <p:nvPr/>
          </p:nvSpPr>
          <p:spPr bwMode="auto">
            <a:xfrm>
              <a:off x="2880" y="2016"/>
              <a:ext cx="28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frequent reflux into upper esophagus</a:t>
              </a:r>
            </a:p>
          </p:txBody>
        </p:sp>
        <p:sp>
          <p:nvSpPr>
            <p:cNvPr id="153623" name="Line 24"/>
            <p:cNvSpPr>
              <a:spLocks noChangeShapeType="1"/>
            </p:cNvSpPr>
            <p:nvPr/>
          </p:nvSpPr>
          <p:spPr bwMode="auto">
            <a:xfrm flipH="1">
              <a:off x="3312" y="0"/>
              <a:ext cx="9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4" name="Line 25"/>
            <p:cNvSpPr>
              <a:spLocks noChangeShapeType="1"/>
            </p:cNvSpPr>
            <p:nvPr/>
          </p:nvSpPr>
          <p:spPr bwMode="auto">
            <a:xfrm flipH="1">
              <a:off x="4176" y="0"/>
              <a:ext cx="9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5" name="Line 26"/>
            <p:cNvSpPr>
              <a:spLocks noChangeShapeType="1"/>
            </p:cNvSpPr>
            <p:nvPr/>
          </p:nvSpPr>
          <p:spPr bwMode="auto">
            <a:xfrm flipH="1">
              <a:off x="4992" y="0"/>
              <a:ext cx="9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6" name="Line 27"/>
            <p:cNvSpPr>
              <a:spLocks noChangeShapeType="1"/>
            </p:cNvSpPr>
            <p:nvPr/>
          </p:nvSpPr>
          <p:spPr bwMode="auto">
            <a:xfrm flipH="1">
              <a:off x="3600" y="768"/>
              <a:ext cx="96"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7" name="Line 28"/>
            <p:cNvSpPr>
              <a:spLocks noChangeShapeType="1"/>
            </p:cNvSpPr>
            <p:nvPr/>
          </p:nvSpPr>
          <p:spPr bwMode="auto">
            <a:xfrm flipH="1">
              <a:off x="5280" y="1392"/>
              <a:ext cx="144"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8" name="Line 29"/>
            <p:cNvSpPr>
              <a:spLocks noChangeShapeType="1"/>
            </p:cNvSpPr>
            <p:nvPr/>
          </p:nvSpPr>
          <p:spPr bwMode="auto">
            <a:xfrm flipH="1">
              <a:off x="4128" y="1728"/>
              <a:ext cx="144"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46" name="Group 30"/>
          <p:cNvGrpSpPr>
            <a:grpSpLocks/>
          </p:cNvGrpSpPr>
          <p:nvPr/>
        </p:nvGrpSpPr>
        <p:grpSpPr bwMode="auto">
          <a:xfrm>
            <a:off x="7391400" y="544513"/>
            <a:ext cx="1371600" cy="366712"/>
            <a:chOff x="4656" y="343"/>
            <a:chExt cx="864" cy="231"/>
          </a:xfrm>
        </p:grpSpPr>
        <p:sp>
          <p:nvSpPr>
            <p:cNvPr id="153620" name="Text Box 31"/>
            <p:cNvSpPr txBox="1">
              <a:spLocks noChangeArrowheads="1"/>
            </p:cNvSpPr>
            <p:nvPr/>
          </p:nvSpPr>
          <p:spPr bwMode="auto">
            <a:xfrm>
              <a:off x="4656" y="343"/>
              <a:ext cx="8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FF00"/>
                  </a:solidFill>
                </a:rPr>
                <a:t>emesis</a:t>
              </a:r>
            </a:p>
          </p:txBody>
        </p:sp>
        <p:sp>
          <p:nvSpPr>
            <p:cNvPr id="153621" name="Line 32"/>
            <p:cNvSpPr>
              <a:spLocks noChangeShapeType="1"/>
            </p:cNvSpPr>
            <p:nvPr/>
          </p:nvSpPr>
          <p:spPr bwMode="auto">
            <a:xfrm flipV="1">
              <a:off x="5184" y="432"/>
              <a:ext cx="288"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49" name="Text Box 33"/>
          <p:cNvSpPr txBox="1">
            <a:spLocks noChangeArrowheads="1"/>
          </p:cNvSpPr>
          <p:nvPr/>
        </p:nvSpPr>
        <p:spPr bwMode="auto">
          <a:xfrm>
            <a:off x="685800" y="762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FF00"/>
                </a:solidFill>
              </a:rPr>
              <a:t>Radiotracer?</a:t>
            </a:r>
          </a:p>
        </p:txBody>
      </p:sp>
      <p:sp>
        <p:nvSpPr>
          <p:cNvPr id="9250" name="Text Box 34"/>
          <p:cNvSpPr txBox="1">
            <a:spLocks noChangeArrowheads="1"/>
          </p:cNvSpPr>
          <p:nvPr/>
        </p:nvSpPr>
        <p:spPr bwMode="auto">
          <a:xfrm>
            <a:off x="2133600" y="762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0000"/>
                </a:solidFill>
              </a:rPr>
              <a:t>Tc-99m given PO</a:t>
            </a:r>
          </a:p>
        </p:txBody>
      </p:sp>
      <p:sp>
        <p:nvSpPr>
          <p:cNvPr id="153618" name="Text Box 35"/>
          <p:cNvSpPr txBox="1">
            <a:spLocks noChangeArrowheads="1"/>
          </p:cNvSpPr>
          <p:nvPr/>
        </p:nvSpPr>
        <p:spPr bwMode="auto">
          <a:xfrm>
            <a:off x="1371600" y="3595688"/>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FF00"/>
                </a:solidFill>
              </a:rPr>
              <a:t>Initial swallowing images</a:t>
            </a:r>
          </a:p>
        </p:txBody>
      </p:sp>
      <p:sp>
        <p:nvSpPr>
          <p:cNvPr id="9252" name="Text Box 36"/>
          <p:cNvSpPr txBox="1">
            <a:spLocks noChangeArrowheads="1"/>
          </p:cNvSpPr>
          <p:nvPr/>
        </p:nvSpPr>
        <p:spPr bwMode="auto">
          <a:xfrm>
            <a:off x="5105400" y="32004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0000"/>
                </a:solidFill>
              </a:rPr>
              <a:t>60 min imaging after feeding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49"/>
                                        </p:tgtEl>
                                        <p:attrNameLst>
                                          <p:attrName>style.visibility</p:attrName>
                                        </p:attrNameLst>
                                      </p:cBhvr>
                                      <p:to>
                                        <p:strVal val="visible"/>
                                      </p:to>
                                    </p:set>
                                    <p:animEffect transition="in" filter="box(in)">
                                      <p:cBhvr>
                                        <p:cTn id="7" dur="500"/>
                                        <p:tgtEl>
                                          <p:spTgt spid="92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50"/>
                                        </p:tgtEl>
                                        <p:attrNameLst>
                                          <p:attrName>style.visibility</p:attrName>
                                        </p:attrNameLst>
                                      </p:cBhvr>
                                      <p:to>
                                        <p:strVal val="visible"/>
                                      </p:to>
                                    </p:set>
                                    <p:animEffect transition="in" filter="box(in)">
                                      <p:cBhvr>
                                        <p:cTn id="12" dur="500"/>
                                        <p:tgtEl>
                                          <p:spTgt spid="92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box(in)">
                                      <p:cBhvr>
                                        <p:cTn id="17" dur="500"/>
                                        <p:tgtEl>
                                          <p:spTgt spid="92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box(in)">
                                      <p:cBhvr>
                                        <p:cTn id="22" dur="500"/>
                                        <p:tgtEl>
                                          <p:spTgt spid="92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252"/>
                                        </p:tgtEl>
                                        <p:attrNameLst>
                                          <p:attrName>style.visibility</p:attrName>
                                        </p:attrNameLst>
                                      </p:cBhvr>
                                      <p:to>
                                        <p:strVal val="visible"/>
                                      </p:to>
                                    </p:set>
                                    <p:animEffect transition="in" filter="box(in)">
                                      <p:cBhvr>
                                        <p:cTn id="27" dur="500"/>
                                        <p:tgtEl>
                                          <p:spTgt spid="92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xit" presetSubtype="16" fill="hold" grpId="1" nodeType="clickEffect">
                                  <p:stCondLst>
                                    <p:cond delay="0"/>
                                  </p:stCondLst>
                                  <p:childTnLst>
                                    <p:animEffect transition="out" filter="box(in)">
                                      <p:cBhvr>
                                        <p:cTn id="31" dur="500"/>
                                        <p:tgtEl>
                                          <p:spTgt spid="9252"/>
                                        </p:tgtEl>
                                      </p:cBhvr>
                                    </p:animEffect>
                                    <p:set>
                                      <p:cBhvr>
                                        <p:cTn id="32" dur="1" fill="hold">
                                          <p:stCondLst>
                                            <p:cond delay="499"/>
                                          </p:stCondLst>
                                        </p:cTn>
                                        <p:tgtEl>
                                          <p:spTgt spid="925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9238"/>
                                        </p:tgtEl>
                                        <p:attrNameLst>
                                          <p:attrName>style.visibility</p:attrName>
                                        </p:attrNameLst>
                                      </p:cBhvr>
                                      <p:to>
                                        <p:strVal val="visible"/>
                                      </p:to>
                                    </p:set>
                                    <p:animEffect transition="in" filter="box(in)">
                                      <p:cBhvr>
                                        <p:cTn id="37" dur="500"/>
                                        <p:tgtEl>
                                          <p:spTgt spid="92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9246"/>
                                        </p:tgtEl>
                                        <p:attrNameLst>
                                          <p:attrName>style.visibility</p:attrName>
                                        </p:attrNameLst>
                                      </p:cBhvr>
                                      <p:to>
                                        <p:strVal val="visible"/>
                                      </p:to>
                                    </p:set>
                                    <p:animEffect transition="in" filter="box(in)">
                                      <p:cBhvr>
                                        <p:cTn id="42" dur="500"/>
                                        <p:tgtEl>
                                          <p:spTgt spid="92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9218"/>
                                        </p:tgtEl>
                                        <p:attrNameLst>
                                          <p:attrName>style.visibility</p:attrName>
                                        </p:attrNameLst>
                                      </p:cBhvr>
                                      <p:to>
                                        <p:strVal val="visible"/>
                                      </p:to>
                                    </p:set>
                                    <p:animEffect transition="in" filter="box(in)">
                                      <p:cBhvr>
                                        <p:cTn id="47" dur="500"/>
                                        <p:tgtEl>
                                          <p:spTgt spid="92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9231"/>
                                        </p:tgtEl>
                                        <p:attrNameLst>
                                          <p:attrName>style.visibility</p:attrName>
                                        </p:attrNameLst>
                                      </p:cBhvr>
                                      <p:to>
                                        <p:strVal val="visible"/>
                                      </p:to>
                                    </p:set>
                                    <p:animEffect transition="in" filter="box(in)">
                                      <p:cBhvr>
                                        <p:cTn id="52" dur="500"/>
                                        <p:tgtEl>
                                          <p:spTgt spid="92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9235"/>
                                        </p:tgtEl>
                                        <p:attrNameLst>
                                          <p:attrName>style.visibility</p:attrName>
                                        </p:attrNameLst>
                                      </p:cBhvr>
                                      <p:to>
                                        <p:strVal val="visible"/>
                                      </p:to>
                                    </p:set>
                                    <p:animEffect transition="in" filter="box(in)">
                                      <p:cBhvr>
                                        <p:cTn id="57" dur="500"/>
                                        <p:tgtEl>
                                          <p:spTgt spid="923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9224"/>
                                        </p:tgtEl>
                                        <p:attrNameLst>
                                          <p:attrName>style.visibility</p:attrName>
                                        </p:attrNameLst>
                                      </p:cBhvr>
                                      <p:to>
                                        <p:strVal val="visible"/>
                                      </p:to>
                                    </p:set>
                                    <p:animEffect transition="in" filter="box(in)">
                                      <p:cBhvr>
                                        <p:cTn id="62" dur="500"/>
                                        <p:tgtEl>
                                          <p:spTgt spid="922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9225"/>
                                        </p:tgtEl>
                                        <p:attrNameLst>
                                          <p:attrName>style.visibility</p:attrName>
                                        </p:attrNameLst>
                                      </p:cBhvr>
                                      <p:to>
                                        <p:strVal val="visible"/>
                                      </p:to>
                                    </p:set>
                                    <p:animEffect transition="in" filter="box(in)">
                                      <p:cBhvr>
                                        <p:cTn id="67" dur="500"/>
                                        <p:tgtEl>
                                          <p:spTgt spid="922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9234"/>
                                        </p:tgtEl>
                                        <p:attrNameLst>
                                          <p:attrName>style.visibility</p:attrName>
                                        </p:attrNameLst>
                                      </p:cBhvr>
                                      <p:to>
                                        <p:strVal val="visible"/>
                                      </p:to>
                                    </p:set>
                                    <p:animEffect transition="in" filter="box(in)">
                                      <p:cBhvr>
                                        <p:cTn id="72" dur="500"/>
                                        <p:tgtEl>
                                          <p:spTgt spid="9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4" grpId="0"/>
      <p:bldP spid="9249" grpId="0"/>
      <p:bldP spid="9250" grpId="0"/>
      <p:bldP spid="9252" grpId="0"/>
      <p:bldP spid="925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990600"/>
            <a:ext cx="7772400" cy="1143000"/>
          </a:xfrm>
        </p:spPr>
        <p:txBody>
          <a:bodyPr/>
          <a:lstStyle/>
          <a:p>
            <a:pPr eaLnBrk="1" hangingPunct="1"/>
            <a:r>
              <a:rPr lang="en-US" altLang="en-US" sz="3600" b="1" smtClean="0">
                <a:solidFill>
                  <a:schemeClr val="bg1"/>
                </a:solidFill>
              </a:rPr>
              <a:t>Diagnosis of Extrahepatic Biliary Atresia—Why the Rush?</a:t>
            </a:r>
          </a:p>
        </p:txBody>
      </p:sp>
      <p:sp>
        <p:nvSpPr>
          <p:cNvPr id="16387" name="Rectangle 3"/>
          <p:cNvSpPr>
            <a:spLocks noGrp="1" noChangeArrowheads="1"/>
          </p:cNvSpPr>
          <p:nvPr>
            <p:ph type="body" idx="1"/>
          </p:nvPr>
        </p:nvSpPr>
        <p:spPr>
          <a:xfrm>
            <a:off x="609600" y="3581400"/>
            <a:ext cx="7772400" cy="4114800"/>
          </a:xfrm>
        </p:spPr>
        <p:txBody>
          <a:bodyPr/>
          <a:lstStyle/>
          <a:p>
            <a:pPr eaLnBrk="1" hangingPunct="1">
              <a:buFontTx/>
              <a:buNone/>
            </a:pPr>
            <a:r>
              <a:rPr lang="en-US" altLang="en-US" sz="3600" smtClean="0">
                <a:solidFill>
                  <a:schemeClr val="bg1"/>
                </a:solidFill>
              </a:rPr>
              <a:t>Timely diagnosis and treatment are critical to patient outcome and survival</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23</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endParaRPr lang="en-US" altLang="en-US" smtClean="0"/>
          </a:p>
        </p:txBody>
      </p:sp>
      <p:sp>
        <p:nvSpPr>
          <p:cNvPr id="155651" name="Rectangle 3"/>
          <p:cNvSpPr>
            <a:spLocks noGrp="1" noChangeArrowheads="1"/>
          </p:cNvSpPr>
          <p:nvPr>
            <p:ph type="body" idx="1"/>
          </p:nvPr>
        </p:nvSpPr>
        <p:spPr/>
        <p:txBody>
          <a:bodyPr/>
          <a:lstStyle/>
          <a:p>
            <a:endParaRPr lang="en-US" altLang="en-US" smtClean="0"/>
          </a:p>
        </p:txBody>
      </p:sp>
      <p:pic>
        <p:nvPicPr>
          <p:cNvPr id="155652"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44000" cy="722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 Box 5"/>
          <p:cNvSpPr txBox="1">
            <a:spLocks noChangeArrowheads="1"/>
          </p:cNvSpPr>
          <p:nvPr/>
        </p:nvSpPr>
        <p:spPr bwMode="auto">
          <a:xfrm>
            <a:off x="457200" y="228600"/>
            <a:ext cx="708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2.5 yo M s/p R renal mass resection, starting nephrotoxic chemo</a:t>
            </a:r>
          </a:p>
        </p:txBody>
      </p:sp>
      <p:grpSp>
        <p:nvGrpSpPr>
          <p:cNvPr id="10246" name="Group 6"/>
          <p:cNvGrpSpPr>
            <a:grpSpLocks/>
          </p:cNvGrpSpPr>
          <p:nvPr/>
        </p:nvGrpSpPr>
        <p:grpSpPr bwMode="auto">
          <a:xfrm>
            <a:off x="88900" y="1981200"/>
            <a:ext cx="4800600" cy="823913"/>
            <a:chOff x="56" y="1248"/>
            <a:chExt cx="3024" cy="519"/>
          </a:xfrm>
        </p:grpSpPr>
        <p:sp>
          <p:nvSpPr>
            <p:cNvPr id="148499" name="Text Box 7"/>
            <p:cNvSpPr txBox="1">
              <a:spLocks noChangeArrowheads="1"/>
            </p:cNvSpPr>
            <p:nvPr/>
          </p:nvSpPr>
          <p:spPr bwMode="auto">
            <a:xfrm>
              <a:off x="56" y="1536"/>
              <a:ext cx="30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dirty="0" smtClean="0">
                  <a:solidFill>
                    <a:schemeClr val="bg1">
                      <a:lumMod val="95000"/>
                    </a:schemeClr>
                  </a:solidFill>
                </a:rPr>
                <a:t>Normal GFR from solitary left kidney</a:t>
              </a:r>
            </a:p>
          </p:txBody>
        </p:sp>
        <p:sp>
          <p:nvSpPr>
            <p:cNvPr id="155668" name="Line 8"/>
            <p:cNvSpPr>
              <a:spLocks noChangeShapeType="1"/>
            </p:cNvSpPr>
            <p:nvPr/>
          </p:nvSpPr>
          <p:spPr bwMode="auto">
            <a:xfrm flipH="1" flipV="1">
              <a:off x="528" y="1248"/>
              <a:ext cx="48" cy="28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9" name="Group 9"/>
          <p:cNvGrpSpPr>
            <a:grpSpLocks/>
          </p:cNvGrpSpPr>
          <p:nvPr/>
        </p:nvGrpSpPr>
        <p:grpSpPr bwMode="auto">
          <a:xfrm>
            <a:off x="3962400" y="1066800"/>
            <a:ext cx="3962400" cy="823913"/>
            <a:chOff x="2496" y="672"/>
            <a:chExt cx="2496" cy="519"/>
          </a:xfrm>
        </p:grpSpPr>
        <p:sp>
          <p:nvSpPr>
            <p:cNvPr id="155665" name="Text Box 10"/>
            <p:cNvSpPr txBox="1">
              <a:spLocks noChangeArrowheads="1"/>
            </p:cNvSpPr>
            <p:nvPr/>
          </p:nvSpPr>
          <p:spPr bwMode="auto">
            <a:xfrm>
              <a:off x="2496" y="960"/>
              <a:ext cx="24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Right kidney surgically absent</a:t>
              </a:r>
            </a:p>
          </p:txBody>
        </p:sp>
        <p:sp>
          <p:nvSpPr>
            <p:cNvPr id="155666" name="Line 11"/>
            <p:cNvSpPr>
              <a:spLocks noChangeShapeType="1"/>
            </p:cNvSpPr>
            <p:nvPr/>
          </p:nvSpPr>
          <p:spPr bwMode="auto">
            <a:xfrm flipV="1">
              <a:off x="3552" y="672"/>
              <a:ext cx="192" cy="33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2" name="Group 12"/>
          <p:cNvGrpSpPr>
            <a:grpSpLocks/>
          </p:cNvGrpSpPr>
          <p:nvPr/>
        </p:nvGrpSpPr>
        <p:grpSpPr bwMode="auto">
          <a:xfrm>
            <a:off x="457200" y="990600"/>
            <a:ext cx="2286000" cy="671513"/>
            <a:chOff x="288" y="624"/>
            <a:chExt cx="1440" cy="423"/>
          </a:xfrm>
        </p:grpSpPr>
        <p:sp>
          <p:nvSpPr>
            <p:cNvPr id="155663" name="Text Box 13"/>
            <p:cNvSpPr txBox="1">
              <a:spLocks noChangeArrowheads="1"/>
            </p:cNvSpPr>
            <p:nvPr/>
          </p:nvSpPr>
          <p:spPr bwMode="auto">
            <a:xfrm>
              <a:off x="288" y="816"/>
              <a:ext cx="14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Normal left kidney</a:t>
              </a:r>
            </a:p>
          </p:txBody>
        </p:sp>
        <p:sp>
          <p:nvSpPr>
            <p:cNvPr id="155664" name="Line 14"/>
            <p:cNvSpPr>
              <a:spLocks noChangeShapeType="1"/>
            </p:cNvSpPr>
            <p:nvPr/>
          </p:nvSpPr>
          <p:spPr bwMode="auto">
            <a:xfrm flipH="1" flipV="1">
              <a:off x="672" y="624"/>
              <a:ext cx="240" cy="24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55" name="Text Box 15"/>
          <p:cNvSpPr txBox="1">
            <a:spLocks noChangeArrowheads="1"/>
          </p:cNvSpPr>
          <p:nvPr/>
        </p:nvSpPr>
        <p:spPr bwMode="auto">
          <a:xfrm>
            <a:off x="4648200" y="46482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Radiotracer?</a:t>
            </a:r>
          </a:p>
        </p:txBody>
      </p:sp>
      <p:sp>
        <p:nvSpPr>
          <p:cNvPr id="155658" name="Text Box 16"/>
          <p:cNvSpPr txBox="1">
            <a:spLocks noChangeArrowheads="1"/>
          </p:cNvSpPr>
          <p:nvPr/>
        </p:nvSpPr>
        <p:spPr bwMode="auto">
          <a:xfrm>
            <a:off x="7231063" y="5013325"/>
            <a:ext cx="2301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57" name="Text Box 17"/>
          <p:cNvSpPr txBox="1">
            <a:spLocks noChangeArrowheads="1"/>
          </p:cNvSpPr>
          <p:nvPr/>
        </p:nvSpPr>
        <p:spPr bwMode="auto">
          <a:xfrm>
            <a:off x="6096000" y="46482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Tc-99m DTPA</a:t>
            </a:r>
          </a:p>
        </p:txBody>
      </p:sp>
      <p:sp>
        <p:nvSpPr>
          <p:cNvPr id="10258" name="Text Box 18"/>
          <p:cNvSpPr txBox="1">
            <a:spLocks noChangeArrowheads="1"/>
          </p:cNvSpPr>
          <p:nvPr/>
        </p:nvSpPr>
        <p:spPr bwMode="auto">
          <a:xfrm>
            <a:off x="4652963" y="50292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How is GFR calculated?</a:t>
            </a:r>
          </a:p>
        </p:txBody>
      </p:sp>
      <p:sp>
        <p:nvSpPr>
          <p:cNvPr id="10259" name="Text Box 19"/>
          <p:cNvSpPr txBox="1">
            <a:spLocks noChangeArrowheads="1"/>
          </p:cNvSpPr>
          <p:nvPr/>
        </p:nvSpPr>
        <p:spPr bwMode="auto">
          <a:xfrm>
            <a:off x="4724400" y="5410200"/>
            <a:ext cx="457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solidFill>
                  <a:schemeClr val="bg1"/>
                </a:solidFill>
              </a:rPr>
              <a:t>Measure Tc-99m DTPA activity in blood at different time points</a:t>
            </a:r>
          </a:p>
        </p:txBody>
      </p:sp>
      <p:sp>
        <p:nvSpPr>
          <p:cNvPr id="10260" name="Text Box 20"/>
          <p:cNvSpPr txBox="1">
            <a:spLocks noChangeArrowheads="1"/>
          </p:cNvSpPr>
          <p:nvPr/>
        </p:nvSpPr>
        <p:spPr bwMode="auto">
          <a:xfrm>
            <a:off x="4724400" y="60198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Findings?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55"/>
                                        </p:tgtEl>
                                        <p:attrNameLst>
                                          <p:attrName>style.visibility</p:attrName>
                                        </p:attrNameLst>
                                      </p:cBhvr>
                                      <p:to>
                                        <p:strVal val="visible"/>
                                      </p:to>
                                    </p:set>
                                    <p:animEffect transition="in" filter="box(in)">
                                      <p:cBhvr>
                                        <p:cTn id="7" dur="500"/>
                                        <p:tgtEl>
                                          <p:spTgt spid="102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57"/>
                                        </p:tgtEl>
                                        <p:attrNameLst>
                                          <p:attrName>style.visibility</p:attrName>
                                        </p:attrNameLst>
                                      </p:cBhvr>
                                      <p:to>
                                        <p:strVal val="visible"/>
                                      </p:to>
                                    </p:set>
                                    <p:animEffect transition="in" filter="box(in)">
                                      <p:cBhvr>
                                        <p:cTn id="12" dur="500"/>
                                        <p:tgtEl>
                                          <p:spTgt spid="10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58"/>
                                        </p:tgtEl>
                                        <p:attrNameLst>
                                          <p:attrName>style.visibility</p:attrName>
                                        </p:attrNameLst>
                                      </p:cBhvr>
                                      <p:to>
                                        <p:strVal val="visible"/>
                                      </p:to>
                                    </p:set>
                                    <p:animEffect transition="in" filter="box(in)">
                                      <p:cBhvr>
                                        <p:cTn id="17" dur="500"/>
                                        <p:tgtEl>
                                          <p:spTgt spid="10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59"/>
                                        </p:tgtEl>
                                        <p:attrNameLst>
                                          <p:attrName>style.visibility</p:attrName>
                                        </p:attrNameLst>
                                      </p:cBhvr>
                                      <p:to>
                                        <p:strVal val="visible"/>
                                      </p:to>
                                    </p:set>
                                    <p:animEffect transition="in" filter="box(in)">
                                      <p:cBhvr>
                                        <p:cTn id="22" dur="500"/>
                                        <p:tgtEl>
                                          <p:spTgt spid="10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60"/>
                                        </p:tgtEl>
                                        <p:attrNameLst>
                                          <p:attrName>style.visibility</p:attrName>
                                        </p:attrNameLst>
                                      </p:cBhvr>
                                      <p:to>
                                        <p:strVal val="visible"/>
                                      </p:to>
                                    </p:set>
                                    <p:animEffect transition="in" filter="box(in)">
                                      <p:cBhvr>
                                        <p:cTn id="27" dur="500"/>
                                        <p:tgtEl>
                                          <p:spTgt spid="102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10252"/>
                                        </p:tgtEl>
                                        <p:attrNameLst>
                                          <p:attrName>style.visibility</p:attrName>
                                        </p:attrNameLst>
                                      </p:cBhvr>
                                      <p:to>
                                        <p:strVal val="visible"/>
                                      </p:to>
                                    </p:set>
                                    <p:animEffect transition="in" filter="box(in)">
                                      <p:cBhvr>
                                        <p:cTn id="32" dur="500"/>
                                        <p:tgtEl>
                                          <p:spTgt spid="102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10249"/>
                                        </p:tgtEl>
                                        <p:attrNameLst>
                                          <p:attrName>style.visibility</p:attrName>
                                        </p:attrNameLst>
                                      </p:cBhvr>
                                      <p:to>
                                        <p:strVal val="visible"/>
                                      </p:to>
                                    </p:set>
                                    <p:animEffect transition="in" filter="box(in)">
                                      <p:cBhvr>
                                        <p:cTn id="37" dur="500"/>
                                        <p:tgtEl>
                                          <p:spTgt spid="1024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0246"/>
                                        </p:tgtEl>
                                        <p:attrNameLst>
                                          <p:attrName>style.visibility</p:attrName>
                                        </p:attrNameLst>
                                      </p:cBhvr>
                                      <p:to>
                                        <p:strVal val="visible"/>
                                      </p:to>
                                    </p:set>
                                    <p:animEffect transition="in" filter="box(in)">
                                      <p:cBhvr>
                                        <p:cTn id="42"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5" grpId="0"/>
      <p:bldP spid="10257" grpId="0"/>
      <p:bldP spid="10258" grpId="0"/>
      <p:bldP spid="10259" grpId="0"/>
      <p:bldP spid="1026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endParaRPr lang="en-US" altLang="en-US" smtClean="0"/>
          </a:p>
        </p:txBody>
      </p:sp>
      <p:sp>
        <p:nvSpPr>
          <p:cNvPr id="156675" name="Rectangle 3"/>
          <p:cNvSpPr>
            <a:spLocks noGrp="1" noChangeArrowheads="1"/>
          </p:cNvSpPr>
          <p:nvPr>
            <p:ph type="body" idx="1"/>
          </p:nvPr>
        </p:nvSpPr>
        <p:spPr/>
        <p:txBody>
          <a:bodyPr/>
          <a:lstStyle/>
          <a:p>
            <a:endParaRPr lang="en-US" altLang="en-US" smtClean="0"/>
          </a:p>
        </p:txBody>
      </p:sp>
      <p:pic>
        <p:nvPicPr>
          <p:cNvPr id="156676"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8229600" cy="65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718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Text Box 6"/>
          <p:cNvSpPr txBox="1">
            <a:spLocks noChangeArrowheads="1"/>
          </p:cNvSpPr>
          <p:nvPr/>
        </p:nvSpPr>
        <p:spPr bwMode="auto">
          <a:xfrm>
            <a:off x="304800" y="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FF0000"/>
                </a:solidFill>
              </a:rPr>
              <a:t>6 mo F with idiopathic bone marrow failure, preparing for marrow transplant</a:t>
            </a:r>
          </a:p>
        </p:txBody>
      </p:sp>
      <p:grpSp>
        <p:nvGrpSpPr>
          <p:cNvPr id="11271" name="Group 7"/>
          <p:cNvGrpSpPr>
            <a:grpSpLocks/>
          </p:cNvGrpSpPr>
          <p:nvPr/>
        </p:nvGrpSpPr>
        <p:grpSpPr bwMode="auto">
          <a:xfrm>
            <a:off x="1524000" y="609600"/>
            <a:ext cx="5943600" cy="1128713"/>
            <a:chOff x="960" y="384"/>
            <a:chExt cx="3744" cy="711"/>
          </a:xfrm>
        </p:grpSpPr>
        <p:sp>
          <p:nvSpPr>
            <p:cNvPr id="156689" name="Text Box 8"/>
            <p:cNvSpPr txBox="1">
              <a:spLocks noChangeArrowheads="1"/>
            </p:cNvSpPr>
            <p:nvPr/>
          </p:nvSpPr>
          <p:spPr bwMode="auto">
            <a:xfrm>
              <a:off x="2160" y="864"/>
              <a:ext cx="2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Right kidney is missing</a:t>
              </a:r>
            </a:p>
          </p:txBody>
        </p:sp>
        <p:sp>
          <p:nvSpPr>
            <p:cNvPr id="156690" name="Line 9"/>
            <p:cNvSpPr>
              <a:spLocks noChangeShapeType="1"/>
            </p:cNvSpPr>
            <p:nvPr/>
          </p:nvSpPr>
          <p:spPr bwMode="auto">
            <a:xfrm flipH="1" flipV="1">
              <a:off x="2496" y="624"/>
              <a:ext cx="9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91" name="Text Box 10"/>
            <p:cNvSpPr txBox="1">
              <a:spLocks noChangeArrowheads="1"/>
            </p:cNvSpPr>
            <p:nvPr/>
          </p:nvSpPr>
          <p:spPr bwMode="auto">
            <a:xfrm>
              <a:off x="960" y="384"/>
              <a:ext cx="110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a:solidFill>
                    <a:schemeClr val="bg1"/>
                  </a:solidFill>
                </a:rPr>
                <a:t>GFR is low (&lt;55)</a:t>
              </a:r>
            </a:p>
          </p:txBody>
        </p:sp>
        <p:sp>
          <p:nvSpPr>
            <p:cNvPr id="156692" name="Line 11"/>
            <p:cNvSpPr>
              <a:spLocks noChangeShapeType="1"/>
            </p:cNvSpPr>
            <p:nvPr/>
          </p:nvSpPr>
          <p:spPr bwMode="auto">
            <a:xfrm flipH="1">
              <a:off x="1440" y="576"/>
              <a:ext cx="96" cy="28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276" name="Group 12"/>
          <p:cNvGrpSpPr>
            <a:grpSpLocks/>
          </p:cNvGrpSpPr>
          <p:nvPr/>
        </p:nvGrpSpPr>
        <p:grpSpPr bwMode="auto">
          <a:xfrm>
            <a:off x="4495800" y="3124200"/>
            <a:ext cx="4648200" cy="2286000"/>
            <a:chOff x="2832" y="1968"/>
            <a:chExt cx="2928" cy="1440"/>
          </a:xfrm>
        </p:grpSpPr>
        <p:sp>
          <p:nvSpPr>
            <p:cNvPr id="156687" name="Text Box 13"/>
            <p:cNvSpPr txBox="1">
              <a:spLocks noChangeArrowheads="1"/>
            </p:cNvSpPr>
            <p:nvPr/>
          </p:nvSpPr>
          <p:spPr bwMode="auto">
            <a:xfrm>
              <a:off x="2832" y="1968"/>
              <a:ext cx="29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CT shows congenital absence </a:t>
              </a:r>
              <a:r>
                <a:rPr lang="en-US" altLang="en-US"/>
                <a:t>of R kidney</a:t>
              </a:r>
            </a:p>
          </p:txBody>
        </p:sp>
        <p:sp>
          <p:nvSpPr>
            <p:cNvPr id="156688" name="Line 14"/>
            <p:cNvSpPr>
              <a:spLocks noChangeShapeType="1"/>
            </p:cNvSpPr>
            <p:nvPr/>
          </p:nvSpPr>
          <p:spPr bwMode="auto">
            <a:xfrm flipH="1">
              <a:off x="3888" y="2160"/>
              <a:ext cx="624" cy="124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279" name="Group 15"/>
          <p:cNvGrpSpPr>
            <a:grpSpLocks/>
          </p:cNvGrpSpPr>
          <p:nvPr/>
        </p:nvGrpSpPr>
        <p:grpSpPr bwMode="auto">
          <a:xfrm>
            <a:off x="4237038" y="5486400"/>
            <a:ext cx="4724400" cy="1433513"/>
            <a:chOff x="2688" y="3456"/>
            <a:chExt cx="2976" cy="903"/>
          </a:xfrm>
        </p:grpSpPr>
        <p:sp>
          <p:nvSpPr>
            <p:cNvPr id="156683" name="Text Box 16"/>
            <p:cNvSpPr txBox="1">
              <a:spLocks noChangeArrowheads="1"/>
            </p:cNvSpPr>
            <p:nvPr/>
          </p:nvSpPr>
          <p:spPr bwMode="auto">
            <a:xfrm>
              <a:off x="4032" y="4128"/>
              <a:ext cx="16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L kidney</a:t>
              </a:r>
            </a:p>
          </p:txBody>
        </p:sp>
        <p:sp>
          <p:nvSpPr>
            <p:cNvPr id="156684" name="Line 17"/>
            <p:cNvSpPr>
              <a:spLocks noChangeShapeType="1"/>
            </p:cNvSpPr>
            <p:nvPr/>
          </p:nvSpPr>
          <p:spPr bwMode="auto">
            <a:xfrm flipV="1">
              <a:off x="4368" y="3840"/>
              <a:ext cx="192" cy="28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9" name="Text Box 18"/>
            <p:cNvSpPr txBox="1">
              <a:spLocks noChangeArrowheads="1"/>
            </p:cNvSpPr>
            <p:nvPr/>
          </p:nvSpPr>
          <p:spPr bwMode="auto">
            <a:xfrm>
              <a:off x="2688" y="3888"/>
              <a:ext cx="8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dirty="0" smtClean="0">
                  <a:ln>
                    <a:solidFill>
                      <a:schemeClr val="bg1"/>
                    </a:solidFill>
                  </a:ln>
                </a:rPr>
                <a:t>Liver</a:t>
              </a:r>
            </a:p>
          </p:txBody>
        </p:sp>
        <p:sp>
          <p:nvSpPr>
            <p:cNvPr id="156686" name="Line 19"/>
            <p:cNvSpPr>
              <a:spLocks noChangeShapeType="1"/>
            </p:cNvSpPr>
            <p:nvPr/>
          </p:nvSpPr>
          <p:spPr bwMode="auto">
            <a:xfrm flipV="1">
              <a:off x="2928" y="3456"/>
              <a:ext cx="480" cy="48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84" name="Text Box 20"/>
          <p:cNvSpPr txBox="1">
            <a:spLocks noChangeArrowheads="1"/>
          </p:cNvSpPr>
          <p:nvPr/>
        </p:nvSpPr>
        <p:spPr bwMode="auto">
          <a:xfrm>
            <a:off x="4724400" y="533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Findings?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84"/>
                                        </p:tgtEl>
                                        <p:attrNameLst>
                                          <p:attrName>style.visibility</p:attrName>
                                        </p:attrNameLst>
                                      </p:cBhvr>
                                      <p:to>
                                        <p:strVal val="visible"/>
                                      </p:to>
                                    </p:set>
                                    <p:animEffect transition="in" filter="box(in)">
                                      <p:cBhvr>
                                        <p:cTn id="7" dur="500"/>
                                        <p:tgtEl>
                                          <p:spTgt spid="11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box(in)">
                                      <p:cBhvr>
                                        <p:cTn id="12" dur="500"/>
                                        <p:tgtEl>
                                          <p:spTgt spid="112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box(in)">
                                      <p:cBhvr>
                                        <p:cTn id="17" dur="5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1279"/>
                                        </p:tgtEl>
                                        <p:attrNameLst>
                                          <p:attrName>style.visibility</p:attrName>
                                        </p:attrNameLst>
                                      </p:cBhvr>
                                      <p:to>
                                        <p:strVal val="visible"/>
                                      </p:to>
                                    </p:set>
                                    <p:animEffect transition="in" filter="box(in)">
                                      <p:cBhvr>
                                        <p:cTn id="22" dur="500"/>
                                        <p:tgtEl>
                                          <p:spTgt spid="11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1276"/>
                                        </p:tgtEl>
                                        <p:attrNameLst>
                                          <p:attrName>style.visibility</p:attrName>
                                        </p:attrNameLst>
                                      </p:cBhvr>
                                      <p:to>
                                        <p:strVal val="visible"/>
                                      </p:to>
                                    </p:set>
                                    <p:animEffect transition="in" filter="box(in)">
                                      <p:cBhvr>
                                        <p:cTn id="27"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24</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endParaRPr lang="en-US" altLang="en-US" smtClean="0"/>
          </a:p>
        </p:txBody>
      </p:sp>
      <p:sp>
        <p:nvSpPr>
          <p:cNvPr id="158723" name="Rectangle 3"/>
          <p:cNvSpPr>
            <a:spLocks noGrp="1" noChangeArrowheads="1"/>
          </p:cNvSpPr>
          <p:nvPr>
            <p:ph type="body" idx="1"/>
          </p:nvPr>
        </p:nvSpPr>
        <p:spPr/>
        <p:txBody>
          <a:bodyPr/>
          <a:lstStyle/>
          <a:p>
            <a:endParaRPr lang="en-US" altLang="en-US" smtClean="0"/>
          </a:p>
        </p:txBody>
      </p:sp>
      <p:pic>
        <p:nvPicPr>
          <p:cNvPr id="158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3528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5" name="Group 7"/>
          <p:cNvGrpSpPr>
            <a:grpSpLocks/>
          </p:cNvGrpSpPr>
          <p:nvPr/>
        </p:nvGrpSpPr>
        <p:grpSpPr bwMode="auto">
          <a:xfrm>
            <a:off x="1371600" y="0"/>
            <a:ext cx="3886200" cy="1295400"/>
            <a:chOff x="864" y="0"/>
            <a:chExt cx="2448" cy="816"/>
          </a:xfrm>
        </p:grpSpPr>
        <p:sp>
          <p:nvSpPr>
            <p:cNvPr id="158732" name="Text Box 8"/>
            <p:cNvSpPr txBox="1">
              <a:spLocks noChangeArrowheads="1"/>
            </p:cNvSpPr>
            <p:nvPr/>
          </p:nvSpPr>
          <p:spPr bwMode="auto">
            <a:xfrm>
              <a:off x="864" y="0"/>
              <a:ext cx="24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4 mo M with R hydronephrosis???</a:t>
              </a:r>
            </a:p>
          </p:txBody>
        </p:sp>
        <p:sp>
          <p:nvSpPr>
            <p:cNvPr id="158733" name="Line 9"/>
            <p:cNvSpPr>
              <a:spLocks noChangeShapeType="1"/>
            </p:cNvSpPr>
            <p:nvPr/>
          </p:nvSpPr>
          <p:spPr bwMode="auto">
            <a:xfrm flipH="1">
              <a:off x="1824" y="192"/>
              <a:ext cx="48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298" name="Group 10"/>
          <p:cNvGrpSpPr>
            <a:grpSpLocks/>
          </p:cNvGrpSpPr>
          <p:nvPr/>
        </p:nvGrpSpPr>
        <p:grpSpPr bwMode="auto">
          <a:xfrm>
            <a:off x="152400" y="3886200"/>
            <a:ext cx="3810000" cy="1524000"/>
            <a:chOff x="96" y="2448"/>
            <a:chExt cx="2400" cy="960"/>
          </a:xfrm>
        </p:grpSpPr>
        <p:sp>
          <p:nvSpPr>
            <p:cNvPr id="158730" name="Text Box 11"/>
            <p:cNvSpPr txBox="1">
              <a:spLocks noChangeArrowheads="1"/>
            </p:cNvSpPr>
            <p:nvPr/>
          </p:nvSpPr>
          <p:spPr bwMode="auto">
            <a:xfrm>
              <a:off x="96" y="2448"/>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VCUG shows mild R reflux?</a:t>
              </a:r>
            </a:p>
          </p:txBody>
        </p:sp>
        <p:sp>
          <p:nvSpPr>
            <p:cNvPr id="158731" name="Line 12"/>
            <p:cNvSpPr>
              <a:spLocks noChangeShapeType="1"/>
            </p:cNvSpPr>
            <p:nvPr/>
          </p:nvSpPr>
          <p:spPr bwMode="auto">
            <a:xfrm>
              <a:off x="1968" y="2592"/>
              <a:ext cx="528"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301" name="Text Box 13"/>
          <p:cNvSpPr txBox="1">
            <a:spLocks noChangeArrowheads="1"/>
          </p:cNvSpPr>
          <p:nvPr/>
        </p:nvSpPr>
        <p:spPr bwMode="auto">
          <a:xfrm>
            <a:off x="6858000" y="0"/>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Sonographically </a:t>
            </a:r>
            <a:r>
              <a:rPr lang="en-US" altLang="en-US">
                <a:solidFill>
                  <a:schemeClr val="bg1"/>
                </a:solidFill>
              </a:rPr>
              <a:t>normal left kidney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box(in)">
                                      <p:cBhvr>
                                        <p:cTn id="7" dur="500"/>
                                        <p:tgtEl>
                                          <p:spTgt spid="122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301"/>
                                        </p:tgtEl>
                                        <p:attrNameLst>
                                          <p:attrName>style.visibility</p:attrName>
                                        </p:attrNameLst>
                                      </p:cBhvr>
                                      <p:to>
                                        <p:strVal val="visible"/>
                                      </p:to>
                                    </p:set>
                                    <p:animEffect transition="in" filter="box(in)">
                                      <p:cBhvr>
                                        <p:cTn id="12" dur="500"/>
                                        <p:tgtEl>
                                          <p:spTgt spid="123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2294"/>
                                        </p:tgtEl>
                                        <p:attrNameLst>
                                          <p:attrName>style.visibility</p:attrName>
                                        </p:attrNameLst>
                                      </p:cBhvr>
                                      <p:to>
                                        <p:strVal val="visible"/>
                                      </p:to>
                                    </p:set>
                                    <p:animEffect transition="in" filter="box(in)">
                                      <p:cBhvr>
                                        <p:cTn id="17" dur="500"/>
                                        <p:tgtEl>
                                          <p:spTgt spid="12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2298"/>
                                        </p:tgtEl>
                                        <p:attrNameLst>
                                          <p:attrName>style.visibility</p:attrName>
                                        </p:attrNameLst>
                                      </p:cBhvr>
                                      <p:to>
                                        <p:strVal val="visible"/>
                                      </p:to>
                                    </p:set>
                                    <p:animEffect transition="in" filter="box(in)">
                                      <p:cBhvr>
                                        <p:cTn id="22"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ltLang="en-US" smtClean="0"/>
          </a:p>
        </p:txBody>
      </p:sp>
      <p:sp>
        <p:nvSpPr>
          <p:cNvPr id="159747" name="Rectangle 3"/>
          <p:cNvSpPr>
            <a:spLocks noGrp="1" noChangeArrowheads="1"/>
          </p:cNvSpPr>
          <p:nvPr>
            <p:ph type="body" idx="1"/>
          </p:nvPr>
        </p:nvSpPr>
        <p:spPr/>
        <p:txBody>
          <a:bodyPr/>
          <a:lstStyle/>
          <a:p>
            <a:endParaRPr lang="en-US" altLang="en-US" smtClean="0"/>
          </a:p>
        </p:txBody>
      </p:sp>
      <p:pic>
        <p:nvPicPr>
          <p:cNvPr id="159748"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3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2895600" y="55626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Tracer?</a:t>
            </a:r>
          </a:p>
        </p:txBody>
      </p:sp>
      <p:sp>
        <p:nvSpPr>
          <p:cNvPr id="13318" name="Text Box 6"/>
          <p:cNvSpPr txBox="1">
            <a:spLocks noChangeArrowheads="1"/>
          </p:cNvSpPr>
          <p:nvPr/>
        </p:nvSpPr>
        <p:spPr bwMode="auto">
          <a:xfrm>
            <a:off x="3886200" y="5562600"/>
            <a:ext cx="35052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Tc-99m MAG3</a:t>
            </a:r>
          </a:p>
        </p:txBody>
      </p:sp>
      <p:sp>
        <p:nvSpPr>
          <p:cNvPr id="13319" name="Text Box 7"/>
          <p:cNvSpPr txBox="1">
            <a:spLocks noChangeArrowheads="1"/>
          </p:cNvSpPr>
          <p:nvPr/>
        </p:nvSpPr>
        <p:spPr bwMode="auto">
          <a:xfrm>
            <a:off x="2819400" y="60198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Findings?</a:t>
            </a:r>
          </a:p>
        </p:txBody>
      </p:sp>
      <p:sp>
        <p:nvSpPr>
          <p:cNvPr id="13320" name="Text Box 8"/>
          <p:cNvSpPr txBox="1">
            <a:spLocks noChangeArrowheads="1"/>
          </p:cNvSpPr>
          <p:nvPr/>
        </p:nvSpPr>
        <p:spPr bwMode="auto">
          <a:xfrm>
            <a:off x="4191000" y="6477000"/>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Dysplastic right kidney</a:t>
            </a:r>
          </a:p>
        </p:txBody>
      </p:sp>
      <p:sp>
        <p:nvSpPr>
          <p:cNvPr id="13321" name="Text Box 9"/>
          <p:cNvSpPr txBox="1">
            <a:spLocks noChangeArrowheads="1"/>
          </p:cNvSpPr>
          <p:nvPr/>
        </p:nvSpPr>
        <p:spPr bwMode="auto">
          <a:xfrm>
            <a:off x="2895600" y="6477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Dx?</a:t>
            </a:r>
          </a:p>
        </p:txBody>
      </p:sp>
      <p:grpSp>
        <p:nvGrpSpPr>
          <p:cNvPr id="13322" name="Group 10"/>
          <p:cNvGrpSpPr>
            <a:grpSpLocks/>
          </p:cNvGrpSpPr>
          <p:nvPr/>
        </p:nvGrpSpPr>
        <p:grpSpPr bwMode="auto">
          <a:xfrm>
            <a:off x="0" y="0"/>
            <a:ext cx="4800600" cy="3810000"/>
            <a:chOff x="0" y="0"/>
            <a:chExt cx="3024" cy="2400"/>
          </a:xfrm>
        </p:grpSpPr>
        <p:pic>
          <p:nvPicPr>
            <p:cNvPr id="15976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32"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70" name="Group 12"/>
            <p:cNvGrpSpPr>
              <a:grpSpLocks/>
            </p:cNvGrpSpPr>
            <p:nvPr/>
          </p:nvGrpSpPr>
          <p:grpSpPr bwMode="auto">
            <a:xfrm>
              <a:off x="432" y="48"/>
              <a:ext cx="2592" cy="1392"/>
              <a:chOff x="432" y="48"/>
              <a:chExt cx="2592" cy="1392"/>
            </a:xfrm>
          </p:grpSpPr>
          <p:sp>
            <p:nvSpPr>
              <p:cNvPr id="159771" name="Text Box 13"/>
              <p:cNvSpPr txBox="1">
                <a:spLocks noChangeArrowheads="1"/>
              </p:cNvSpPr>
              <p:nvPr/>
            </p:nvSpPr>
            <p:spPr bwMode="auto">
              <a:xfrm>
                <a:off x="432" y="48"/>
                <a:ext cx="2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These are cysts, not hydronephrosis</a:t>
                </a:r>
              </a:p>
            </p:txBody>
          </p:sp>
          <p:sp>
            <p:nvSpPr>
              <p:cNvPr id="159772" name="Line 14"/>
              <p:cNvSpPr>
                <a:spLocks noChangeShapeType="1"/>
              </p:cNvSpPr>
              <p:nvPr/>
            </p:nvSpPr>
            <p:spPr bwMode="auto">
              <a:xfrm flipH="1">
                <a:off x="1008" y="288"/>
                <a:ext cx="288"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3" name="Line 15"/>
              <p:cNvSpPr>
                <a:spLocks noChangeShapeType="1"/>
              </p:cNvSpPr>
              <p:nvPr/>
            </p:nvSpPr>
            <p:spPr bwMode="auto">
              <a:xfrm>
                <a:off x="1296" y="288"/>
                <a:ext cx="288"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4" name="Line 16"/>
              <p:cNvSpPr>
                <a:spLocks noChangeShapeType="1"/>
              </p:cNvSpPr>
              <p:nvPr/>
            </p:nvSpPr>
            <p:spPr bwMode="auto">
              <a:xfrm flipH="1">
                <a:off x="1248" y="288"/>
                <a:ext cx="48"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5" name="Line 17"/>
              <p:cNvSpPr>
                <a:spLocks noChangeShapeType="1"/>
              </p:cNvSpPr>
              <p:nvPr/>
            </p:nvSpPr>
            <p:spPr bwMode="auto">
              <a:xfrm flipH="1">
                <a:off x="1056" y="288"/>
                <a:ext cx="240"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76" name="Line 18"/>
              <p:cNvSpPr>
                <a:spLocks noChangeShapeType="1"/>
              </p:cNvSpPr>
              <p:nvPr/>
            </p:nvSpPr>
            <p:spPr bwMode="auto">
              <a:xfrm>
                <a:off x="1296" y="336"/>
                <a:ext cx="432" cy="11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3331" name="Group 19"/>
          <p:cNvGrpSpPr>
            <a:grpSpLocks/>
          </p:cNvGrpSpPr>
          <p:nvPr/>
        </p:nvGrpSpPr>
        <p:grpSpPr bwMode="auto">
          <a:xfrm>
            <a:off x="6248400" y="152400"/>
            <a:ext cx="2743200" cy="3505200"/>
            <a:chOff x="3936" y="96"/>
            <a:chExt cx="1728" cy="2208"/>
          </a:xfrm>
        </p:grpSpPr>
        <p:pic>
          <p:nvPicPr>
            <p:cNvPr id="15976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 y="96"/>
              <a:ext cx="1728"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7" name="Text Box 21"/>
            <p:cNvSpPr txBox="1">
              <a:spLocks noChangeArrowheads="1"/>
            </p:cNvSpPr>
            <p:nvPr/>
          </p:nvSpPr>
          <p:spPr bwMode="auto">
            <a:xfrm>
              <a:off x="4080" y="288"/>
              <a:ext cx="14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Probably an atretic right ureter</a:t>
              </a:r>
            </a:p>
          </p:txBody>
        </p:sp>
        <p:sp>
          <p:nvSpPr>
            <p:cNvPr id="159768" name="Line 22"/>
            <p:cNvSpPr>
              <a:spLocks noChangeShapeType="1"/>
            </p:cNvSpPr>
            <p:nvPr/>
          </p:nvSpPr>
          <p:spPr bwMode="auto">
            <a:xfrm flipH="1">
              <a:off x="4416" y="672"/>
              <a:ext cx="48"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35" name="Text Box 23"/>
          <p:cNvSpPr txBox="1">
            <a:spLocks noChangeArrowheads="1"/>
          </p:cNvSpPr>
          <p:nvPr/>
        </p:nvSpPr>
        <p:spPr bwMode="auto">
          <a:xfrm>
            <a:off x="228600" y="32766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Multicystic Dysplastic Kidney (MCDK)</a:t>
            </a:r>
          </a:p>
        </p:txBody>
      </p:sp>
      <p:grpSp>
        <p:nvGrpSpPr>
          <p:cNvPr id="13336" name="Group 24"/>
          <p:cNvGrpSpPr>
            <a:grpSpLocks/>
          </p:cNvGrpSpPr>
          <p:nvPr/>
        </p:nvGrpSpPr>
        <p:grpSpPr bwMode="auto">
          <a:xfrm>
            <a:off x="838200" y="3276600"/>
            <a:ext cx="8153400" cy="3109913"/>
            <a:chOff x="528" y="2064"/>
            <a:chExt cx="5136" cy="1959"/>
          </a:xfrm>
        </p:grpSpPr>
        <p:sp>
          <p:nvSpPr>
            <p:cNvPr id="159758" name="Text Box 25"/>
            <p:cNvSpPr txBox="1">
              <a:spLocks noChangeArrowheads="1"/>
            </p:cNvSpPr>
            <p:nvPr/>
          </p:nvSpPr>
          <p:spPr bwMode="auto">
            <a:xfrm>
              <a:off x="2688" y="3792"/>
              <a:ext cx="26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chemeClr val="bg1"/>
                  </a:solidFill>
                </a:rPr>
                <a:t>No uptake in the right renal fossa</a:t>
              </a:r>
            </a:p>
          </p:txBody>
        </p:sp>
        <p:sp>
          <p:nvSpPr>
            <p:cNvPr id="159759" name="Line 26"/>
            <p:cNvSpPr>
              <a:spLocks noChangeShapeType="1"/>
            </p:cNvSpPr>
            <p:nvPr/>
          </p:nvSpPr>
          <p:spPr bwMode="auto">
            <a:xfrm flipH="1" flipV="1">
              <a:off x="3936" y="2832"/>
              <a:ext cx="384" cy="10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60" name="Text Box 27"/>
            <p:cNvSpPr txBox="1">
              <a:spLocks noChangeArrowheads="1"/>
            </p:cNvSpPr>
            <p:nvPr/>
          </p:nvSpPr>
          <p:spPr bwMode="auto">
            <a:xfrm>
              <a:off x="2544" y="2361"/>
              <a:ext cx="13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Normal left kidney</a:t>
              </a:r>
            </a:p>
          </p:txBody>
        </p:sp>
        <p:sp>
          <p:nvSpPr>
            <p:cNvPr id="159761" name="Text Box 28"/>
            <p:cNvSpPr txBox="1">
              <a:spLocks noChangeArrowheads="1"/>
            </p:cNvSpPr>
            <p:nvPr/>
          </p:nvSpPr>
          <p:spPr bwMode="auto">
            <a:xfrm>
              <a:off x="768" y="3168"/>
              <a:ext cx="11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Left ureter</a:t>
              </a:r>
            </a:p>
          </p:txBody>
        </p:sp>
        <p:sp>
          <p:nvSpPr>
            <p:cNvPr id="159762" name="Text Box 29"/>
            <p:cNvSpPr txBox="1">
              <a:spLocks noChangeArrowheads="1"/>
            </p:cNvSpPr>
            <p:nvPr/>
          </p:nvSpPr>
          <p:spPr bwMode="auto">
            <a:xfrm>
              <a:off x="4224" y="2352"/>
              <a:ext cx="14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Urinary bladder</a:t>
              </a:r>
            </a:p>
          </p:txBody>
        </p:sp>
        <p:sp>
          <p:nvSpPr>
            <p:cNvPr id="159763" name="Line 30"/>
            <p:cNvSpPr>
              <a:spLocks noChangeShapeType="1"/>
            </p:cNvSpPr>
            <p:nvPr/>
          </p:nvSpPr>
          <p:spPr bwMode="auto">
            <a:xfrm flipH="1" flipV="1">
              <a:off x="2832" y="2064"/>
              <a:ext cx="48"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64" name="Line 31"/>
            <p:cNvSpPr>
              <a:spLocks noChangeShapeType="1"/>
            </p:cNvSpPr>
            <p:nvPr/>
          </p:nvSpPr>
          <p:spPr bwMode="auto">
            <a:xfrm flipV="1">
              <a:off x="4560" y="2304"/>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65" name="Line 32"/>
            <p:cNvSpPr>
              <a:spLocks noChangeShapeType="1"/>
            </p:cNvSpPr>
            <p:nvPr/>
          </p:nvSpPr>
          <p:spPr bwMode="auto">
            <a:xfrm flipH="1" flipV="1">
              <a:off x="528" y="2928"/>
              <a:ext cx="288"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ox(in)">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8"/>
                                        </p:tgtEl>
                                        <p:attrNameLst>
                                          <p:attrName>style.visibility</p:attrName>
                                        </p:attrNameLst>
                                      </p:cBhvr>
                                      <p:to>
                                        <p:strVal val="visible"/>
                                      </p:to>
                                    </p:set>
                                    <p:animEffect transition="in" filter="box(in)">
                                      <p:cBhvr>
                                        <p:cTn id="12" dur="500"/>
                                        <p:tgtEl>
                                          <p:spTgt spid="133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319"/>
                                        </p:tgtEl>
                                        <p:attrNameLst>
                                          <p:attrName>style.visibility</p:attrName>
                                        </p:attrNameLst>
                                      </p:cBhvr>
                                      <p:to>
                                        <p:strVal val="visible"/>
                                      </p:to>
                                    </p:set>
                                    <p:animEffect transition="in" filter="box(in)">
                                      <p:cBhvr>
                                        <p:cTn id="17" dur="500"/>
                                        <p:tgtEl>
                                          <p:spTgt spid="133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3336"/>
                                        </p:tgtEl>
                                        <p:attrNameLst>
                                          <p:attrName>style.visibility</p:attrName>
                                        </p:attrNameLst>
                                      </p:cBhvr>
                                      <p:to>
                                        <p:strVal val="visible"/>
                                      </p:to>
                                    </p:set>
                                    <p:animEffect transition="in" filter="box(in)">
                                      <p:cBhvr>
                                        <p:cTn id="22" dur="500"/>
                                        <p:tgtEl>
                                          <p:spTgt spid="133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321"/>
                                        </p:tgtEl>
                                        <p:attrNameLst>
                                          <p:attrName>style.visibility</p:attrName>
                                        </p:attrNameLst>
                                      </p:cBhvr>
                                      <p:to>
                                        <p:strVal val="visible"/>
                                      </p:to>
                                    </p:set>
                                    <p:animEffect transition="in" filter="box(in)">
                                      <p:cBhvr>
                                        <p:cTn id="27" dur="500"/>
                                        <p:tgtEl>
                                          <p:spTgt spid="133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320"/>
                                        </p:tgtEl>
                                        <p:attrNameLst>
                                          <p:attrName>style.visibility</p:attrName>
                                        </p:attrNameLst>
                                      </p:cBhvr>
                                      <p:to>
                                        <p:strVal val="visible"/>
                                      </p:to>
                                    </p:set>
                                    <p:animEffect transition="in" filter="box(in)">
                                      <p:cBhvr>
                                        <p:cTn id="32" dur="500"/>
                                        <p:tgtEl>
                                          <p:spTgt spid="133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13322"/>
                                        </p:tgtEl>
                                        <p:attrNameLst>
                                          <p:attrName>style.visibility</p:attrName>
                                        </p:attrNameLst>
                                      </p:cBhvr>
                                      <p:to>
                                        <p:strVal val="visible"/>
                                      </p:to>
                                    </p:set>
                                    <p:animEffect transition="in" filter="box(in)">
                                      <p:cBhvr>
                                        <p:cTn id="37" dur="500"/>
                                        <p:tgtEl>
                                          <p:spTgt spid="133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3331"/>
                                        </p:tgtEl>
                                        <p:attrNameLst>
                                          <p:attrName>style.visibility</p:attrName>
                                        </p:attrNameLst>
                                      </p:cBhvr>
                                      <p:to>
                                        <p:strVal val="visible"/>
                                      </p:to>
                                    </p:set>
                                    <p:animEffect transition="in" filter="box(in)">
                                      <p:cBhvr>
                                        <p:cTn id="42" dur="500"/>
                                        <p:tgtEl>
                                          <p:spTgt spid="133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3335"/>
                                        </p:tgtEl>
                                        <p:attrNameLst>
                                          <p:attrName>style.visibility</p:attrName>
                                        </p:attrNameLst>
                                      </p:cBhvr>
                                      <p:to>
                                        <p:strVal val="visible"/>
                                      </p:to>
                                    </p:set>
                                    <p:animEffect transition="in" filter="box(in)">
                                      <p:cBhvr>
                                        <p:cTn id="47" dur="500"/>
                                        <p:tgtEl>
                                          <p:spTgt spid="13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animBg="1"/>
      <p:bldP spid="13319" grpId="0"/>
      <p:bldP spid="13320" grpId="0"/>
      <p:bldP spid="13321" grpId="0"/>
      <p:bldP spid="1333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25</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endParaRPr lang="en-US" altLang="en-US" smtClean="0"/>
          </a:p>
        </p:txBody>
      </p:sp>
      <p:sp>
        <p:nvSpPr>
          <p:cNvPr id="161795" name="Rectangle 3"/>
          <p:cNvSpPr>
            <a:spLocks noGrp="1" noChangeArrowheads="1"/>
          </p:cNvSpPr>
          <p:nvPr>
            <p:ph type="body" idx="1"/>
          </p:nvPr>
        </p:nvSpPr>
        <p:spPr/>
        <p:txBody>
          <a:bodyPr/>
          <a:lstStyle/>
          <a:p>
            <a:endParaRPr lang="en-US" altLang="en-US" smtClean="0"/>
          </a:p>
        </p:txBody>
      </p:sp>
      <p:sp>
        <p:nvSpPr>
          <p:cNvPr id="14340" name="Text Box 4"/>
          <p:cNvSpPr txBox="1">
            <a:spLocks noChangeArrowheads="1"/>
          </p:cNvSpPr>
          <p:nvPr/>
        </p:nvSpPr>
        <p:spPr bwMode="auto">
          <a:xfrm>
            <a:off x="152400" y="38862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Treatment options?</a:t>
            </a:r>
          </a:p>
        </p:txBody>
      </p:sp>
      <p:sp>
        <p:nvSpPr>
          <p:cNvPr id="14341" name="Text Box 5"/>
          <p:cNvSpPr txBox="1">
            <a:spLocks noChangeArrowheads="1"/>
          </p:cNvSpPr>
          <p:nvPr/>
        </p:nvSpPr>
        <p:spPr bwMode="auto">
          <a:xfrm>
            <a:off x="2362200" y="3886200"/>
            <a:ext cx="6111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Thyroid blocking medications (inhibit TPO); I-131</a:t>
            </a:r>
          </a:p>
        </p:txBody>
      </p:sp>
      <p:sp>
        <p:nvSpPr>
          <p:cNvPr id="14342" name="Text Box 6"/>
          <p:cNvSpPr txBox="1">
            <a:spLocks noChangeArrowheads="1"/>
          </p:cNvSpPr>
          <p:nvPr/>
        </p:nvSpPr>
        <p:spPr bwMode="auto">
          <a:xfrm>
            <a:off x="0" y="6491288"/>
            <a:ext cx="3581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Instructions following I-131?</a:t>
            </a:r>
          </a:p>
        </p:txBody>
      </p:sp>
      <p:sp>
        <p:nvSpPr>
          <p:cNvPr id="14343" name="Text Box 7"/>
          <p:cNvSpPr txBox="1">
            <a:spLocks noChangeArrowheads="1"/>
          </p:cNvSpPr>
          <p:nvPr/>
        </p:nvSpPr>
        <p:spPr bwMode="auto">
          <a:xfrm>
            <a:off x="3048000" y="6477000"/>
            <a:ext cx="624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separate bed/bath, no pregnancy x3 months, NPO 2 hrs</a:t>
            </a:r>
          </a:p>
        </p:txBody>
      </p:sp>
      <p:sp>
        <p:nvSpPr>
          <p:cNvPr id="14344" name="Text Box 8"/>
          <p:cNvSpPr txBox="1">
            <a:spLocks noChangeArrowheads="1"/>
          </p:cNvSpPr>
          <p:nvPr/>
        </p:nvSpPr>
        <p:spPr bwMode="auto">
          <a:xfrm>
            <a:off x="0" y="54864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Pre I-131 requirements?</a:t>
            </a:r>
          </a:p>
        </p:txBody>
      </p:sp>
      <p:sp>
        <p:nvSpPr>
          <p:cNvPr id="14345" name="Text Box 9"/>
          <p:cNvSpPr txBox="1">
            <a:spLocks noChangeArrowheads="1"/>
          </p:cNvSpPr>
          <p:nvPr/>
        </p:nvSpPr>
        <p:spPr bwMode="auto">
          <a:xfrm>
            <a:off x="228600" y="3124200"/>
            <a:ext cx="533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Diagnosis?</a:t>
            </a:r>
          </a:p>
        </p:txBody>
      </p:sp>
      <p:sp>
        <p:nvSpPr>
          <p:cNvPr id="14346" name="Text Box 10"/>
          <p:cNvSpPr txBox="1">
            <a:spLocks noChangeArrowheads="1"/>
          </p:cNvSpPr>
          <p:nvPr/>
        </p:nvSpPr>
        <p:spPr bwMode="auto">
          <a:xfrm>
            <a:off x="1828800" y="31242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Graves’ Disease</a:t>
            </a:r>
          </a:p>
        </p:txBody>
      </p:sp>
      <p:sp>
        <p:nvSpPr>
          <p:cNvPr id="14347" name="Text Box 11"/>
          <p:cNvSpPr txBox="1">
            <a:spLocks noChangeArrowheads="1"/>
          </p:cNvSpPr>
          <p:nvPr/>
        </p:nvSpPr>
        <p:spPr bwMode="auto">
          <a:xfrm>
            <a:off x="0" y="59436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I-131 dose?</a:t>
            </a:r>
          </a:p>
        </p:txBody>
      </p:sp>
      <p:grpSp>
        <p:nvGrpSpPr>
          <p:cNvPr id="14348" name="Group 12"/>
          <p:cNvGrpSpPr>
            <a:grpSpLocks/>
          </p:cNvGrpSpPr>
          <p:nvPr/>
        </p:nvGrpSpPr>
        <p:grpSpPr bwMode="auto">
          <a:xfrm>
            <a:off x="1219200" y="5911850"/>
            <a:ext cx="7162800" cy="641350"/>
            <a:chOff x="768" y="3724"/>
            <a:chExt cx="4512" cy="404"/>
          </a:xfrm>
        </p:grpSpPr>
        <p:sp>
          <p:nvSpPr>
            <p:cNvPr id="161818" name="Text Box 13"/>
            <p:cNvSpPr txBox="1">
              <a:spLocks noChangeArrowheads="1"/>
            </p:cNvSpPr>
            <p:nvPr/>
          </p:nvSpPr>
          <p:spPr bwMode="auto">
            <a:xfrm>
              <a:off x="768" y="3724"/>
              <a:ext cx="25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u="sng"/>
                <a:t>80-200 uCi/gram tissue* thyroid size</a:t>
              </a:r>
              <a:r>
                <a:rPr lang="en-US" altLang="en-US"/>
                <a:t> 24 hr uptake</a:t>
              </a:r>
            </a:p>
          </p:txBody>
        </p:sp>
        <p:sp>
          <p:nvSpPr>
            <p:cNvPr id="161819" name="Text Box 14"/>
            <p:cNvSpPr txBox="1">
              <a:spLocks noChangeArrowheads="1"/>
            </p:cNvSpPr>
            <p:nvPr/>
          </p:nvSpPr>
          <p:spPr bwMode="auto">
            <a:xfrm>
              <a:off x="3264" y="3724"/>
              <a:ext cx="11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u="sng"/>
                <a:t>200uCi/g*50g    </a:t>
              </a:r>
              <a:r>
                <a:rPr lang="en-US" altLang="en-US"/>
                <a:t>1</a:t>
              </a:r>
            </a:p>
          </p:txBody>
        </p:sp>
        <p:sp>
          <p:nvSpPr>
            <p:cNvPr id="161820" name="Text Box 15"/>
            <p:cNvSpPr txBox="1">
              <a:spLocks noChangeArrowheads="1"/>
            </p:cNvSpPr>
            <p:nvPr/>
          </p:nvSpPr>
          <p:spPr bwMode="auto">
            <a:xfrm>
              <a:off x="4368" y="3753"/>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=10 mCi</a:t>
              </a:r>
            </a:p>
          </p:txBody>
        </p:sp>
      </p:grpSp>
      <p:sp>
        <p:nvSpPr>
          <p:cNvPr id="161805" name="Text Box 16"/>
          <p:cNvSpPr txBox="1">
            <a:spLocks noChangeArrowheads="1"/>
          </p:cNvSpPr>
          <p:nvPr/>
        </p:nvSpPr>
        <p:spPr bwMode="auto">
          <a:xfrm>
            <a:off x="228600" y="14288"/>
            <a:ext cx="853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17yo female with low TSH, elevated free T4, positive thyroid stimulating antibodies</a:t>
            </a:r>
          </a:p>
        </p:txBody>
      </p:sp>
      <p:sp>
        <p:nvSpPr>
          <p:cNvPr id="14353" name="Text Box 17"/>
          <p:cNvSpPr txBox="1">
            <a:spLocks noChangeArrowheads="1"/>
          </p:cNvSpPr>
          <p:nvPr/>
        </p:nvSpPr>
        <p:spPr bwMode="auto">
          <a:xfrm>
            <a:off x="152400" y="5334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Radiotracer?</a:t>
            </a:r>
          </a:p>
        </p:txBody>
      </p:sp>
      <p:sp>
        <p:nvSpPr>
          <p:cNvPr id="14354" name="Text Box 18"/>
          <p:cNvSpPr txBox="1">
            <a:spLocks noChangeArrowheads="1"/>
          </p:cNvSpPr>
          <p:nvPr/>
        </p:nvSpPr>
        <p:spPr bwMode="auto">
          <a:xfrm>
            <a:off x="1752600" y="547688"/>
            <a:ext cx="266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Iodine-123 (I-123)</a:t>
            </a:r>
          </a:p>
        </p:txBody>
      </p:sp>
      <p:sp>
        <p:nvSpPr>
          <p:cNvPr id="14355" name="Text Box 19"/>
          <p:cNvSpPr txBox="1">
            <a:spLocks noChangeArrowheads="1"/>
          </p:cNvSpPr>
          <p:nvPr/>
        </p:nvSpPr>
        <p:spPr bwMode="auto">
          <a:xfrm>
            <a:off x="152400" y="13716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Findings?</a:t>
            </a:r>
          </a:p>
        </p:txBody>
      </p:sp>
      <p:sp>
        <p:nvSpPr>
          <p:cNvPr id="14356" name="Text Box 20"/>
          <p:cNvSpPr txBox="1">
            <a:spLocks noChangeArrowheads="1"/>
          </p:cNvSpPr>
          <p:nvPr/>
        </p:nvSpPr>
        <p:spPr bwMode="auto">
          <a:xfrm>
            <a:off x="3276600" y="4648200"/>
            <a:ext cx="449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I-123 is a gamma emitter (imaging only)   I-131 is </a:t>
            </a:r>
            <a:r>
              <a:rPr lang="en-US" altLang="en-US">
                <a:cs typeface="Arial" charset="0"/>
              </a:rPr>
              <a:t>ß emitter which can destroy tissue</a:t>
            </a:r>
          </a:p>
        </p:txBody>
      </p:sp>
      <p:sp>
        <p:nvSpPr>
          <p:cNvPr id="14357" name="Text Box 21"/>
          <p:cNvSpPr txBox="1">
            <a:spLocks noChangeArrowheads="1"/>
          </p:cNvSpPr>
          <p:nvPr/>
        </p:nvSpPr>
        <p:spPr bwMode="auto">
          <a:xfrm>
            <a:off x="2971800" y="5486400"/>
            <a:ext cx="640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Hcg neg, Iodine uptake &gt; 50%, off medications, NPO 4 hrs</a:t>
            </a:r>
          </a:p>
        </p:txBody>
      </p:sp>
      <p:pic>
        <p:nvPicPr>
          <p:cNvPr id="161811"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33400"/>
            <a:ext cx="287655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Text Box 23"/>
          <p:cNvSpPr txBox="1">
            <a:spLocks noChangeArrowheads="1"/>
          </p:cNvSpPr>
          <p:nvPr/>
        </p:nvSpPr>
        <p:spPr bwMode="auto">
          <a:xfrm>
            <a:off x="0" y="45720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Difference between I-123 and I-131?</a:t>
            </a:r>
          </a:p>
        </p:txBody>
      </p:sp>
      <p:grpSp>
        <p:nvGrpSpPr>
          <p:cNvPr id="14360" name="Group 24"/>
          <p:cNvGrpSpPr>
            <a:grpSpLocks/>
          </p:cNvGrpSpPr>
          <p:nvPr/>
        </p:nvGrpSpPr>
        <p:grpSpPr bwMode="auto">
          <a:xfrm>
            <a:off x="0" y="1143000"/>
            <a:ext cx="7239000" cy="1281113"/>
            <a:chOff x="0" y="720"/>
            <a:chExt cx="4560" cy="807"/>
          </a:xfrm>
        </p:grpSpPr>
        <p:sp>
          <p:nvSpPr>
            <p:cNvPr id="161814" name="Text Box 25"/>
            <p:cNvSpPr txBox="1">
              <a:spLocks noChangeArrowheads="1"/>
            </p:cNvSpPr>
            <p:nvPr/>
          </p:nvSpPr>
          <p:spPr bwMode="auto">
            <a:xfrm>
              <a:off x="0" y="1296"/>
              <a:ext cx="36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Measured I-123 uptake: 100% at 4 hrs; 100% at 24 hrs</a:t>
              </a:r>
            </a:p>
          </p:txBody>
        </p:sp>
        <p:sp>
          <p:nvSpPr>
            <p:cNvPr id="161815" name="Text Box 26"/>
            <p:cNvSpPr txBox="1">
              <a:spLocks noChangeArrowheads="1"/>
            </p:cNvSpPr>
            <p:nvPr/>
          </p:nvSpPr>
          <p:spPr bwMode="auto">
            <a:xfrm>
              <a:off x="960" y="720"/>
              <a:ext cx="2352"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Diffuse increased radioiodine uptake throughout the thyroid gland</a:t>
              </a:r>
            </a:p>
          </p:txBody>
        </p:sp>
        <p:sp>
          <p:nvSpPr>
            <p:cNvPr id="161816" name="Line 27"/>
            <p:cNvSpPr>
              <a:spLocks noChangeShapeType="1"/>
            </p:cNvSpPr>
            <p:nvPr/>
          </p:nvSpPr>
          <p:spPr bwMode="auto">
            <a:xfrm>
              <a:off x="2928" y="1056"/>
              <a:ext cx="864"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817" name="Line 28"/>
            <p:cNvSpPr>
              <a:spLocks noChangeShapeType="1"/>
            </p:cNvSpPr>
            <p:nvPr/>
          </p:nvSpPr>
          <p:spPr bwMode="auto">
            <a:xfrm>
              <a:off x="2928" y="1056"/>
              <a:ext cx="1632"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53"/>
                                        </p:tgtEl>
                                        <p:attrNameLst>
                                          <p:attrName>style.visibility</p:attrName>
                                        </p:attrNameLst>
                                      </p:cBhvr>
                                      <p:to>
                                        <p:strVal val="visible"/>
                                      </p:to>
                                    </p:set>
                                    <p:animEffect transition="in" filter="box(in)">
                                      <p:cBhvr>
                                        <p:cTn id="7" dur="500"/>
                                        <p:tgtEl>
                                          <p:spTgt spid="143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354"/>
                                        </p:tgtEl>
                                        <p:attrNameLst>
                                          <p:attrName>style.visibility</p:attrName>
                                        </p:attrNameLst>
                                      </p:cBhvr>
                                      <p:to>
                                        <p:strVal val="visible"/>
                                      </p:to>
                                    </p:set>
                                    <p:animEffect transition="in" filter="box(in)">
                                      <p:cBhvr>
                                        <p:cTn id="12" dur="500"/>
                                        <p:tgtEl>
                                          <p:spTgt spid="143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355"/>
                                        </p:tgtEl>
                                        <p:attrNameLst>
                                          <p:attrName>style.visibility</p:attrName>
                                        </p:attrNameLst>
                                      </p:cBhvr>
                                      <p:to>
                                        <p:strVal val="visible"/>
                                      </p:to>
                                    </p:set>
                                    <p:animEffect transition="in" filter="box(in)">
                                      <p:cBhvr>
                                        <p:cTn id="17" dur="500"/>
                                        <p:tgtEl>
                                          <p:spTgt spid="143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4360"/>
                                        </p:tgtEl>
                                        <p:attrNameLst>
                                          <p:attrName>style.visibility</p:attrName>
                                        </p:attrNameLst>
                                      </p:cBhvr>
                                      <p:to>
                                        <p:strVal val="visible"/>
                                      </p:to>
                                    </p:set>
                                    <p:animEffect transition="in" filter="box(in)">
                                      <p:cBhvr>
                                        <p:cTn id="22" dur="500"/>
                                        <p:tgtEl>
                                          <p:spTgt spid="143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345"/>
                                        </p:tgtEl>
                                        <p:attrNameLst>
                                          <p:attrName>style.visibility</p:attrName>
                                        </p:attrNameLst>
                                      </p:cBhvr>
                                      <p:to>
                                        <p:strVal val="visible"/>
                                      </p:to>
                                    </p:set>
                                    <p:animEffect transition="in" filter="box(in)">
                                      <p:cBhvr>
                                        <p:cTn id="27" dur="500"/>
                                        <p:tgtEl>
                                          <p:spTgt spid="143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346"/>
                                        </p:tgtEl>
                                        <p:attrNameLst>
                                          <p:attrName>style.visibility</p:attrName>
                                        </p:attrNameLst>
                                      </p:cBhvr>
                                      <p:to>
                                        <p:strVal val="visible"/>
                                      </p:to>
                                    </p:set>
                                    <p:animEffect transition="in" filter="box(in)">
                                      <p:cBhvr>
                                        <p:cTn id="32" dur="500"/>
                                        <p:tgtEl>
                                          <p:spTgt spid="1434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340"/>
                                        </p:tgtEl>
                                        <p:attrNameLst>
                                          <p:attrName>style.visibility</p:attrName>
                                        </p:attrNameLst>
                                      </p:cBhvr>
                                      <p:to>
                                        <p:strVal val="visible"/>
                                      </p:to>
                                    </p:set>
                                    <p:animEffect transition="in" filter="box(in)">
                                      <p:cBhvr>
                                        <p:cTn id="37" dur="500"/>
                                        <p:tgtEl>
                                          <p:spTgt spid="1434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341"/>
                                        </p:tgtEl>
                                        <p:attrNameLst>
                                          <p:attrName>style.visibility</p:attrName>
                                        </p:attrNameLst>
                                      </p:cBhvr>
                                      <p:to>
                                        <p:strVal val="visible"/>
                                      </p:to>
                                    </p:set>
                                    <p:animEffect transition="in" filter="box(in)">
                                      <p:cBhvr>
                                        <p:cTn id="42" dur="500"/>
                                        <p:tgtEl>
                                          <p:spTgt spid="1434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359"/>
                                        </p:tgtEl>
                                        <p:attrNameLst>
                                          <p:attrName>style.visibility</p:attrName>
                                        </p:attrNameLst>
                                      </p:cBhvr>
                                      <p:to>
                                        <p:strVal val="visible"/>
                                      </p:to>
                                    </p:set>
                                    <p:animEffect transition="in" filter="box(in)">
                                      <p:cBhvr>
                                        <p:cTn id="47" dur="500"/>
                                        <p:tgtEl>
                                          <p:spTgt spid="14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4356"/>
                                        </p:tgtEl>
                                        <p:attrNameLst>
                                          <p:attrName>style.visibility</p:attrName>
                                        </p:attrNameLst>
                                      </p:cBhvr>
                                      <p:to>
                                        <p:strVal val="visible"/>
                                      </p:to>
                                    </p:set>
                                    <p:animEffect transition="in" filter="box(in)">
                                      <p:cBhvr>
                                        <p:cTn id="52" dur="500"/>
                                        <p:tgtEl>
                                          <p:spTgt spid="1435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4344"/>
                                        </p:tgtEl>
                                        <p:attrNameLst>
                                          <p:attrName>style.visibility</p:attrName>
                                        </p:attrNameLst>
                                      </p:cBhvr>
                                      <p:to>
                                        <p:strVal val="visible"/>
                                      </p:to>
                                    </p:set>
                                    <p:animEffect transition="in" filter="box(in)">
                                      <p:cBhvr>
                                        <p:cTn id="57" dur="500"/>
                                        <p:tgtEl>
                                          <p:spTgt spid="1434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4357"/>
                                        </p:tgtEl>
                                        <p:attrNameLst>
                                          <p:attrName>style.visibility</p:attrName>
                                        </p:attrNameLst>
                                      </p:cBhvr>
                                      <p:to>
                                        <p:strVal val="visible"/>
                                      </p:to>
                                    </p:set>
                                    <p:animEffect transition="in" filter="box(in)">
                                      <p:cBhvr>
                                        <p:cTn id="62" dur="500"/>
                                        <p:tgtEl>
                                          <p:spTgt spid="1435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4347"/>
                                        </p:tgtEl>
                                        <p:attrNameLst>
                                          <p:attrName>style.visibility</p:attrName>
                                        </p:attrNameLst>
                                      </p:cBhvr>
                                      <p:to>
                                        <p:strVal val="visible"/>
                                      </p:to>
                                    </p:set>
                                    <p:animEffect transition="in" filter="box(in)">
                                      <p:cBhvr>
                                        <p:cTn id="67" dur="500"/>
                                        <p:tgtEl>
                                          <p:spTgt spid="1434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4348"/>
                                        </p:tgtEl>
                                        <p:attrNameLst>
                                          <p:attrName>style.visibility</p:attrName>
                                        </p:attrNameLst>
                                      </p:cBhvr>
                                      <p:to>
                                        <p:strVal val="visible"/>
                                      </p:to>
                                    </p:set>
                                    <p:animEffect transition="in" filter="box(in)">
                                      <p:cBhvr>
                                        <p:cTn id="72" dur="500"/>
                                        <p:tgtEl>
                                          <p:spTgt spid="1434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14342"/>
                                        </p:tgtEl>
                                        <p:attrNameLst>
                                          <p:attrName>style.visibility</p:attrName>
                                        </p:attrNameLst>
                                      </p:cBhvr>
                                      <p:to>
                                        <p:strVal val="visible"/>
                                      </p:to>
                                    </p:set>
                                    <p:animEffect transition="in" filter="box(in)">
                                      <p:cBhvr>
                                        <p:cTn id="77" dur="500"/>
                                        <p:tgtEl>
                                          <p:spTgt spid="1434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4343"/>
                                        </p:tgtEl>
                                        <p:attrNameLst>
                                          <p:attrName>style.visibility</p:attrName>
                                        </p:attrNameLst>
                                      </p:cBhvr>
                                      <p:to>
                                        <p:strVal val="visible"/>
                                      </p:to>
                                    </p:set>
                                    <p:animEffect transition="in" filter="box(in)">
                                      <p:cBhvr>
                                        <p:cTn id="82"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14342" grpId="0"/>
      <p:bldP spid="14343" grpId="0"/>
      <p:bldP spid="14344" grpId="0"/>
      <p:bldP spid="14345" grpId="0"/>
      <p:bldP spid="14346" grpId="0"/>
      <p:bldP spid="14347" grpId="0"/>
      <p:bldP spid="14353" grpId="0"/>
      <p:bldP spid="14354" grpId="0"/>
      <p:bldP spid="14355" grpId="0"/>
      <p:bldP spid="14356" grpId="0"/>
      <p:bldP spid="14357" grpId="0"/>
      <p:bldP spid="1435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26</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0"/>
            <a:ext cx="8229600" cy="1143000"/>
          </a:xfrm>
        </p:spPr>
        <p:txBody>
          <a:bodyPr/>
          <a:lstStyle/>
          <a:p>
            <a:r>
              <a:rPr lang="en-US" altLang="en-US" smtClean="0"/>
              <a:t>5yo female with recurrent UTI</a:t>
            </a:r>
          </a:p>
        </p:txBody>
      </p:sp>
      <p:sp>
        <p:nvSpPr>
          <p:cNvPr id="163843" name="Rectangle 3"/>
          <p:cNvSpPr>
            <a:spLocks noGrp="1" noChangeArrowheads="1"/>
          </p:cNvSpPr>
          <p:nvPr>
            <p:ph type="body" idx="1"/>
          </p:nvPr>
        </p:nvSpPr>
        <p:spPr/>
        <p:txBody>
          <a:bodyPr/>
          <a:lstStyle/>
          <a:p>
            <a:endParaRPr lang="en-US" altLang="en-US" smtClean="0"/>
          </a:p>
        </p:txBody>
      </p:sp>
      <p:pic>
        <p:nvPicPr>
          <p:cNvPr id="163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4132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 Box 5"/>
          <p:cNvSpPr txBox="1">
            <a:spLocks noChangeArrowheads="1"/>
          </p:cNvSpPr>
          <p:nvPr/>
        </p:nvSpPr>
        <p:spPr bwMode="auto">
          <a:xfrm>
            <a:off x="381000" y="14478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VCUG at 5 months old</a:t>
            </a:r>
          </a:p>
        </p:txBody>
      </p:sp>
      <p:grpSp>
        <p:nvGrpSpPr>
          <p:cNvPr id="15366" name="Group 6"/>
          <p:cNvGrpSpPr>
            <a:grpSpLocks/>
          </p:cNvGrpSpPr>
          <p:nvPr/>
        </p:nvGrpSpPr>
        <p:grpSpPr bwMode="auto">
          <a:xfrm>
            <a:off x="5638800" y="1143000"/>
            <a:ext cx="3424238" cy="5715000"/>
            <a:chOff x="3552" y="720"/>
            <a:chExt cx="2157" cy="3600"/>
          </a:xfrm>
        </p:grpSpPr>
        <p:pic>
          <p:nvPicPr>
            <p:cNvPr id="16384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 y="2256"/>
              <a:ext cx="1629"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6" y="720"/>
              <a:ext cx="1654" cy="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1" name="Text Box 9"/>
            <p:cNvSpPr txBox="1">
              <a:spLocks noChangeArrowheads="1"/>
            </p:cNvSpPr>
            <p:nvPr/>
          </p:nvSpPr>
          <p:spPr bwMode="auto">
            <a:xfrm>
              <a:off x="3552" y="720"/>
              <a:ext cx="15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VCUG at 5 years old</a:t>
              </a:r>
            </a:p>
          </p:txBody>
        </p:sp>
      </p:grpSp>
      <p:sp>
        <p:nvSpPr>
          <p:cNvPr id="15370" name="Text Box 10"/>
          <p:cNvSpPr txBox="1">
            <a:spLocks noChangeArrowheads="1"/>
          </p:cNvSpPr>
          <p:nvPr/>
        </p:nvSpPr>
        <p:spPr bwMode="auto">
          <a:xfrm>
            <a:off x="533400" y="4953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No reflux</a:t>
            </a:r>
          </a:p>
        </p:txBody>
      </p:sp>
      <p:sp>
        <p:nvSpPr>
          <p:cNvPr id="15371" name="Text Box 11"/>
          <p:cNvSpPr txBox="1">
            <a:spLocks noChangeArrowheads="1"/>
          </p:cNvSpPr>
          <p:nvPr/>
        </p:nvSpPr>
        <p:spPr bwMode="auto">
          <a:xfrm>
            <a:off x="6705600" y="65532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R reflux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box(in)">
                                      <p:cBhvr>
                                        <p:cTn id="7" dur="500"/>
                                        <p:tgtEl>
                                          <p:spTgt spid="15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box(in)">
                                      <p:cBhvr>
                                        <p:cTn id="12" dur="500"/>
                                        <p:tgtEl>
                                          <p:spTgt spid="153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371"/>
                                        </p:tgtEl>
                                        <p:attrNameLst>
                                          <p:attrName>style.visibility</p:attrName>
                                        </p:attrNameLst>
                                      </p:cBhvr>
                                      <p:to>
                                        <p:strVal val="visible"/>
                                      </p:to>
                                    </p:set>
                                    <p:animEffect transition="in" filter="box(in)">
                                      <p:cBhvr>
                                        <p:cTn id="17" dur="5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p:bldP spid="153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3600" b="1" smtClean="0">
                <a:solidFill>
                  <a:schemeClr val="bg1"/>
                </a:solidFill>
              </a:rPr>
              <a:t>Treatment: Kasai Hepatic Portoenterostomy</a:t>
            </a:r>
          </a:p>
        </p:txBody>
      </p:sp>
      <p:sp>
        <p:nvSpPr>
          <p:cNvPr id="17411" name="Rectangle 3"/>
          <p:cNvSpPr>
            <a:spLocks noGrp="1" noChangeArrowheads="1"/>
          </p:cNvSpPr>
          <p:nvPr>
            <p:ph type="body" sz="half" idx="1"/>
          </p:nvPr>
        </p:nvSpPr>
        <p:spPr>
          <a:xfrm>
            <a:off x="381000" y="1905000"/>
            <a:ext cx="3810000" cy="4114800"/>
          </a:xfrm>
        </p:spPr>
        <p:txBody>
          <a:bodyPr/>
          <a:lstStyle/>
          <a:p>
            <a:pPr eaLnBrk="1" hangingPunct="1"/>
            <a:r>
              <a:rPr lang="en-US" altLang="en-US" sz="2800" smtClean="0">
                <a:solidFill>
                  <a:schemeClr val="bg1"/>
                </a:solidFill>
              </a:rPr>
              <a:t>15 year survival:</a:t>
            </a:r>
          </a:p>
          <a:p>
            <a:pPr lvl="1" eaLnBrk="1" hangingPunct="1"/>
            <a:r>
              <a:rPr lang="en-US" altLang="en-US" b="1" smtClean="0">
                <a:solidFill>
                  <a:srgbClr val="FFFF00"/>
                </a:solidFill>
              </a:rPr>
              <a:t>90%</a:t>
            </a:r>
            <a:r>
              <a:rPr lang="en-US" altLang="en-US" smtClean="0">
                <a:solidFill>
                  <a:schemeClr val="bg1"/>
                </a:solidFill>
              </a:rPr>
              <a:t> if performed within 60 days of age</a:t>
            </a:r>
          </a:p>
          <a:p>
            <a:pPr lvl="1" eaLnBrk="1" hangingPunct="1"/>
            <a:r>
              <a:rPr lang="en-US" altLang="en-US" b="1" smtClean="0">
                <a:solidFill>
                  <a:srgbClr val="FFFF00"/>
                </a:solidFill>
              </a:rPr>
              <a:t>50%</a:t>
            </a:r>
            <a:r>
              <a:rPr lang="en-US" altLang="en-US" smtClean="0">
                <a:solidFill>
                  <a:schemeClr val="bg1"/>
                </a:solidFill>
              </a:rPr>
              <a:t> if performed 60-90 days of age</a:t>
            </a:r>
          </a:p>
          <a:p>
            <a:pPr lvl="1" eaLnBrk="1" hangingPunct="1"/>
            <a:r>
              <a:rPr lang="en-US" altLang="en-US" b="1" smtClean="0">
                <a:solidFill>
                  <a:srgbClr val="FFFF00"/>
                </a:solidFill>
              </a:rPr>
              <a:t>17%</a:t>
            </a:r>
            <a:r>
              <a:rPr lang="en-US" altLang="en-US" smtClean="0">
                <a:solidFill>
                  <a:schemeClr val="bg1"/>
                </a:solidFill>
              </a:rPr>
              <a:t> if performed &gt;90 days of age</a:t>
            </a:r>
          </a:p>
        </p:txBody>
      </p:sp>
      <p:pic>
        <p:nvPicPr>
          <p:cNvPr id="17412" name="Picture 4" descr="kasai-fi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343400" y="2514600"/>
            <a:ext cx="4800600" cy="2446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Text Box 5"/>
          <p:cNvSpPr txBox="1">
            <a:spLocks noChangeArrowheads="1"/>
          </p:cNvSpPr>
          <p:nvPr/>
        </p:nvSpPr>
        <p:spPr bwMode="auto">
          <a:xfrm>
            <a:off x="4860925" y="5221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2400">
              <a:solidFill>
                <a:schemeClr val="tx2"/>
              </a:solidFill>
            </a:endParaRPr>
          </a:p>
        </p:txBody>
      </p:sp>
      <p:sp>
        <p:nvSpPr>
          <p:cNvPr id="17414" name="Text Box 6"/>
          <p:cNvSpPr txBox="1">
            <a:spLocks noChangeArrowheads="1"/>
          </p:cNvSpPr>
          <p:nvPr/>
        </p:nvSpPr>
        <p:spPr bwMode="auto">
          <a:xfrm>
            <a:off x="4479925" y="5218113"/>
            <a:ext cx="4664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a:solidFill>
                  <a:schemeClr val="bg1"/>
                </a:solidFill>
              </a:rPr>
              <a:t>The Jaundiced Infant: Biliary Atresia and Other Obstructions, Ohi and Nio.</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endParaRPr lang="en-US" altLang="en-US" smtClean="0"/>
          </a:p>
        </p:txBody>
      </p:sp>
      <p:sp>
        <p:nvSpPr>
          <p:cNvPr id="164867" name="Rectangle 3"/>
          <p:cNvSpPr>
            <a:spLocks noGrp="1" noChangeArrowheads="1"/>
          </p:cNvSpPr>
          <p:nvPr>
            <p:ph type="body" idx="1"/>
          </p:nvPr>
        </p:nvSpPr>
        <p:spPr/>
        <p:txBody>
          <a:bodyPr/>
          <a:lstStyle/>
          <a:p>
            <a:endParaRPr lang="en-US" altLang="en-US" smtClean="0"/>
          </a:p>
        </p:txBody>
      </p:sp>
      <p:grpSp>
        <p:nvGrpSpPr>
          <p:cNvPr id="164868" name="Group 4"/>
          <p:cNvGrpSpPr>
            <a:grpSpLocks/>
          </p:cNvGrpSpPr>
          <p:nvPr/>
        </p:nvGrpSpPr>
        <p:grpSpPr bwMode="auto">
          <a:xfrm>
            <a:off x="-685800" y="-609600"/>
            <a:ext cx="6629400" cy="8001000"/>
            <a:chOff x="-432" y="-384"/>
            <a:chExt cx="4176" cy="5040"/>
          </a:xfrm>
        </p:grpSpPr>
        <p:pic>
          <p:nvPicPr>
            <p:cNvPr id="1648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4"/>
              <a:ext cx="2287" cy="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3"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384"/>
              <a:ext cx="4176" cy="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3960"/>
              <a:ext cx="89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95" name="Text Box 8"/>
            <p:cNvSpPr txBox="1">
              <a:spLocks noChangeArrowheads="1"/>
            </p:cNvSpPr>
            <p:nvPr/>
          </p:nvSpPr>
          <p:spPr bwMode="auto">
            <a:xfrm>
              <a:off x="-48" y="-48"/>
              <a:ext cx="21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4 years old</a:t>
              </a:r>
            </a:p>
          </p:txBody>
        </p:sp>
      </p:grpSp>
      <p:grpSp>
        <p:nvGrpSpPr>
          <p:cNvPr id="16393" name="Group 9"/>
          <p:cNvGrpSpPr>
            <a:grpSpLocks/>
          </p:cNvGrpSpPr>
          <p:nvPr/>
        </p:nvGrpSpPr>
        <p:grpSpPr bwMode="auto">
          <a:xfrm>
            <a:off x="4267200" y="-687388"/>
            <a:ext cx="5334000" cy="7697788"/>
            <a:chOff x="2688" y="-433"/>
            <a:chExt cx="3360" cy="4849"/>
          </a:xfrm>
        </p:grpSpPr>
        <p:pic>
          <p:nvPicPr>
            <p:cNvPr id="16488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 y="2160"/>
              <a:ext cx="2178"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8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 y="3936"/>
              <a:ext cx="882"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9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8" y="-433"/>
              <a:ext cx="3360" cy="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91" name="Text Box 13"/>
            <p:cNvSpPr txBox="1">
              <a:spLocks noChangeArrowheads="1"/>
            </p:cNvSpPr>
            <p:nvPr/>
          </p:nvSpPr>
          <p:spPr bwMode="auto">
            <a:xfrm>
              <a:off x="2880" y="-48"/>
              <a:ext cx="21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5 years old</a:t>
              </a:r>
            </a:p>
          </p:txBody>
        </p:sp>
      </p:grpSp>
      <p:sp>
        <p:nvSpPr>
          <p:cNvPr id="16398" name="Text Box 14"/>
          <p:cNvSpPr txBox="1">
            <a:spLocks noChangeArrowheads="1"/>
          </p:cNvSpPr>
          <p:nvPr/>
        </p:nvSpPr>
        <p:spPr bwMode="auto">
          <a:xfrm>
            <a:off x="3657600" y="47244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Radiotracer?</a:t>
            </a:r>
          </a:p>
        </p:txBody>
      </p:sp>
      <p:grpSp>
        <p:nvGrpSpPr>
          <p:cNvPr id="16399" name="Group 15"/>
          <p:cNvGrpSpPr>
            <a:grpSpLocks/>
          </p:cNvGrpSpPr>
          <p:nvPr/>
        </p:nvGrpSpPr>
        <p:grpSpPr bwMode="auto">
          <a:xfrm>
            <a:off x="3657600" y="5029200"/>
            <a:ext cx="1981200" cy="1098550"/>
            <a:chOff x="2304" y="3168"/>
            <a:chExt cx="1248" cy="692"/>
          </a:xfrm>
        </p:grpSpPr>
        <p:sp>
          <p:nvSpPr>
            <p:cNvPr id="164886" name="Text Box 16"/>
            <p:cNvSpPr txBox="1">
              <a:spLocks noChangeArrowheads="1"/>
            </p:cNvSpPr>
            <p:nvPr/>
          </p:nvSpPr>
          <p:spPr bwMode="auto">
            <a:xfrm>
              <a:off x="2304" y="3168"/>
              <a:ext cx="12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Tc-99m DMSA</a:t>
              </a:r>
            </a:p>
          </p:txBody>
        </p:sp>
        <p:sp>
          <p:nvSpPr>
            <p:cNvPr id="164887" name="Text Box 17"/>
            <p:cNvSpPr txBox="1">
              <a:spLocks noChangeArrowheads="1"/>
            </p:cNvSpPr>
            <p:nvPr/>
          </p:nvSpPr>
          <p:spPr bwMode="auto">
            <a:xfrm>
              <a:off x="2304" y="3456"/>
              <a:ext cx="12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Tubular Binding (cortical imaging)</a:t>
              </a:r>
            </a:p>
          </p:txBody>
        </p:sp>
      </p:grpSp>
      <p:sp>
        <p:nvSpPr>
          <p:cNvPr id="16402" name="Text Box 18"/>
          <p:cNvSpPr txBox="1">
            <a:spLocks noChangeArrowheads="1"/>
          </p:cNvSpPr>
          <p:nvPr/>
        </p:nvSpPr>
        <p:spPr bwMode="auto">
          <a:xfrm>
            <a:off x="3733800" y="63246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Findings?</a:t>
            </a:r>
          </a:p>
        </p:txBody>
      </p:sp>
      <p:grpSp>
        <p:nvGrpSpPr>
          <p:cNvPr id="16403" name="Group 19"/>
          <p:cNvGrpSpPr>
            <a:grpSpLocks/>
          </p:cNvGrpSpPr>
          <p:nvPr/>
        </p:nvGrpSpPr>
        <p:grpSpPr bwMode="auto">
          <a:xfrm>
            <a:off x="152400" y="533400"/>
            <a:ext cx="3505200" cy="6019800"/>
            <a:chOff x="96" y="336"/>
            <a:chExt cx="2208" cy="3792"/>
          </a:xfrm>
        </p:grpSpPr>
        <p:sp>
          <p:nvSpPr>
            <p:cNvPr id="164881" name="Text Box 20"/>
            <p:cNvSpPr txBox="1">
              <a:spLocks noChangeArrowheads="1"/>
            </p:cNvSpPr>
            <p:nvPr/>
          </p:nvSpPr>
          <p:spPr bwMode="auto">
            <a:xfrm>
              <a:off x="1248" y="768"/>
              <a:ext cx="1056" cy="40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solidFill>
                    <a:schemeClr val="bg1"/>
                  </a:solidFill>
                </a:rPr>
                <a:t>Right upper scar</a:t>
              </a:r>
            </a:p>
          </p:txBody>
        </p:sp>
        <p:sp>
          <p:nvSpPr>
            <p:cNvPr id="164882" name="Line 21"/>
            <p:cNvSpPr>
              <a:spLocks noChangeShapeType="1"/>
            </p:cNvSpPr>
            <p:nvPr/>
          </p:nvSpPr>
          <p:spPr bwMode="auto">
            <a:xfrm flipV="1">
              <a:off x="1728" y="336"/>
              <a:ext cx="192"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883" name="Line 22"/>
            <p:cNvSpPr>
              <a:spLocks noChangeShapeType="1"/>
            </p:cNvSpPr>
            <p:nvPr/>
          </p:nvSpPr>
          <p:spPr bwMode="auto">
            <a:xfrm>
              <a:off x="1776" y="1152"/>
              <a:ext cx="240" cy="67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884" name="Text Box 23"/>
            <p:cNvSpPr txBox="1">
              <a:spLocks noChangeArrowheads="1"/>
            </p:cNvSpPr>
            <p:nvPr/>
          </p:nvSpPr>
          <p:spPr bwMode="auto">
            <a:xfrm>
              <a:off x="96" y="3264"/>
              <a:ext cx="211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solidFill>
                    <a:srgbClr val="FF0000"/>
                  </a:solidFill>
                </a:rPr>
                <a:t>Right renal function decreased relative to left</a:t>
              </a:r>
            </a:p>
          </p:txBody>
        </p:sp>
        <p:sp>
          <p:nvSpPr>
            <p:cNvPr id="164885" name="Line 24"/>
            <p:cNvSpPr>
              <a:spLocks noChangeShapeType="1"/>
            </p:cNvSpPr>
            <p:nvPr/>
          </p:nvSpPr>
          <p:spPr bwMode="auto">
            <a:xfrm flipH="1">
              <a:off x="1200" y="3456"/>
              <a:ext cx="624" cy="67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6409" name="Group 25"/>
          <p:cNvGrpSpPr>
            <a:grpSpLocks/>
          </p:cNvGrpSpPr>
          <p:nvPr/>
        </p:nvGrpSpPr>
        <p:grpSpPr bwMode="auto">
          <a:xfrm>
            <a:off x="5562600" y="989013"/>
            <a:ext cx="3505200" cy="5562600"/>
            <a:chOff x="3552" y="624"/>
            <a:chExt cx="2208" cy="3504"/>
          </a:xfrm>
        </p:grpSpPr>
        <p:sp>
          <p:nvSpPr>
            <p:cNvPr id="164875" name="Text Box 26"/>
            <p:cNvSpPr txBox="1">
              <a:spLocks noChangeArrowheads="1"/>
            </p:cNvSpPr>
            <p:nvPr/>
          </p:nvSpPr>
          <p:spPr bwMode="auto">
            <a:xfrm>
              <a:off x="4464" y="912"/>
              <a:ext cx="11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solidFill>
                    <a:schemeClr val="bg1"/>
                  </a:solidFill>
                </a:rPr>
                <a:t>Additional scar</a:t>
              </a:r>
            </a:p>
          </p:txBody>
        </p:sp>
        <p:sp>
          <p:nvSpPr>
            <p:cNvPr id="164876" name="Text Box 27"/>
            <p:cNvSpPr txBox="1">
              <a:spLocks noChangeArrowheads="1"/>
            </p:cNvSpPr>
            <p:nvPr/>
          </p:nvSpPr>
          <p:spPr bwMode="auto">
            <a:xfrm>
              <a:off x="4512" y="2352"/>
              <a:ext cx="11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solidFill>
                    <a:schemeClr val="bg1"/>
                  </a:solidFill>
                </a:rPr>
                <a:t>Recent pyelonephritis</a:t>
              </a:r>
            </a:p>
          </p:txBody>
        </p:sp>
        <p:sp>
          <p:nvSpPr>
            <p:cNvPr id="164877" name="Line 28"/>
            <p:cNvSpPr>
              <a:spLocks noChangeShapeType="1"/>
            </p:cNvSpPr>
            <p:nvPr/>
          </p:nvSpPr>
          <p:spPr bwMode="auto">
            <a:xfrm flipV="1">
              <a:off x="5184" y="624"/>
              <a:ext cx="96" cy="33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878" name="Line 29"/>
            <p:cNvSpPr>
              <a:spLocks noChangeShapeType="1"/>
            </p:cNvSpPr>
            <p:nvPr/>
          </p:nvSpPr>
          <p:spPr bwMode="auto">
            <a:xfrm flipV="1">
              <a:off x="5136" y="2016"/>
              <a:ext cx="240" cy="38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879" name="Text Box 30"/>
            <p:cNvSpPr txBox="1">
              <a:spLocks noChangeArrowheads="1"/>
            </p:cNvSpPr>
            <p:nvPr/>
          </p:nvSpPr>
          <p:spPr bwMode="auto">
            <a:xfrm>
              <a:off x="3552" y="3072"/>
              <a:ext cx="2208"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solidFill>
                    <a:srgbClr val="FF0000"/>
                  </a:solidFill>
                </a:rPr>
                <a:t>Worsening right relative renal function</a:t>
              </a:r>
            </a:p>
          </p:txBody>
        </p:sp>
        <p:sp>
          <p:nvSpPr>
            <p:cNvPr id="164880" name="Line 31"/>
            <p:cNvSpPr>
              <a:spLocks noChangeShapeType="1"/>
            </p:cNvSpPr>
            <p:nvPr/>
          </p:nvSpPr>
          <p:spPr bwMode="auto">
            <a:xfrm>
              <a:off x="3984" y="3264"/>
              <a:ext cx="816" cy="86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box(in)">
                                      <p:cBhvr>
                                        <p:cTn id="7" dur="500"/>
                                        <p:tgtEl>
                                          <p:spTgt spid="1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98"/>
                                        </p:tgtEl>
                                        <p:attrNameLst>
                                          <p:attrName>style.visibility</p:attrName>
                                        </p:attrNameLst>
                                      </p:cBhvr>
                                      <p:to>
                                        <p:strVal val="visible"/>
                                      </p:to>
                                    </p:set>
                                    <p:animEffect transition="in" filter="box(in)">
                                      <p:cBhvr>
                                        <p:cTn id="12" dur="500"/>
                                        <p:tgtEl>
                                          <p:spTgt spid="163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399"/>
                                        </p:tgtEl>
                                        <p:attrNameLst>
                                          <p:attrName>style.visibility</p:attrName>
                                        </p:attrNameLst>
                                      </p:cBhvr>
                                      <p:to>
                                        <p:strVal val="visible"/>
                                      </p:to>
                                    </p:set>
                                    <p:animEffect transition="in" filter="box(in)">
                                      <p:cBhvr>
                                        <p:cTn id="17" dur="500"/>
                                        <p:tgtEl>
                                          <p:spTgt spid="163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box(in)">
                                      <p:cBhvr>
                                        <p:cTn id="22" dur="500"/>
                                        <p:tgtEl>
                                          <p:spTgt spid="164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6403"/>
                                        </p:tgtEl>
                                        <p:attrNameLst>
                                          <p:attrName>style.visibility</p:attrName>
                                        </p:attrNameLst>
                                      </p:cBhvr>
                                      <p:to>
                                        <p:strVal val="visible"/>
                                      </p:to>
                                    </p:set>
                                    <p:animEffect transition="in" filter="box(in)">
                                      <p:cBhvr>
                                        <p:cTn id="27" dur="500"/>
                                        <p:tgtEl>
                                          <p:spTgt spid="164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16409"/>
                                        </p:tgtEl>
                                        <p:attrNameLst>
                                          <p:attrName>style.visibility</p:attrName>
                                        </p:attrNameLst>
                                      </p:cBhvr>
                                      <p:to>
                                        <p:strVal val="visible"/>
                                      </p:to>
                                    </p:set>
                                    <p:animEffect transition="in" filter="box(in)">
                                      <p:cBhvr>
                                        <p:cTn id="32" dur="500"/>
                                        <p:tgtEl>
                                          <p:spTgt spid="16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p:bldP spid="1640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27</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52450"/>
            <a:ext cx="84582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Rectangle 3"/>
          <p:cNvSpPr>
            <a:spLocks noGrp="1" noChangeArrowheads="1"/>
          </p:cNvSpPr>
          <p:nvPr>
            <p:ph type="title"/>
          </p:nvPr>
        </p:nvSpPr>
        <p:spPr>
          <a:xfrm>
            <a:off x="-1600200" y="-381000"/>
            <a:ext cx="8229600" cy="1143000"/>
          </a:xfrm>
        </p:spPr>
        <p:txBody>
          <a:bodyPr/>
          <a:lstStyle/>
          <a:p>
            <a:r>
              <a:rPr lang="en-US" altLang="en-US" sz="3200" smtClean="0"/>
              <a:t>15 mo F recent febrile UTI</a:t>
            </a:r>
          </a:p>
        </p:txBody>
      </p:sp>
      <p:sp>
        <p:nvSpPr>
          <p:cNvPr id="166916" name="Rectangle 4"/>
          <p:cNvSpPr>
            <a:spLocks noGrp="1" noChangeArrowheads="1"/>
          </p:cNvSpPr>
          <p:nvPr>
            <p:ph type="body" idx="1"/>
          </p:nvPr>
        </p:nvSpPr>
        <p:spPr/>
        <p:txBody>
          <a:bodyPr/>
          <a:lstStyle/>
          <a:p>
            <a:endParaRPr lang="en-US" altLang="en-US" smtClean="0"/>
          </a:p>
        </p:txBody>
      </p:sp>
      <p:sp>
        <p:nvSpPr>
          <p:cNvPr id="166917" name="Text Box 5"/>
          <p:cNvSpPr txBox="1">
            <a:spLocks noChangeArrowheads="1"/>
          </p:cNvSpPr>
          <p:nvPr/>
        </p:nvSpPr>
        <p:spPr bwMode="auto">
          <a:xfrm>
            <a:off x="6842125" y="-115888"/>
            <a:ext cx="16160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altLang="en-US"/>
          </a:p>
        </p:txBody>
      </p:sp>
      <p:sp>
        <p:nvSpPr>
          <p:cNvPr id="17414" name="Text Box 6"/>
          <p:cNvSpPr txBox="1">
            <a:spLocks noChangeArrowheads="1"/>
          </p:cNvSpPr>
          <p:nvPr/>
        </p:nvSpPr>
        <p:spPr bwMode="auto">
          <a:xfrm>
            <a:off x="3962400" y="-76200"/>
            <a:ext cx="3581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Radiotracer?</a:t>
            </a:r>
          </a:p>
        </p:txBody>
      </p:sp>
      <p:sp>
        <p:nvSpPr>
          <p:cNvPr id="17415" name="Text Box 7"/>
          <p:cNvSpPr txBox="1">
            <a:spLocks noChangeArrowheads="1"/>
          </p:cNvSpPr>
          <p:nvPr/>
        </p:nvSpPr>
        <p:spPr bwMode="auto">
          <a:xfrm>
            <a:off x="5029200" y="228600"/>
            <a:ext cx="41148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000"/>
              <a:t>Tc-99m pertechnetate via bladder catheter followed with normal saline</a:t>
            </a:r>
          </a:p>
        </p:txBody>
      </p:sp>
      <p:sp>
        <p:nvSpPr>
          <p:cNvPr id="17416" name="Text Box 8"/>
          <p:cNvSpPr txBox="1">
            <a:spLocks noChangeArrowheads="1"/>
          </p:cNvSpPr>
          <p:nvPr/>
        </p:nvSpPr>
        <p:spPr bwMode="auto">
          <a:xfrm>
            <a:off x="76200" y="6110288"/>
            <a:ext cx="19812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Findings?</a:t>
            </a:r>
          </a:p>
        </p:txBody>
      </p:sp>
      <p:grpSp>
        <p:nvGrpSpPr>
          <p:cNvPr id="17417" name="Group 9"/>
          <p:cNvGrpSpPr>
            <a:grpSpLocks/>
          </p:cNvGrpSpPr>
          <p:nvPr/>
        </p:nvGrpSpPr>
        <p:grpSpPr bwMode="auto">
          <a:xfrm>
            <a:off x="1143000" y="4495800"/>
            <a:ext cx="5334000" cy="1981200"/>
            <a:chOff x="720" y="2832"/>
            <a:chExt cx="3360" cy="1248"/>
          </a:xfrm>
        </p:grpSpPr>
        <p:sp>
          <p:nvSpPr>
            <p:cNvPr id="166926" name="Text Box 10"/>
            <p:cNvSpPr txBox="1">
              <a:spLocks noChangeArrowheads="1"/>
            </p:cNvSpPr>
            <p:nvPr/>
          </p:nvSpPr>
          <p:spPr bwMode="auto">
            <a:xfrm>
              <a:off x="720" y="3849"/>
              <a:ext cx="288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Late, mild left vesicoureteral reflux</a:t>
              </a:r>
            </a:p>
          </p:txBody>
        </p:sp>
        <p:sp>
          <p:nvSpPr>
            <p:cNvPr id="166927" name="Line 11"/>
            <p:cNvSpPr>
              <a:spLocks noChangeShapeType="1"/>
            </p:cNvSpPr>
            <p:nvPr/>
          </p:nvSpPr>
          <p:spPr bwMode="auto">
            <a:xfrm>
              <a:off x="1776" y="2832"/>
              <a:ext cx="28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6928" name="Line 12"/>
            <p:cNvSpPr>
              <a:spLocks noChangeShapeType="1"/>
            </p:cNvSpPr>
            <p:nvPr/>
          </p:nvSpPr>
          <p:spPr bwMode="auto">
            <a:xfrm>
              <a:off x="2352" y="2832"/>
              <a:ext cx="192"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6929" name="Line 13"/>
            <p:cNvSpPr>
              <a:spLocks noChangeShapeType="1"/>
            </p:cNvSpPr>
            <p:nvPr/>
          </p:nvSpPr>
          <p:spPr bwMode="auto">
            <a:xfrm>
              <a:off x="2784" y="2832"/>
              <a:ext cx="24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6930" name="Line 14"/>
            <p:cNvSpPr>
              <a:spLocks noChangeShapeType="1"/>
            </p:cNvSpPr>
            <p:nvPr/>
          </p:nvSpPr>
          <p:spPr bwMode="auto">
            <a:xfrm>
              <a:off x="3312" y="2832"/>
              <a:ext cx="24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6931" name="Line 15"/>
            <p:cNvSpPr>
              <a:spLocks noChangeShapeType="1"/>
            </p:cNvSpPr>
            <p:nvPr/>
          </p:nvSpPr>
          <p:spPr bwMode="auto">
            <a:xfrm>
              <a:off x="3888" y="2832"/>
              <a:ext cx="192"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7424" name="Group 16"/>
          <p:cNvGrpSpPr>
            <a:grpSpLocks/>
          </p:cNvGrpSpPr>
          <p:nvPr/>
        </p:nvGrpSpPr>
        <p:grpSpPr bwMode="auto">
          <a:xfrm>
            <a:off x="228600" y="5638800"/>
            <a:ext cx="6324600" cy="1219200"/>
            <a:chOff x="144" y="3552"/>
            <a:chExt cx="3984" cy="768"/>
          </a:xfrm>
        </p:grpSpPr>
        <p:sp>
          <p:nvSpPr>
            <p:cNvPr id="166924" name="Text Box 17"/>
            <p:cNvSpPr txBox="1">
              <a:spLocks noChangeArrowheads="1"/>
            </p:cNvSpPr>
            <p:nvPr/>
          </p:nvSpPr>
          <p:spPr bwMode="auto">
            <a:xfrm>
              <a:off x="144" y="4089"/>
              <a:ext cx="398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solidFill>
                    <a:schemeClr val="bg1"/>
                  </a:solidFill>
                </a:rPr>
                <a:t>Is 105 mL appropriate bladder filling volume for 15 mo?</a:t>
              </a:r>
            </a:p>
          </p:txBody>
        </p:sp>
        <p:sp>
          <p:nvSpPr>
            <p:cNvPr id="166925" name="Line 18"/>
            <p:cNvSpPr>
              <a:spLocks noChangeShapeType="1"/>
            </p:cNvSpPr>
            <p:nvPr/>
          </p:nvSpPr>
          <p:spPr bwMode="auto">
            <a:xfrm flipV="1">
              <a:off x="816" y="3552"/>
              <a:ext cx="1680" cy="57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ln>
                  <a:solidFill>
                    <a:schemeClr val="bg1"/>
                  </a:solidFill>
                </a:ln>
              </a:endParaRPr>
            </a:p>
          </p:txBody>
        </p:sp>
      </p:grpSp>
      <p:sp>
        <p:nvSpPr>
          <p:cNvPr id="17427" name="Text Box 19"/>
          <p:cNvSpPr txBox="1">
            <a:spLocks noChangeArrowheads="1"/>
          </p:cNvSpPr>
          <p:nvPr/>
        </p:nvSpPr>
        <p:spPr bwMode="auto">
          <a:xfrm>
            <a:off x="6172200" y="6248400"/>
            <a:ext cx="2362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solidFill>
                  <a:schemeClr val="bg1"/>
                </a:solidFill>
              </a:rPr>
              <a:t>Yes, &gt;100 mL      (age in yrs +2)x30mL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ox(in)">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5"/>
                                        </p:tgtEl>
                                        <p:attrNameLst>
                                          <p:attrName>style.visibility</p:attrName>
                                        </p:attrNameLst>
                                      </p:cBhvr>
                                      <p:to>
                                        <p:strVal val="visible"/>
                                      </p:to>
                                    </p:set>
                                    <p:animEffect transition="in" filter="box(in)">
                                      <p:cBhvr>
                                        <p:cTn id="12" dur="500"/>
                                        <p:tgtEl>
                                          <p:spTgt spid="174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416"/>
                                        </p:tgtEl>
                                        <p:attrNameLst>
                                          <p:attrName>style.visibility</p:attrName>
                                        </p:attrNameLst>
                                      </p:cBhvr>
                                      <p:to>
                                        <p:strVal val="visible"/>
                                      </p:to>
                                    </p:set>
                                    <p:animEffect transition="in" filter="box(in)">
                                      <p:cBhvr>
                                        <p:cTn id="17" dur="500"/>
                                        <p:tgtEl>
                                          <p:spTgt spid="174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7417"/>
                                        </p:tgtEl>
                                        <p:attrNameLst>
                                          <p:attrName>style.visibility</p:attrName>
                                        </p:attrNameLst>
                                      </p:cBhvr>
                                      <p:to>
                                        <p:strVal val="visible"/>
                                      </p:to>
                                    </p:set>
                                    <p:animEffect transition="in" filter="box(in)">
                                      <p:cBhvr>
                                        <p:cTn id="22" dur="500"/>
                                        <p:tgtEl>
                                          <p:spTgt spid="174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7424"/>
                                        </p:tgtEl>
                                        <p:attrNameLst>
                                          <p:attrName>style.visibility</p:attrName>
                                        </p:attrNameLst>
                                      </p:cBhvr>
                                      <p:to>
                                        <p:strVal val="visible"/>
                                      </p:to>
                                    </p:set>
                                    <p:animEffect transition="in" filter="box(in)">
                                      <p:cBhvr>
                                        <p:cTn id="27" dur="500"/>
                                        <p:tgtEl>
                                          <p:spTgt spid="174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427"/>
                                        </p:tgtEl>
                                        <p:attrNameLst>
                                          <p:attrName>style.visibility</p:attrName>
                                        </p:attrNameLst>
                                      </p:cBhvr>
                                      <p:to>
                                        <p:strVal val="visible"/>
                                      </p:to>
                                    </p:set>
                                    <p:animEffect transition="in" filter="box(in)">
                                      <p:cBhvr>
                                        <p:cTn id="32" dur="500"/>
                                        <p:tgtEl>
                                          <p:spTgt spid="17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6" grpId="0"/>
      <p:bldP spid="1742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228600"/>
            <a:ext cx="8229600" cy="1143000"/>
          </a:xfrm>
        </p:spPr>
        <p:txBody>
          <a:bodyPr/>
          <a:lstStyle/>
          <a:p>
            <a:r>
              <a:rPr lang="en-US" altLang="en-US" sz="3600" smtClean="0"/>
              <a:t>Different 16mo female with febrile UTI</a:t>
            </a:r>
          </a:p>
        </p:txBody>
      </p:sp>
      <p:sp>
        <p:nvSpPr>
          <p:cNvPr id="167939" name="Rectangle 3"/>
          <p:cNvSpPr>
            <a:spLocks noGrp="1" noChangeArrowheads="1"/>
          </p:cNvSpPr>
          <p:nvPr>
            <p:ph type="body" idx="1"/>
          </p:nvPr>
        </p:nvSpPr>
        <p:spPr/>
        <p:txBody>
          <a:bodyPr/>
          <a:lstStyle/>
          <a:p>
            <a:endParaRPr lang="en-US" altLang="en-US" smtClean="0"/>
          </a:p>
        </p:txBody>
      </p:sp>
      <p:sp>
        <p:nvSpPr>
          <p:cNvPr id="18436" name="Text Box 4"/>
          <p:cNvSpPr txBox="1">
            <a:spLocks noChangeArrowheads="1"/>
          </p:cNvSpPr>
          <p:nvPr/>
        </p:nvSpPr>
        <p:spPr bwMode="auto">
          <a:xfrm>
            <a:off x="990600" y="6491288"/>
            <a:ext cx="73152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No evidence of vesicoureteral reflux</a:t>
            </a:r>
          </a:p>
        </p:txBody>
      </p:sp>
      <p:pic>
        <p:nvPicPr>
          <p:cNvPr id="1679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42938"/>
            <a:ext cx="84582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box(in)">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304800"/>
            <a:ext cx="8229600" cy="1143000"/>
          </a:xfrm>
        </p:spPr>
        <p:txBody>
          <a:bodyPr/>
          <a:lstStyle/>
          <a:p>
            <a:r>
              <a:rPr lang="en-US" altLang="en-US" smtClean="0"/>
              <a:t>19mo with known left VUR</a:t>
            </a:r>
          </a:p>
        </p:txBody>
      </p:sp>
      <p:sp>
        <p:nvSpPr>
          <p:cNvPr id="168963" name="Rectangle 3"/>
          <p:cNvSpPr>
            <a:spLocks noGrp="1" noChangeArrowheads="1"/>
          </p:cNvSpPr>
          <p:nvPr>
            <p:ph type="body" idx="1"/>
          </p:nvPr>
        </p:nvSpPr>
        <p:spPr/>
        <p:txBody>
          <a:bodyPr/>
          <a:lstStyle/>
          <a:p>
            <a:endParaRPr lang="en-US" altLang="en-US" smtClean="0"/>
          </a:p>
        </p:txBody>
      </p:sp>
      <p:pic>
        <p:nvPicPr>
          <p:cNvPr id="168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3820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5"/>
          <p:cNvGrpSpPr>
            <a:grpSpLocks/>
          </p:cNvGrpSpPr>
          <p:nvPr/>
        </p:nvGrpSpPr>
        <p:grpSpPr bwMode="auto">
          <a:xfrm>
            <a:off x="762000" y="304800"/>
            <a:ext cx="8077200" cy="6462713"/>
            <a:chOff x="480" y="192"/>
            <a:chExt cx="5088" cy="4071"/>
          </a:xfrm>
        </p:grpSpPr>
        <p:sp>
          <p:nvSpPr>
            <p:cNvPr id="168966" name="Text Box 6"/>
            <p:cNvSpPr txBox="1">
              <a:spLocks noChangeArrowheads="1"/>
            </p:cNvSpPr>
            <p:nvPr/>
          </p:nvSpPr>
          <p:spPr bwMode="auto">
            <a:xfrm>
              <a:off x="480" y="4032"/>
              <a:ext cx="451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Severe left VUR during early bladder filling</a:t>
              </a:r>
            </a:p>
          </p:txBody>
        </p:sp>
        <p:sp>
          <p:nvSpPr>
            <p:cNvPr id="168967" name="Line 7"/>
            <p:cNvSpPr>
              <a:spLocks noChangeShapeType="1"/>
            </p:cNvSpPr>
            <p:nvPr/>
          </p:nvSpPr>
          <p:spPr bwMode="auto">
            <a:xfrm>
              <a:off x="1776" y="480"/>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8968" name="Line 8"/>
            <p:cNvSpPr>
              <a:spLocks noChangeShapeType="1"/>
            </p:cNvSpPr>
            <p:nvPr/>
          </p:nvSpPr>
          <p:spPr bwMode="auto">
            <a:xfrm flipH="1">
              <a:off x="5280" y="192"/>
              <a:ext cx="288"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ox(in)">
                                      <p:cBhvr>
                                        <p:cTn id="7"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28</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0" y="-304800"/>
            <a:ext cx="8915400" cy="1143000"/>
          </a:xfrm>
        </p:spPr>
        <p:txBody>
          <a:bodyPr/>
          <a:lstStyle/>
          <a:p>
            <a:r>
              <a:rPr lang="en-US" altLang="en-US" sz="3600" smtClean="0"/>
              <a:t>17yo male with frequent nausea/vomiting</a:t>
            </a:r>
          </a:p>
        </p:txBody>
      </p:sp>
      <p:sp>
        <p:nvSpPr>
          <p:cNvPr id="171011" name="Rectangle 3"/>
          <p:cNvSpPr>
            <a:spLocks noGrp="1" noChangeArrowheads="1"/>
          </p:cNvSpPr>
          <p:nvPr>
            <p:ph type="body" idx="1"/>
          </p:nvPr>
        </p:nvSpPr>
        <p:spPr/>
        <p:txBody>
          <a:bodyPr/>
          <a:lstStyle/>
          <a:p>
            <a:endParaRPr lang="en-US" altLang="en-US" smtClean="0"/>
          </a:p>
        </p:txBody>
      </p:sp>
      <p:sp>
        <p:nvSpPr>
          <p:cNvPr id="20484" name="Text Box 4"/>
          <p:cNvSpPr txBox="1">
            <a:spLocks noChangeArrowheads="1"/>
          </p:cNvSpPr>
          <p:nvPr/>
        </p:nvSpPr>
        <p:spPr bwMode="auto">
          <a:xfrm>
            <a:off x="4876800" y="12192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Why anterior and posterior images?</a:t>
            </a:r>
          </a:p>
        </p:txBody>
      </p:sp>
      <p:sp>
        <p:nvSpPr>
          <p:cNvPr id="20485" name="Text Box 5"/>
          <p:cNvSpPr txBox="1">
            <a:spLocks noChangeArrowheads="1"/>
          </p:cNvSpPr>
          <p:nvPr/>
        </p:nvSpPr>
        <p:spPr bwMode="auto">
          <a:xfrm>
            <a:off x="5181600" y="1524000"/>
            <a:ext cx="388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Correct for anterior movement in the stomach before emptying</a:t>
            </a:r>
          </a:p>
        </p:txBody>
      </p:sp>
      <p:sp>
        <p:nvSpPr>
          <p:cNvPr id="20486" name="Text Box 6"/>
          <p:cNvSpPr txBox="1">
            <a:spLocks noChangeArrowheads="1"/>
          </p:cNvSpPr>
          <p:nvPr/>
        </p:nvSpPr>
        <p:spPr bwMode="auto">
          <a:xfrm>
            <a:off x="4876800" y="22860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How is geometric mean calculated?</a:t>
            </a:r>
          </a:p>
        </p:txBody>
      </p:sp>
      <p:sp>
        <p:nvSpPr>
          <p:cNvPr id="20487" name="Text Box 7"/>
          <p:cNvSpPr txBox="1">
            <a:spLocks noChangeArrowheads="1"/>
          </p:cNvSpPr>
          <p:nvPr/>
        </p:nvSpPr>
        <p:spPr bwMode="auto">
          <a:xfrm>
            <a:off x="5257800" y="2667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cs typeface="Arial" charset="0"/>
              </a:rPr>
              <a:t>√(ant cnt x post cnt)</a:t>
            </a:r>
          </a:p>
        </p:txBody>
      </p:sp>
      <p:sp>
        <p:nvSpPr>
          <p:cNvPr id="20488" name="Text Box 8"/>
          <p:cNvSpPr txBox="1">
            <a:spLocks noChangeArrowheads="1"/>
          </p:cNvSpPr>
          <p:nvPr/>
        </p:nvSpPr>
        <p:spPr bwMode="auto">
          <a:xfrm>
            <a:off x="4876800" y="32766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What are normal minimum values?</a:t>
            </a:r>
          </a:p>
        </p:txBody>
      </p:sp>
      <p:sp>
        <p:nvSpPr>
          <p:cNvPr id="20489" name="Text Box 9"/>
          <p:cNvSpPr txBox="1">
            <a:spLocks noChangeArrowheads="1"/>
          </p:cNvSpPr>
          <p:nvPr/>
        </p:nvSpPr>
        <p:spPr bwMode="auto">
          <a:xfrm>
            <a:off x="5181600" y="35052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&gt;10% at 1 hr, &gt; 40% at 2 hrs, &gt;70% at 3 hrs, &gt;90% at 4 hours</a:t>
            </a:r>
          </a:p>
        </p:txBody>
      </p:sp>
      <p:pic>
        <p:nvPicPr>
          <p:cNvPr id="17101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92250"/>
            <a:ext cx="49530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11"/>
          <p:cNvSpPr txBox="1">
            <a:spLocks noChangeArrowheads="1"/>
          </p:cNvSpPr>
          <p:nvPr/>
        </p:nvSpPr>
        <p:spPr bwMode="auto">
          <a:xfrm>
            <a:off x="4876800" y="48006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What is a normal maximum?</a:t>
            </a:r>
          </a:p>
        </p:txBody>
      </p:sp>
      <p:sp>
        <p:nvSpPr>
          <p:cNvPr id="20492" name="Text Box 12"/>
          <p:cNvSpPr txBox="1">
            <a:spLocks noChangeArrowheads="1"/>
          </p:cNvSpPr>
          <p:nvPr/>
        </p:nvSpPr>
        <p:spPr bwMode="auto">
          <a:xfrm>
            <a:off x="5334000" y="50292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&lt;70% at 1 hour (&gt;70% indicates rapid gastric emptying)</a:t>
            </a:r>
          </a:p>
        </p:txBody>
      </p:sp>
      <p:sp>
        <p:nvSpPr>
          <p:cNvPr id="20493" name="Text Box 13"/>
          <p:cNvSpPr txBox="1">
            <a:spLocks noChangeArrowheads="1"/>
          </p:cNvSpPr>
          <p:nvPr/>
        </p:nvSpPr>
        <p:spPr bwMode="auto">
          <a:xfrm>
            <a:off x="381000" y="6248400"/>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Very important to use standardized meal for which normal values established</a:t>
            </a:r>
          </a:p>
        </p:txBody>
      </p:sp>
      <p:sp>
        <p:nvSpPr>
          <p:cNvPr id="20494" name="Text Box 14"/>
          <p:cNvSpPr txBox="1">
            <a:spLocks noChangeArrowheads="1"/>
          </p:cNvSpPr>
          <p:nvPr/>
        </p:nvSpPr>
        <p:spPr bwMode="auto">
          <a:xfrm>
            <a:off x="4876800" y="57150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Normal liquid emptying?</a:t>
            </a:r>
          </a:p>
        </p:txBody>
      </p:sp>
      <p:sp>
        <p:nvSpPr>
          <p:cNvPr id="20495" name="Text Box 15"/>
          <p:cNvSpPr txBox="1">
            <a:spLocks noChangeArrowheads="1"/>
          </p:cNvSpPr>
          <p:nvPr/>
        </p:nvSpPr>
        <p:spPr bwMode="auto">
          <a:xfrm>
            <a:off x="5257800" y="5943600"/>
            <a:ext cx="3597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Faster, ~50% at 50 minutes</a:t>
            </a:r>
          </a:p>
        </p:txBody>
      </p:sp>
      <p:sp>
        <p:nvSpPr>
          <p:cNvPr id="20496" name="Text Box 16"/>
          <p:cNvSpPr txBox="1">
            <a:spLocks noChangeArrowheads="1"/>
          </p:cNvSpPr>
          <p:nvPr/>
        </p:nvSpPr>
        <p:spPr bwMode="auto">
          <a:xfrm>
            <a:off x="4876800" y="4114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Accuracy at 3hr (&gt;70%)?</a:t>
            </a:r>
          </a:p>
        </p:txBody>
      </p:sp>
      <p:grpSp>
        <p:nvGrpSpPr>
          <p:cNvPr id="20497" name="Group 17"/>
          <p:cNvGrpSpPr>
            <a:grpSpLocks/>
          </p:cNvGrpSpPr>
          <p:nvPr/>
        </p:nvGrpSpPr>
        <p:grpSpPr bwMode="auto">
          <a:xfrm>
            <a:off x="5257800" y="4343400"/>
            <a:ext cx="4953000" cy="2514600"/>
            <a:chOff x="3312" y="2736"/>
            <a:chExt cx="3120" cy="1584"/>
          </a:xfrm>
        </p:grpSpPr>
        <p:sp>
          <p:nvSpPr>
            <p:cNvPr id="171028" name="Text Box 18"/>
            <p:cNvSpPr txBox="1">
              <a:spLocks noChangeArrowheads="1"/>
            </p:cNvSpPr>
            <p:nvPr/>
          </p:nvSpPr>
          <p:spPr bwMode="auto">
            <a:xfrm>
              <a:off x="3312" y="2736"/>
              <a:ext cx="1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91% compared to 4hr</a:t>
              </a:r>
              <a:r>
                <a:rPr lang="en-US" altLang="en-US">
                  <a:cs typeface="Arial" charset="0"/>
                </a:rPr>
                <a:t>¹</a:t>
              </a:r>
            </a:p>
          </p:txBody>
        </p:sp>
        <p:sp>
          <p:nvSpPr>
            <p:cNvPr id="171029" name="Text Box 19"/>
            <p:cNvSpPr txBox="1">
              <a:spLocks noChangeArrowheads="1"/>
            </p:cNvSpPr>
            <p:nvPr/>
          </p:nvSpPr>
          <p:spPr bwMode="auto">
            <a:xfrm>
              <a:off x="3360" y="4147"/>
              <a:ext cx="307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cs typeface="Arial" charset="0"/>
                </a:rPr>
                <a:t>¹Zeissman HA, J Nucl Med, April 2007, 48:568-572</a:t>
              </a:r>
            </a:p>
          </p:txBody>
        </p:sp>
      </p:grpSp>
      <p:sp>
        <p:nvSpPr>
          <p:cNvPr id="20500" name="Text Box 20"/>
          <p:cNvSpPr txBox="1">
            <a:spLocks noChangeArrowheads="1"/>
          </p:cNvSpPr>
          <p:nvPr/>
        </p:nvSpPr>
        <p:spPr bwMode="auto">
          <a:xfrm>
            <a:off x="1143000" y="609600"/>
            <a:ext cx="6324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Tracer?</a:t>
            </a:r>
          </a:p>
        </p:txBody>
      </p:sp>
      <p:sp>
        <p:nvSpPr>
          <p:cNvPr id="20501" name="Text Box 21"/>
          <p:cNvSpPr txBox="1">
            <a:spLocks noChangeArrowheads="1"/>
          </p:cNvSpPr>
          <p:nvPr/>
        </p:nvSpPr>
        <p:spPr bwMode="auto">
          <a:xfrm>
            <a:off x="4495800" y="609600"/>
            <a:ext cx="4648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Tc-99m Sulfur Colloid in egg substitute given PO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500"/>
                                        </p:tgtEl>
                                        <p:attrNameLst>
                                          <p:attrName>style.visibility</p:attrName>
                                        </p:attrNameLst>
                                      </p:cBhvr>
                                      <p:to>
                                        <p:strVal val="visible"/>
                                      </p:to>
                                    </p:set>
                                    <p:animEffect transition="in" filter="box(in)">
                                      <p:cBhvr>
                                        <p:cTn id="7" dur="500"/>
                                        <p:tgtEl>
                                          <p:spTgt spid="20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501"/>
                                        </p:tgtEl>
                                        <p:attrNameLst>
                                          <p:attrName>style.visibility</p:attrName>
                                        </p:attrNameLst>
                                      </p:cBhvr>
                                      <p:to>
                                        <p:strVal val="visible"/>
                                      </p:to>
                                    </p:set>
                                    <p:animEffect transition="in" filter="box(in)">
                                      <p:cBhvr>
                                        <p:cTn id="12" dur="500"/>
                                        <p:tgtEl>
                                          <p:spTgt spid="205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box(in)">
                                      <p:cBhvr>
                                        <p:cTn id="17" dur="500"/>
                                        <p:tgtEl>
                                          <p:spTgt spid="204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485"/>
                                        </p:tgtEl>
                                        <p:attrNameLst>
                                          <p:attrName>style.visibility</p:attrName>
                                        </p:attrNameLst>
                                      </p:cBhvr>
                                      <p:to>
                                        <p:strVal val="visible"/>
                                      </p:to>
                                    </p:set>
                                    <p:animEffect transition="in" filter="box(in)">
                                      <p:cBhvr>
                                        <p:cTn id="22" dur="500"/>
                                        <p:tgtEl>
                                          <p:spTgt spid="204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0486"/>
                                        </p:tgtEl>
                                        <p:attrNameLst>
                                          <p:attrName>style.visibility</p:attrName>
                                        </p:attrNameLst>
                                      </p:cBhvr>
                                      <p:to>
                                        <p:strVal val="visible"/>
                                      </p:to>
                                    </p:set>
                                    <p:animEffect transition="in" filter="box(in)">
                                      <p:cBhvr>
                                        <p:cTn id="27" dur="500"/>
                                        <p:tgtEl>
                                          <p:spTgt spid="2048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487"/>
                                        </p:tgtEl>
                                        <p:attrNameLst>
                                          <p:attrName>style.visibility</p:attrName>
                                        </p:attrNameLst>
                                      </p:cBhvr>
                                      <p:to>
                                        <p:strVal val="visible"/>
                                      </p:to>
                                    </p:set>
                                    <p:animEffect transition="in" filter="box(in)">
                                      <p:cBhvr>
                                        <p:cTn id="32" dur="500"/>
                                        <p:tgtEl>
                                          <p:spTgt spid="2048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0488"/>
                                        </p:tgtEl>
                                        <p:attrNameLst>
                                          <p:attrName>style.visibility</p:attrName>
                                        </p:attrNameLst>
                                      </p:cBhvr>
                                      <p:to>
                                        <p:strVal val="visible"/>
                                      </p:to>
                                    </p:set>
                                    <p:animEffect transition="in" filter="box(in)">
                                      <p:cBhvr>
                                        <p:cTn id="37" dur="500"/>
                                        <p:tgtEl>
                                          <p:spTgt spid="2048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0489"/>
                                        </p:tgtEl>
                                        <p:attrNameLst>
                                          <p:attrName>style.visibility</p:attrName>
                                        </p:attrNameLst>
                                      </p:cBhvr>
                                      <p:to>
                                        <p:strVal val="visible"/>
                                      </p:to>
                                    </p:set>
                                    <p:animEffect transition="in" filter="box(in)">
                                      <p:cBhvr>
                                        <p:cTn id="42" dur="500"/>
                                        <p:tgtEl>
                                          <p:spTgt spid="2048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0496"/>
                                        </p:tgtEl>
                                        <p:attrNameLst>
                                          <p:attrName>style.visibility</p:attrName>
                                        </p:attrNameLst>
                                      </p:cBhvr>
                                      <p:to>
                                        <p:strVal val="visible"/>
                                      </p:to>
                                    </p:set>
                                    <p:animEffect transition="in" filter="box(in)">
                                      <p:cBhvr>
                                        <p:cTn id="47" dur="500"/>
                                        <p:tgtEl>
                                          <p:spTgt spid="2049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20497"/>
                                        </p:tgtEl>
                                        <p:attrNameLst>
                                          <p:attrName>style.visibility</p:attrName>
                                        </p:attrNameLst>
                                      </p:cBhvr>
                                      <p:to>
                                        <p:strVal val="visible"/>
                                      </p:to>
                                    </p:set>
                                    <p:animEffect transition="in" filter="box(in)">
                                      <p:cBhvr>
                                        <p:cTn id="52" dur="500"/>
                                        <p:tgtEl>
                                          <p:spTgt spid="2049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0491"/>
                                        </p:tgtEl>
                                        <p:attrNameLst>
                                          <p:attrName>style.visibility</p:attrName>
                                        </p:attrNameLst>
                                      </p:cBhvr>
                                      <p:to>
                                        <p:strVal val="visible"/>
                                      </p:to>
                                    </p:set>
                                    <p:animEffect transition="in" filter="box(in)">
                                      <p:cBhvr>
                                        <p:cTn id="57" dur="500"/>
                                        <p:tgtEl>
                                          <p:spTgt spid="2049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0492"/>
                                        </p:tgtEl>
                                        <p:attrNameLst>
                                          <p:attrName>style.visibility</p:attrName>
                                        </p:attrNameLst>
                                      </p:cBhvr>
                                      <p:to>
                                        <p:strVal val="visible"/>
                                      </p:to>
                                    </p:set>
                                    <p:animEffect transition="in" filter="box(in)">
                                      <p:cBhvr>
                                        <p:cTn id="62" dur="500"/>
                                        <p:tgtEl>
                                          <p:spTgt spid="2049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0494"/>
                                        </p:tgtEl>
                                        <p:attrNameLst>
                                          <p:attrName>style.visibility</p:attrName>
                                        </p:attrNameLst>
                                      </p:cBhvr>
                                      <p:to>
                                        <p:strVal val="visible"/>
                                      </p:to>
                                    </p:set>
                                    <p:animEffect transition="in" filter="box(in)">
                                      <p:cBhvr>
                                        <p:cTn id="67" dur="500"/>
                                        <p:tgtEl>
                                          <p:spTgt spid="2049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0495"/>
                                        </p:tgtEl>
                                        <p:attrNameLst>
                                          <p:attrName>style.visibility</p:attrName>
                                        </p:attrNameLst>
                                      </p:cBhvr>
                                      <p:to>
                                        <p:strVal val="visible"/>
                                      </p:to>
                                    </p:set>
                                    <p:animEffect transition="in" filter="box(in)">
                                      <p:cBhvr>
                                        <p:cTn id="72" dur="500"/>
                                        <p:tgtEl>
                                          <p:spTgt spid="2049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0493"/>
                                        </p:tgtEl>
                                        <p:attrNameLst>
                                          <p:attrName>style.visibility</p:attrName>
                                        </p:attrNameLst>
                                      </p:cBhvr>
                                      <p:to>
                                        <p:strVal val="visible"/>
                                      </p:to>
                                    </p:set>
                                    <p:animEffect transition="in" filter="box(in)">
                                      <p:cBhvr>
                                        <p:cTn id="77" dur="500"/>
                                        <p:tgtEl>
                                          <p:spTgt spid="20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20486" grpId="0"/>
      <p:bldP spid="20487" grpId="0"/>
      <p:bldP spid="20488" grpId="0"/>
      <p:bldP spid="20489" grpId="0"/>
      <p:bldP spid="20491" grpId="0"/>
      <p:bldP spid="20492" grpId="0"/>
      <p:bldP spid="20493" grpId="0"/>
      <p:bldP spid="20494" grpId="0"/>
      <p:bldP spid="20495" grpId="0"/>
      <p:bldP spid="20496" grpId="0"/>
      <p:bldP spid="20500" grpId="0"/>
      <p:bldP spid="2050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29</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52400" y="-304800"/>
            <a:ext cx="8686800" cy="1143000"/>
          </a:xfrm>
        </p:spPr>
        <p:txBody>
          <a:bodyPr/>
          <a:lstStyle/>
          <a:p>
            <a:r>
              <a:rPr lang="en-US" altLang="en-US" sz="3600" smtClean="0"/>
              <a:t>3yo female with recurrent LPA stenosis</a:t>
            </a:r>
          </a:p>
        </p:txBody>
      </p:sp>
      <p:sp>
        <p:nvSpPr>
          <p:cNvPr id="173059" name="Rectangle 3"/>
          <p:cNvSpPr>
            <a:spLocks noGrp="1" noChangeArrowheads="1"/>
          </p:cNvSpPr>
          <p:nvPr>
            <p:ph type="body" idx="1"/>
          </p:nvPr>
        </p:nvSpPr>
        <p:spPr/>
        <p:txBody>
          <a:bodyPr/>
          <a:lstStyle/>
          <a:p>
            <a:endParaRPr lang="en-US" altLang="en-US" smtClean="0"/>
          </a:p>
        </p:txBody>
      </p:sp>
      <p:pic>
        <p:nvPicPr>
          <p:cNvPr id="173060"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61722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688" y="1676400"/>
            <a:ext cx="46593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962400"/>
            <a:ext cx="4419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1600200" y="609600"/>
            <a:ext cx="1752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Tracer?</a:t>
            </a:r>
          </a:p>
        </p:txBody>
      </p:sp>
      <p:sp>
        <p:nvSpPr>
          <p:cNvPr id="21512" name="Text Box 8"/>
          <p:cNvSpPr txBox="1">
            <a:spLocks noChangeArrowheads="1"/>
          </p:cNvSpPr>
          <p:nvPr/>
        </p:nvSpPr>
        <p:spPr bwMode="auto">
          <a:xfrm>
            <a:off x="2971800" y="609600"/>
            <a:ext cx="6019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Tc-99m MAA (lodges in ~0.1% of pulmonary capillaries)</a:t>
            </a:r>
          </a:p>
        </p:txBody>
      </p:sp>
      <p:grpSp>
        <p:nvGrpSpPr>
          <p:cNvPr id="21513" name="Group 9"/>
          <p:cNvGrpSpPr>
            <a:grpSpLocks/>
          </p:cNvGrpSpPr>
          <p:nvPr/>
        </p:nvGrpSpPr>
        <p:grpSpPr bwMode="auto">
          <a:xfrm>
            <a:off x="0" y="990600"/>
            <a:ext cx="9220200" cy="4800600"/>
            <a:chOff x="0" y="624"/>
            <a:chExt cx="5808" cy="3024"/>
          </a:xfrm>
        </p:grpSpPr>
        <p:sp>
          <p:nvSpPr>
            <p:cNvPr id="173066" name="Text Box 10"/>
            <p:cNvSpPr txBox="1">
              <a:spLocks noChangeArrowheads="1"/>
            </p:cNvSpPr>
            <p:nvPr/>
          </p:nvSpPr>
          <p:spPr bwMode="auto">
            <a:xfrm>
              <a:off x="0" y="624"/>
              <a:ext cx="580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a:t>Allows estimation of relative lung perfusion, also can separate into relative perfusion of each lobe</a:t>
              </a:r>
            </a:p>
          </p:txBody>
        </p:sp>
        <p:sp>
          <p:nvSpPr>
            <p:cNvPr id="173067" name="Line 11"/>
            <p:cNvSpPr>
              <a:spLocks noChangeShapeType="1"/>
            </p:cNvSpPr>
            <p:nvPr/>
          </p:nvSpPr>
          <p:spPr bwMode="auto">
            <a:xfrm>
              <a:off x="3696" y="3456"/>
              <a:ext cx="528"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3068" name="Line 12"/>
            <p:cNvSpPr>
              <a:spLocks noChangeShapeType="1"/>
            </p:cNvSpPr>
            <p:nvPr/>
          </p:nvSpPr>
          <p:spPr bwMode="auto">
            <a:xfrm>
              <a:off x="4608" y="3408"/>
              <a:ext cx="432"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ox(in)">
                                      <p:cBhvr>
                                        <p:cTn id="7" dur="500"/>
                                        <p:tgtEl>
                                          <p:spTgt spid="215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2"/>
                                        </p:tgtEl>
                                        <p:attrNameLst>
                                          <p:attrName>style.visibility</p:attrName>
                                        </p:attrNameLst>
                                      </p:cBhvr>
                                      <p:to>
                                        <p:strVal val="visible"/>
                                      </p:to>
                                    </p:set>
                                    <p:animEffect transition="in" filter="box(in)">
                                      <p:cBhvr>
                                        <p:cTn id="12" dur="500"/>
                                        <p:tgtEl>
                                          <p:spTgt spid="215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box(in)">
                                      <p:cBhvr>
                                        <p:cTn id="1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30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2</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ltLang="en-US" sz="3200" smtClean="0"/>
              <a:t>11yo male with intermittent swelling left leg for several years</a:t>
            </a:r>
          </a:p>
        </p:txBody>
      </p:sp>
      <p:sp>
        <p:nvSpPr>
          <p:cNvPr id="175107" name="Rectangle 3"/>
          <p:cNvSpPr>
            <a:spLocks noGrp="1" noChangeArrowheads="1"/>
          </p:cNvSpPr>
          <p:nvPr>
            <p:ph type="body" idx="1"/>
          </p:nvPr>
        </p:nvSpPr>
        <p:spPr/>
        <p:txBody>
          <a:bodyPr/>
          <a:lstStyle/>
          <a:p>
            <a:endParaRPr lang="en-US" altLang="en-US" smtClean="0"/>
          </a:p>
        </p:txBody>
      </p:sp>
      <p:pic>
        <p:nvPicPr>
          <p:cNvPr id="175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3684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47800"/>
            <a:ext cx="36274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7467600" y="1600200"/>
            <a:ext cx="152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Tracer?</a:t>
            </a:r>
          </a:p>
        </p:txBody>
      </p:sp>
      <p:sp>
        <p:nvSpPr>
          <p:cNvPr id="22535" name="Text Box 7"/>
          <p:cNvSpPr txBox="1">
            <a:spLocks noChangeArrowheads="1"/>
          </p:cNvSpPr>
          <p:nvPr/>
        </p:nvSpPr>
        <p:spPr bwMode="auto">
          <a:xfrm>
            <a:off x="7467600" y="2057400"/>
            <a:ext cx="1600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Tc-99m sulfur colloid</a:t>
            </a:r>
          </a:p>
        </p:txBody>
      </p:sp>
      <p:sp>
        <p:nvSpPr>
          <p:cNvPr id="22536" name="Text Box 8"/>
          <p:cNvSpPr txBox="1">
            <a:spLocks noChangeArrowheads="1"/>
          </p:cNvSpPr>
          <p:nvPr/>
        </p:nvSpPr>
        <p:spPr bwMode="auto">
          <a:xfrm>
            <a:off x="7543800" y="3124200"/>
            <a:ext cx="1600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Findings?</a:t>
            </a:r>
          </a:p>
        </p:txBody>
      </p:sp>
      <p:grpSp>
        <p:nvGrpSpPr>
          <p:cNvPr id="22537" name="Group 9"/>
          <p:cNvGrpSpPr>
            <a:grpSpLocks/>
          </p:cNvGrpSpPr>
          <p:nvPr/>
        </p:nvGrpSpPr>
        <p:grpSpPr bwMode="auto">
          <a:xfrm>
            <a:off x="533400" y="2895600"/>
            <a:ext cx="8610600" cy="1327150"/>
            <a:chOff x="336" y="1824"/>
            <a:chExt cx="5424" cy="836"/>
          </a:xfrm>
        </p:grpSpPr>
        <p:sp>
          <p:nvSpPr>
            <p:cNvPr id="175120" name="Text Box 10"/>
            <p:cNvSpPr txBox="1">
              <a:spLocks noChangeArrowheads="1"/>
            </p:cNvSpPr>
            <p:nvPr/>
          </p:nvSpPr>
          <p:spPr bwMode="auto">
            <a:xfrm>
              <a:off x="4608" y="2256"/>
              <a:ext cx="1152"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Asymmetric nodal uptake</a:t>
              </a:r>
            </a:p>
          </p:txBody>
        </p:sp>
        <p:sp>
          <p:nvSpPr>
            <p:cNvPr id="175121" name="Line 11"/>
            <p:cNvSpPr>
              <a:spLocks noChangeShapeType="1"/>
            </p:cNvSpPr>
            <p:nvPr/>
          </p:nvSpPr>
          <p:spPr bwMode="auto">
            <a:xfrm>
              <a:off x="336" y="2064"/>
              <a:ext cx="48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5122" name="Line 12"/>
            <p:cNvSpPr>
              <a:spLocks noChangeShapeType="1"/>
            </p:cNvSpPr>
            <p:nvPr/>
          </p:nvSpPr>
          <p:spPr bwMode="auto">
            <a:xfrm>
              <a:off x="336" y="2064"/>
              <a:ext cx="24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5123" name="Line 13"/>
            <p:cNvSpPr>
              <a:spLocks noChangeShapeType="1"/>
            </p:cNvSpPr>
            <p:nvPr/>
          </p:nvSpPr>
          <p:spPr bwMode="auto">
            <a:xfrm flipV="1">
              <a:off x="1536" y="1824"/>
              <a:ext cx="288"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5124" name="Line 14"/>
            <p:cNvSpPr>
              <a:spLocks noChangeShapeType="1"/>
            </p:cNvSpPr>
            <p:nvPr/>
          </p:nvSpPr>
          <p:spPr bwMode="auto">
            <a:xfrm flipV="1">
              <a:off x="1536" y="1824"/>
              <a:ext cx="48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2543" name="Group 15"/>
          <p:cNvGrpSpPr>
            <a:grpSpLocks/>
          </p:cNvGrpSpPr>
          <p:nvPr/>
        </p:nvGrpSpPr>
        <p:grpSpPr bwMode="auto">
          <a:xfrm>
            <a:off x="5257800" y="4419600"/>
            <a:ext cx="3733800" cy="915988"/>
            <a:chOff x="3312" y="2784"/>
            <a:chExt cx="2352" cy="577"/>
          </a:xfrm>
        </p:grpSpPr>
        <p:sp>
          <p:nvSpPr>
            <p:cNvPr id="175117" name="Text Box 16"/>
            <p:cNvSpPr txBox="1">
              <a:spLocks noChangeArrowheads="1"/>
            </p:cNvSpPr>
            <p:nvPr/>
          </p:nvSpPr>
          <p:spPr bwMode="auto">
            <a:xfrm>
              <a:off x="4704" y="2784"/>
              <a:ext cx="960"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Dermal backflow pattern</a:t>
              </a:r>
            </a:p>
          </p:txBody>
        </p:sp>
        <p:sp>
          <p:nvSpPr>
            <p:cNvPr id="175118" name="Line 17"/>
            <p:cNvSpPr>
              <a:spLocks noChangeShapeType="1"/>
            </p:cNvSpPr>
            <p:nvPr/>
          </p:nvSpPr>
          <p:spPr bwMode="auto">
            <a:xfrm flipH="1" flipV="1">
              <a:off x="4128" y="2832"/>
              <a:ext cx="72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5119" name="Line 18"/>
            <p:cNvSpPr>
              <a:spLocks noChangeShapeType="1"/>
            </p:cNvSpPr>
            <p:nvPr/>
          </p:nvSpPr>
          <p:spPr bwMode="auto">
            <a:xfrm flipH="1" flipV="1">
              <a:off x="3312" y="2880"/>
              <a:ext cx="153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2547" name="Text Box 19"/>
          <p:cNvSpPr txBox="1">
            <a:spLocks noChangeArrowheads="1"/>
          </p:cNvSpPr>
          <p:nvPr/>
        </p:nvSpPr>
        <p:spPr bwMode="auto">
          <a:xfrm>
            <a:off x="6019800" y="6096000"/>
            <a:ext cx="1371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Diagnosis?</a:t>
            </a:r>
          </a:p>
        </p:txBody>
      </p:sp>
      <p:sp>
        <p:nvSpPr>
          <p:cNvPr id="22548" name="Text Box 20"/>
          <p:cNvSpPr txBox="1">
            <a:spLocks noChangeArrowheads="1"/>
          </p:cNvSpPr>
          <p:nvPr/>
        </p:nvSpPr>
        <p:spPr bwMode="auto">
          <a:xfrm>
            <a:off x="7543800" y="5943600"/>
            <a:ext cx="1600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Left leg lymphedema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box(in)">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box(in)">
                                      <p:cBhvr>
                                        <p:cTn id="12" dur="500"/>
                                        <p:tgtEl>
                                          <p:spTgt spid="22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6"/>
                                        </p:tgtEl>
                                        <p:attrNameLst>
                                          <p:attrName>style.visibility</p:attrName>
                                        </p:attrNameLst>
                                      </p:cBhvr>
                                      <p:to>
                                        <p:strVal val="visible"/>
                                      </p:to>
                                    </p:set>
                                    <p:animEffect transition="in" filter="box(in)">
                                      <p:cBhvr>
                                        <p:cTn id="17" dur="500"/>
                                        <p:tgtEl>
                                          <p:spTgt spid="225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2537"/>
                                        </p:tgtEl>
                                        <p:attrNameLst>
                                          <p:attrName>style.visibility</p:attrName>
                                        </p:attrNameLst>
                                      </p:cBhvr>
                                      <p:to>
                                        <p:strVal val="visible"/>
                                      </p:to>
                                    </p:set>
                                    <p:animEffect transition="in" filter="box(in)">
                                      <p:cBhvr>
                                        <p:cTn id="22" dur="500"/>
                                        <p:tgtEl>
                                          <p:spTgt spid="225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2543"/>
                                        </p:tgtEl>
                                        <p:attrNameLst>
                                          <p:attrName>style.visibility</p:attrName>
                                        </p:attrNameLst>
                                      </p:cBhvr>
                                      <p:to>
                                        <p:strVal val="visible"/>
                                      </p:to>
                                    </p:set>
                                    <p:animEffect transition="in" filter="box(in)">
                                      <p:cBhvr>
                                        <p:cTn id="27" dur="500"/>
                                        <p:tgtEl>
                                          <p:spTgt spid="225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2547"/>
                                        </p:tgtEl>
                                        <p:attrNameLst>
                                          <p:attrName>style.visibility</p:attrName>
                                        </p:attrNameLst>
                                      </p:cBhvr>
                                      <p:to>
                                        <p:strVal val="visible"/>
                                      </p:to>
                                    </p:set>
                                    <p:animEffect transition="in" filter="box(in)">
                                      <p:cBhvr>
                                        <p:cTn id="32" dur="500"/>
                                        <p:tgtEl>
                                          <p:spTgt spid="225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2548"/>
                                        </p:tgtEl>
                                        <p:attrNameLst>
                                          <p:attrName>style.visibility</p:attrName>
                                        </p:attrNameLst>
                                      </p:cBhvr>
                                      <p:to>
                                        <p:strVal val="visible"/>
                                      </p:to>
                                    </p:set>
                                    <p:animEffect transition="in" filter="box(in)">
                                      <p:cBhvr>
                                        <p:cTn id="37" dur="500"/>
                                        <p:tgtEl>
                                          <p:spTgt spid="22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47" grpId="0"/>
      <p:bldP spid="2254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4800" y="-152400"/>
            <a:ext cx="8458200" cy="1143000"/>
          </a:xfrm>
        </p:spPr>
        <p:txBody>
          <a:bodyPr/>
          <a:lstStyle/>
          <a:p>
            <a:r>
              <a:rPr lang="en-US" altLang="en-US" sz="3600" smtClean="0"/>
              <a:t>17 yo male recurrent right leg cellulitis</a:t>
            </a:r>
          </a:p>
        </p:txBody>
      </p:sp>
      <p:sp>
        <p:nvSpPr>
          <p:cNvPr id="176131" name="Rectangle 3"/>
          <p:cNvSpPr>
            <a:spLocks noGrp="1" noChangeArrowheads="1"/>
          </p:cNvSpPr>
          <p:nvPr>
            <p:ph type="body" idx="1"/>
          </p:nvPr>
        </p:nvSpPr>
        <p:spPr/>
        <p:txBody>
          <a:bodyPr/>
          <a:lstStyle/>
          <a:p>
            <a:endParaRPr lang="en-US" altLang="en-US" smtClean="0"/>
          </a:p>
        </p:txBody>
      </p:sp>
      <p:pic>
        <p:nvPicPr>
          <p:cNvPr id="176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95400"/>
            <a:ext cx="3476625"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1295400"/>
            <a:ext cx="3467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1981200"/>
            <a:ext cx="13668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9" name="Group 7"/>
          <p:cNvGrpSpPr>
            <a:grpSpLocks/>
          </p:cNvGrpSpPr>
          <p:nvPr/>
        </p:nvGrpSpPr>
        <p:grpSpPr bwMode="auto">
          <a:xfrm>
            <a:off x="76200" y="2514600"/>
            <a:ext cx="2895600" cy="2774950"/>
            <a:chOff x="48" y="1584"/>
            <a:chExt cx="1824" cy="1748"/>
          </a:xfrm>
        </p:grpSpPr>
        <p:sp>
          <p:nvSpPr>
            <p:cNvPr id="176151" name="Text Box 8"/>
            <p:cNvSpPr txBox="1">
              <a:spLocks noChangeArrowheads="1"/>
            </p:cNvSpPr>
            <p:nvPr/>
          </p:nvSpPr>
          <p:spPr bwMode="auto">
            <a:xfrm>
              <a:off x="48" y="2928"/>
              <a:ext cx="1248"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Early bladder activity</a:t>
              </a:r>
            </a:p>
          </p:txBody>
        </p:sp>
        <p:sp>
          <p:nvSpPr>
            <p:cNvPr id="176152" name="Line 9"/>
            <p:cNvSpPr>
              <a:spLocks noChangeShapeType="1"/>
            </p:cNvSpPr>
            <p:nvPr/>
          </p:nvSpPr>
          <p:spPr bwMode="auto">
            <a:xfrm flipV="1">
              <a:off x="816" y="1632"/>
              <a:ext cx="96" cy="13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6153" name="Line 10"/>
            <p:cNvSpPr>
              <a:spLocks noChangeShapeType="1"/>
            </p:cNvSpPr>
            <p:nvPr/>
          </p:nvSpPr>
          <p:spPr bwMode="auto">
            <a:xfrm flipV="1">
              <a:off x="816" y="1584"/>
              <a:ext cx="1056" cy="1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3563" name="Group 11"/>
          <p:cNvGrpSpPr>
            <a:grpSpLocks/>
          </p:cNvGrpSpPr>
          <p:nvPr/>
        </p:nvGrpSpPr>
        <p:grpSpPr bwMode="auto">
          <a:xfrm>
            <a:off x="4114800" y="1371600"/>
            <a:ext cx="4343400" cy="1219200"/>
            <a:chOff x="2592" y="864"/>
            <a:chExt cx="2736" cy="768"/>
          </a:xfrm>
        </p:grpSpPr>
        <p:sp>
          <p:nvSpPr>
            <p:cNvPr id="176146" name="Text Box 12"/>
            <p:cNvSpPr txBox="1">
              <a:spLocks noChangeArrowheads="1"/>
            </p:cNvSpPr>
            <p:nvPr/>
          </p:nvSpPr>
          <p:spPr bwMode="auto">
            <a:xfrm>
              <a:off x="2592" y="864"/>
              <a:ext cx="912"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Asymmetric nodes</a:t>
              </a:r>
            </a:p>
          </p:txBody>
        </p:sp>
        <p:sp>
          <p:nvSpPr>
            <p:cNvPr id="176147" name="Line 13"/>
            <p:cNvSpPr>
              <a:spLocks noChangeShapeType="1"/>
            </p:cNvSpPr>
            <p:nvPr/>
          </p:nvSpPr>
          <p:spPr bwMode="auto">
            <a:xfrm flipH="1">
              <a:off x="2976" y="1248"/>
              <a:ext cx="96"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6148" name="Line 14"/>
            <p:cNvSpPr>
              <a:spLocks noChangeShapeType="1"/>
            </p:cNvSpPr>
            <p:nvPr/>
          </p:nvSpPr>
          <p:spPr bwMode="auto">
            <a:xfrm>
              <a:off x="3072" y="1248"/>
              <a:ext cx="96"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6149" name="Line 15"/>
            <p:cNvSpPr>
              <a:spLocks noChangeShapeType="1"/>
            </p:cNvSpPr>
            <p:nvPr/>
          </p:nvSpPr>
          <p:spPr bwMode="auto">
            <a:xfrm flipH="1">
              <a:off x="5184" y="1104"/>
              <a:ext cx="48"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6150" name="Line 16"/>
            <p:cNvSpPr>
              <a:spLocks noChangeShapeType="1"/>
            </p:cNvSpPr>
            <p:nvPr/>
          </p:nvSpPr>
          <p:spPr bwMode="auto">
            <a:xfrm>
              <a:off x="5232" y="1104"/>
              <a:ext cx="9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3569" name="Group 17"/>
          <p:cNvGrpSpPr>
            <a:grpSpLocks/>
          </p:cNvGrpSpPr>
          <p:nvPr/>
        </p:nvGrpSpPr>
        <p:grpSpPr bwMode="auto">
          <a:xfrm>
            <a:off x="2895600" y="4343400"/>
            <a:ext cx="5638800" cy="1585913"/>
            <a:chOff x="1824" y="2736"/>
            <a:chExt cx="3552" cy="999"/>
          </a:xfrm>
        </p:grpSpPr>
        <p:sp>
          <p:nvSpPr>
            <p:cNvPr id="176141" name="Text Box 18"/>
            <p:cNvSpPr txBox="1">
              <a:spLocks noChangeArrowheads="1"/>
            </p:cNvSpPr>
            <p:nvPr/>
          </p:nvSpPr>
          <p:spPr bwMode="auto">
            <a:xfrm>
              <a:off x="2736" y="3504"/>
              <a:ext cx="1728"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Dermal backflow pattern</a:t>
              </a:r>
            </a:p>
          </p:txBody>
        </p:sp>
        <p:sp>
          <p:nvSpPr>
            <p:cNvPr id="176142" name="Line 19"/>
            <p:cNvSpPr>
              <a:spLocks noChangeShapeType="1"/>
            </p:cNvSpPr>
            <p:nvPr/>
          </p:nvSpPr>
          <p:spPr bwMode="auto">
            <a:xfrm flipH="1" flipV="1">
              <a:off x="3312" y="2928"/>
              <a:ext cx="288"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6143" name="Line 20"/>
            <p:cNvSpPr>
              <a:spLocks noChangeShapeType="1"/>
            </p:cNvSpPr>
            <p:nvPr/>
          </p:nvSpPr>
          <p:spPr bwMode="auto">
            <a:xfrm flipV="1">
              <a:off x="3600" y="2976"/>
              <a:ext cx="192" cy="5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6144" name="Line 21"/>
            <p:cNvSpPr>
              <a:spLocks noChangeShapeType="1"/>
            </p:cNvSpPr>
            <p:nvPr/>
          </p:nvSpPr>
          <p:spPr bwMode="auto">
            <a:xfrm flipV="1">
              <a:off x="3600" y="2880"/>
              <a:ext cx="1776"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6145" name="Line 22"/>
            <p:cNvSpPr>
              <a:spLocks noChangeShapeType="1"/>
            </p:cNvSpPr>
            <p:nvPr/>
          </p:nvSpPr>
          <p:spPr bwMode="auto">
            <a:xfrm flipH="1" flipV="1">
              <a:off x="1824" y="2736"/>
              <a:ext cx="177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3575" name="Text Box 23"/>
          <p:cNvSpPr txBox="1">
            <a:spLocks noChangeArrowheads="1"/>
          </p:cNvSpPr>
          <p:nvPr/>
        </p:nvSpPr>
        <p:spPr bwMode="auto">
          <a:xfrm>
            <a:off x="152400" y="5257800"/>
            <a:ext cx="1981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Diagnosis?</a:t>
            </a:r>
          </a:p>
        </p:txBody>
      </p:sp>
      <p:sp>
        <p:nvSpPr>
          <p:cNvPr id="23576" name="Text Box 24"/>
          <p:cNvSpPr txBox="1">
            <a:spLocks noChangeArrowheads="1"/>
          </p:cNvSpPr>
          <p:nvPr/>
        </p:nvSpPr>
        <p:spPr bwMode="auto">
          <a:xfrm>
            <a:off x="0" y="5638800"/>
            <a:ext cx="21336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Right leg lymphatic obstruction (lymphedema) with chyluria</a:t>
            </a:r>
          </a:p>
        </p:txBody>
      </p:sp>
      <p:sp>
        <p:nvSpPr>
          <p:cNvPr id="23577" name="Text Box 25"/>
          <p:cNvSpPr txBox="1">
            <a:spLocks noChangeArrowheads="1"/>
          </p:cNvSpPr>
          <p:nvPr/>
        </p:nvSpPr>
        <p:spPr bwMode="auto">
          <a:xfrm>
            <a:off x="228600" y="1219200"/>
            <a:ext cx="1905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Findings?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77"/>
                                        </p:tgtEl>
                                        <p:attrNameLst>
                                          <p:attrName>style.visibility</p:attrName>
                                        </p:attrNameLst>
                                      </p:cBhvr>
                                      <p:to>
                                        <p:strVal val="visible"/>
                                      </p:to>
                                    </p:set>
                                    <p:animEffect transition="in" filter="box(in)">
                                      <p:cBhvr>
                                        <p:cTn id="7" dur="500"/>
                                        <p:tgtEl>
                                          <p:spTgt spid="235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559"/>
                                        </p:tgtEl>
                                        <p:attrNameLst>
                                          <p:attrName>style.visibility</p:attrName>
                                        </p:attrNameLst>
                                      </p:cBhvr>
                                      <p:to>
                                        <p:strVal val="visible"/>
                                      </p:to>
                                    </p:set>
                                    <p:animEffect transition="in" filter="box(in)">
                                      <p:cBhvr>
                                        <p:cTn id="12" dur="500"/>
                                        <p:tgtEl>
                                          <p:spTgt spid="235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3563"/>
                                        </p:tgtEl>
                                        <p:attrNameLst>
                                          <p:attrName>style.visibility</p:attrName>
                                        </p:attrNameLst>
                                      </p:cBhvr>
                                      <p:to>
                                        <p:strVal val="visible"/>
                                      </p:to>
                                    </p:set>
                                    <p:animEffect transition="in" filter="box(in)">
                                      <p:cBhvr>
                                        <p:cTn id="17" dur="500"/>
                                        <p:tgtEl>
                                          <p:spTgt spid="235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3569"/>
                                        </p:tgtEl>
                                        <p:attrNameLst>
                                          <p:attrName>style.visibility</p:attrName>
                                        </p:attrNameLst>
                                      </p:cBhvr>
                                      <p:to>
                                        <p:strVal val="visible"/>
                                      </p:to>
                                    </p:set>
                                    <p:animEffect transition="in" filter="box(in)">
                                      <p:cBhvr>
                                        <p:cTn id="22" dur="500"/>
                                        <p:tgtEl>
                                          <p:spTgt spid="235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575"/>
                                        </p:tgtEl>
                                        <p:attrNameLst>
                                          <p:attrName>style.visibility</p:attrName>
                                        </p:attrNameLst>
                                      </p:cBhvr>
                                      <p:to>
                                        <p:strVal val="visible"/>
                                      </p:to>
                                    </p:set>
                                    <p:animEffect transition="in" filter="box(in)">
                                      <p:cBhvr>
                                        <p:cTn id="27" dur="500"/>
                                        <p:tgtEl>
                                          <p:spTgt spid="235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3576"/>
                                        </p:tgtEl>
                                        <p:attrNameLst>
                                          <p:attrName>style.visibility</p:attrName>
                                        </p:attrNameLst>
                                      </p:cBhvr>
                                      <p:to>
                                        <p:strVal val="visible"/>
                                      </p:to>
                                    </p:set>
                                    <p:animEffect transition="in" filter="box(in)">
                                      <p:cBhvr>
                                        <p:cTn id="32"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5" grpId="0"/>
      <p:bldP spid="23576" grpId="0"/>
      <p:bldP spid="2357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31</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304800"/>
            <a:ext cx="9144000" cy="1143000"/>
          </a:xfrm>
        </p:spPr>
        <p:txBody>
          <a:bodyPr/>
          <a:lstStyle/>
          <a:p>
            <a:r>
              <a:rPr lang="en-US" altLang="en-US" sz="3600" smtClean="0"/>
              <a:t>12yo female with refractory epilepsy</a:t>
            </a:r>
          </a:p>
        </p:txBody>
      </p:sp>
      <p:sp>
        <p:nvSpPr>
          <p:cNvPr id="178179" name="Rectangle 3"/>
          <p:cNvSpPr>
            <a:spLocks noGrp="1" noChangeArrowheads="1"/>
          </p:cNvSpPr>
          <p:nvPr>
            <p:ph type="body" idx="1"/>
          </p:nvPr>
        </p:nvSpPr>
        <p:spPr/>
        <p:txBody>
          <a:bodyPr/>
          <a:lstStyle/>
          <a:p>
            <a:endParaRPr lang="en-US" altLang="en-US" smtClean="0"/>
          </a:p>
        </p:txBody>
      </p:sp>
      <p:pic>
        <p:nvPicPr>
          <p:cNvPr id="178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388" y="4038600"/>
            <a:ext cx="29194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191000"/>
            <a:ext cx="29718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19200"/>
            <a:ext cx="2882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1488" y="1219200"/>
            <a:ext cx="29321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75" y="1219200"/>
            <a:ext cx="30321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114800"/>
            <a:ext cx="2781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 Box 10"/>
          <p:cNvSpPr txBox="1">
            <a:spLocks noChangeArrowheads="1"/>
          </p:cNvSpPr>
          <p:nvPr/>
        </p:nvSpPr>
        <p:spPr bwMode="auto">
          <a:xfrm>
            <a:off x="-304800" y="609600"/>
            <a:ext cx="3048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Tracer?</a:t>
            </a:r>
          </a:p>
        </p:txBody>
      </p:sp>
      <p:sp>
        <p:nvSpPr>
          <p:cNvPr id="24587" name="Text Box 11"/>
          <p:cNvSpPr txBox="1">
            <a:spLocks noChangeArrowheads="1"/>
          </p:cNvSpPr>
          <p:nvPr/>
        </p:nvSpPr>
        <p:spPr bwMode="auto">
          <a:xfrm>
            <a:off x="1447800" y="609600"/>
            <a:ext cx="2590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F-18 FDG</a:t>
            </a:r>
          </a:p>
        </p:txBody>
      </p:sp>
      <p:sp>
        <p:nvSpPr>
          <p:cNvPr id="24588" name="Text Box 12"/>
          <p:cNvSpPr txBox="1">
            <a:spLocks noChangeArrowheads="1"/>
          </p:cNvSpPr>
          <p:nvPr/>
        </p:nvSpPr>
        <p:spPr bwMode="auto">
          <a:xfrm>
            <a:off x="4343400" y="609600"/>
            <a:ext cx="152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Findings?</a:t>
            </a:r>
          </a:p>
        </p:txBody>
      </p:sp>
      <p:grpSp>
        <p:nvGrpSpPr>
          <p:cNvPr id="24589" name="Group 13"/>
          <p:cNvGrpSpPr>
            <a:grpSpLocks/>
          </p:cNvGrpSpPr>
          <p:nvPr/>
        </p:nvGrpSpPr>
        <p:grpSpPr bwMode="auto">
          <a:xfrm>
            <a:off x="457200" y="2286000"/>
            <a:ext cx="7162800" cy="4724400"/>
            <a:chOff x="288" y="1440"/>
            <a:chExt cx="4512" cy="2976"/>
          </a:xfrm>
        </p:grpSpPr>
        <p:sp>
          <p:nvSpPr>
            <p:cNvPr id="178191" name="Text Box 14"/>
            <p:cNvSpPr txBox="1">
              <a:spLocks noChangeArrowheads="1"/>
            </p:cNvSpPr>
            <p:nvPr/>
          </p:nvSpPr>
          <p:spPr bwMode="auto">
            <a:xfrm>
              <a:off x="912" y="2448"/>
              <a:ext cx="3888"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solidFill>
                    <a:schemeClr val="bg1"/>
                  </a:solidFill>
                </a:rPr>
                <a:t>Asymmetric hypometabolism right posterior parietal corresponding to cortical grey matter lesion on MRI</a:t>
              </a:r>
            </a:p>
          </p:txBody>
        </p:sp>
        <p:sp>
          <p:nvSpPr>
            <p:cNvPr id="178192" name="Line 15"/>
            <p:cNvSpPr>
              <a:spLocks noChangeShapeType="1"/>
            </p:cNvSpPr>
            <p:nvPr/>
          </p:nvSpPr>
          <p:spPr bwMode="auto">
            <a:xfrm>
              <a:off x="288" y="1632"/>
              <a:ext cx="576"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8193" name="Line 16"/>
            <p:cNvSpPr>
              <a:spLocks noChangeShapeType="1"/>
            </p:cNvSpPr>
            <p:nvPr/>
          </p:nvSpPr>
          <p:spPr bwMode="auto">
            <a:xfrm>
              <a:off x="1968" y="1440"/>
              <a:ext cx="720"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8194" name="Line 17"/>
            <p:cNvSpPr>
              <a:spLocks noChangeShapeType="1"/>
            </p:cNvSpPr>
            <p:nvPr/>
          </p:nvSpPr>
          <p:spPr bwMode="auto">
            <a:xfrm flipH="1" flipV="1">
              <a:off x="912" y="4128"/>
              <a:ext cx="38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8195" name="Line 18"/>
            <p:cNvSpPr>
              <a:spLocks noChangeShapeType="1"/>
            </p:cNvSpPr>
            <p:nvPr/>
          </p:nvSpPr>
          <p:spPr bwMode="auto">
            <a:xfrm>
              <a:off x="4128" y="1776"/>
              <a:ext cx="48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8196" name="Line 19"/>
            <p:cNvSpPr>
              <a:spLocks noChangeShapeType="1"/>
            </p:cNvSpPr>
            <p:nvPr/>
          </p:nvSpPr>
          <p:spPr bwMode="auto">
            <a:xfrm flipV="1">
              <a:off x="3840" y="3888"/>
              <a:ext cx="672"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8197" name="Line 20"/>
            <p:cNvSpPr>
              <a:spLocks noChangeShapeType="1"/>
            </p:cNvSpPr>
            <p:nvPr/>
          </p:nvSpPr>
          <p:spPr bwMode="auto">
            <a:xfrm flipV="1">
              <a:off x="2064" y="2976"/>
              <a:ext cx="576"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4597" name="Text Box 21"/>
          <p:cNvSpPr txBox="1">
            <a:spLocks noChangeArrowheads="1"/>
          </p:cNvSpPr>
          <p:nvPr/>
        </p:nvSpPr>
        <p:spPr bwMode="auto">
          <a:xfrm>
            <a:off x="6019800" y="609600"/>
            <a:ext cx="3048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Possible ictal focus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86"/>
                                        </p:tgtEl>
                                        <p:attrNameLst>
                                          <p:attrName>style.visibility</p:attrName>
                                        </p:attrNameLst>
                                      </p:cBhvr>
                                      <p:to>
                                        <p:strVal val="visible"/>
                                      </p:to>
                                    </p:set>
                                    <p:animEffect transition="in" filter="box(in)">
                                      <p:cBhvr>
                                        <p:cTn id="7" dur="500"/>
                                        <p:tgtEl>
                                          <p:spTgt spid="24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587"/>
                                        </p:tgtEl>
                                        <p:attrNameLst>
                                          <p:attrName>style.visibility</p:attrName>
                                        </p:attrNameLst>
                                      </p:cBhvr>
                                      <p:to>
                                        <p:strVal val="visible"/>
                                      </p:to>
                                    </p:set>
                                    <p:animEffect transition="in" filter="box(in)">
                                      <p:cBhvr>
                                        <p:cTn id="12" dur="500"/>
                                        <p:tgtEl>
                                          <p:spTgt spid="245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4588"/>
                                        </p:tgtEl>
                                        <p:attrNameLst>
                                          <p:attrName>style.visibility</p:attrName>
                                        </p:attrNameLst>
                                      </p:cBhvr>
                                      <p:to>
                                        <p:strVal val="visible"/>
                                      </p:to>
                                    </p:set>
                                    <p:animEffect transition="in" filter="box(in)">
                                      <p:cBhvr>
                                        <p:cTn id="17" dur="500"/>
                                        <p:tgtEl>
                                          <p:spTgt spid="24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4589"/>
                                        </p:tgtEl>
                                        <p:attrNameLst>
                                          <p:attrName>style.visibility</p:attrName>
                                        </p:attrNameLst>
                                      </p:cBhvr>
                                      <p:to>
                                        <p:strVal val="visible"/>
                                      </p:to>
                                    </p:set>
                                    <p:animEffect transition="in" filter="box(in)">
                                      <p:cBhvr>
                                        <p:cTn id="22" dur="500"/>
                                        <p:tgtEl>
                                          <p:spTgt spid="245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597"/>
                                        </p:tgtEl>
                                        <p:attrNameLst>
                                          <p:attrName>style.visibility</p:attrName>
                                        </p:attrNameLst>
                                      </p:cBhvr>
                                      <p:to>
                                        <p:strVal val="visible"/>
                                      </p:to>
                                    </p:set>
                                    <p:animEffect transition="in" filter="box(in)">
                                      <p:cBhvr>
                                        <p:cTn id="27" dur="500"/>
                                        <p:tgtEl>
                                          <p:spTgt spid="2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p:bldP spid="24587" grpId="0"/>
      <p:bldP spid="24588" grpId="0"/>
      <p:bldP spid="2459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r>
              <a:rPr lang="en-US" altLang="en-US" smtClean="0"/>
              <a:t>Case # 32</a:t>
            </a:r>
          </a:p>
        </p:txBody>
      </p:sp>
      <p:sp>
        <p:nvSpPr>
          <p:cNvPr id="179203" name="Content Placeholder 2"/>
          <p:cNvSpPr>
            <a:spLocks noGrp="1"/>
          </p:cNvSpPr>
          <p:nvPr>
            <p:ph idx="1"/>
          </p:nvPr>
        </p:nvSpPr>
        <p:spPr/>
        <p:txBody>
          <a:bodyPr/>
          <a:lstStyle/>
          <a:p>
            <a:r>
              <a:rPr lang="en-US" altLang="en-US" smtClean="0"/>
              <a:t>15 yo F with Left flank pain for several months, starting in summer</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endParaRPr lang="en-US" altLang="en-US" smtClean="0"/>
          </a:p>
        </p:txBody>
      </p:sp>
      <p:sp>
        <p:nvSpPr>
          <p:cNvPr id="180227" name="Content Placeholder 2"/>
          <p:cNvSpPr>
            <a:spLocks noGrp="1"/>
          </p:cNvSpPr>
          <p:nvPr>
            <p:ph idx="1"/>
          </p:nvPr>
        </p:nvSpPr>
        <p:spPr/>
        <p:txBody>
          <a:bodyPr/>
          <a:lstStyle/>
          <a:p>
            <a:endParaRPr lang="en-US" altLang="en-US" smtClean="0"/>
          </a:p>
        </p:txBody>
      </p:sp>
      <p:pic>
        <p:nvPicPr>
          <p:cNvPr id="180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684213"/>
            <a:ext cx="7423150" cy="58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endParaRPr lang="en-US" altLang="en-US" smtClean="0"/>
          </a:p>
        </p:txBody>
      </p:sp>
      <p:sp>
        <p:nvSpPr>
          <p:cNvPr id="181251" name="Content Placeholder 2"/>
          <p:cNvSpPr>
            <a:spLocks noGrp="1"/>
          </p:cNvSpPr>
          <p:nvPr>
            <p:ph idx="1"/>
          </p:nvPr>
        </p:nvSpPr>
        <p:spPr/>
        <p:txBody>
          <a:bodyPr/>
          <a:lstStyle/>
          <a:p>
            <a:endParaRPr lang="en-US" altLang="en-US" smtClean="0"/>
          </a:p>
        </p:txBody>
      </p:sp>
      <p:pic>
        <p:nvPicPr>
          <p:cNvPr id="181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684213"/>
            <a:ext cx="7423150" cy="58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3429000" y="1295400"/>
            <a:ext cx="76200" cy="381000"/>
          </a:xfrm>
          <a:prstGeom prst="straightConnector1">
            <a:avLst/>
          </a:prstGeom>
          <a:ln>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0" y="882650"/>
            <a:ext cx="0" cy="495300"/>
          </a:xfrm>
          <a:prstGeom prst="line">
            <a:avLst/>
          </a:prstGeom>
          <a:ln>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38400" y="876300"/>
            <a:ext cx="0" cy="495300"/>
          </a:xfrm>
          <a:prstGeom prst="line">
            <a:avLst/>
          </a:prstGeom>
          <a:ln>
            <a:solidFill>
              <a:srgbClr val="FF99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endParaRPr lang="en-US" altLang="en-US" smtClean="0"/>
          </a:p>
        </p:txBody>
      </p:sp>
      <p:sp>
        <p:nvSpPr>
          <p:cNvPr id="182275" name="Content Placeholder 2"/>
          <p:cNvSpPr>
            <a:spLocks noGrp="1"/>
          </p:cNvSpPr>
          <p:nvPr>
            <p:ph idx="1"/>
          </p:nvPr>
        </p:nvSpPr>
        <p:spPr/>
        <p:txBody>
          <a:bodyPr/>
          <a:lstStyle/>
          <a:p>
            <a:endParaRPr lang="en-US" altLang="en-US" smtClean="0"/>
          </a:p>
        </p:txBody>
      </p:sp>
      <p:pic>
        <p:nvPicPr>
          <p:cNvPr id="182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684213"/>
            <a:ext cx="7423150" cy="58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3429000" y="1295400"/>
            <a:ext cx="76200" cy="381000"/>
          </a:xfrm>
          <a:prstGeom prst="straightConnector1">
            <a:avLst/>
          </a:prstGeom>
          <a:ln>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0" y="882650"/>
            <a:ext cx="0" cy="495300"/>
          </a:xfrm>
          <a:prstGeom prst="line">
            <a:avLst/>
          </a:prstGeom>
          <a:ln>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38400" y="876300"/>
            <a:ext cx="0" cy="495300"/>
          </a:xfrm>
          <a:prstGeom prst="line">
            <a:avLst/>
          </a:prstGeom>
          <a:ln>
            <a:solidFill>
              <a:srgbClr val="FF9900"/>
            </a:solidFill>
            <a:prstDash val="dash"/>
          </a:ln>
        </p:spPr>
        <p:style>
          <a:lnRef idx="1">
            <a:schemeClr val="accent1"/>
          </a:lnRef>
          <a:fillRef idx="0">
            <a:schemeClr val="accent1"/>
          </a:fillRef>
          <a:effectRef idx="0">
            <a:schemeClr val="accent1"/>
          </a:effectRef>
          <a:fontRef idx="minor">
            <a:schemeClr val="tx1"/>
          </a:fontRef>
        </p:style>
      </p:cxnSp>
      <p:sp>
        <p:nvSpPr>
          <p:cNvPr id="182280" name="TextBox 3"/>
          <p:cNvSpPr txBox="1">
            <a:spLocks noChangeArrowheads="1"/>
          </p:cNvSpPr>
          <p:nvPr/>
        </p:nvSpPr>
        <p:spPr bwMode="auto">
          <a:xfrm>
            <a:off x="1228725" y="1385888"/>
            <a:ext cx="1657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9900"/>
                </a:solidFill>
              </a:rPr>
              <a:t>Vertical orientation</a:t>
            </a:r>
          </a:p>
        </p:txBody>
      </p:sp>
      <p:sp>
        <p:nvSpPr>
          <p:cNvPr id="182281" name="TextBox 9"/>
          <p:cNvSpPr txBox="1">
            <a:spLocks noChangeArrowheads="1"/>
          </p:cNvSpPr>
          <p:nvPr/>
        </p:nvSpPr>
        <p:spPr bwMode="auto">
          <a:xfrm>
            <a:off x="3482975" y="1485900"/>
            <a:ext cx="310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9900"/>
                </a:solidFill>
              </a:rPr>
              <a:t>Tongue of activity across lower pole?</a:t>
            </a:r>
          </a:p>
        </p:txBody>
      </p:sp>
      <p:sp>
        <p:nvSpPr>
          <p:cNvPr id="5" name="TextBox 4"/>
          <p:cNvSpPr txBox="1"/>
          <p:nvPr/>
        </p:nvSpPr>
        <p:spPr>
          <a:xfrm>
            <a:off x="2886075" y="5256213"/>
            <a:ext cx="5191125" cy="738187"/>
          </a:xfrm>
          <a:prstGeom prst="rect">
            <a:avLst/>
          </a:prstGeom>
          <a:noFill/>
        </p:spPr>
        <p:txBody>
          <a:bodyPr>
            <a:spAutoFit/>
          </a:bodyPr>
          <a:lstStyle/>
          <a:p>
            <a:pPr>
              <a:defRPr/>
            </a:pPr>
            <a:r>
              <a:rPr lang="en-US" sz="1400" dirty="0">
                <a:solidFill>
                  <a:schemeClr val="bg1">
                    <a:lumMod val="85000"/>
                  </a:schemeClr>
                </a:solidFill>
              </a:rPr>
              <a:t>Both kidneys secrete promptly. Some drainage is seen on the right by the end of 30 minutes but there is retention of radiotracer bilaterally particularly on the left. </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3"/>
          <p:cNvSpPr>
            <a:spLocks noGrp="1"/>
          </p:cNvSpPr>
          <p:nvPr>
            <p:ph type="title"/>
          </p:nvPr>
        </p:nvSpPr>
        <p:spPr/>
        <p:txBody>
          <a:bodyPr/>
          <a:lstStyle/>
          <a:p>
            <a:endParaRPr lang="en-US" altLang="en-US" smtClean="0"/>
          </a:p>
        </p:txBody>
      </p:sp>
      <p:sp>
        <p:nvSpPr>
          <p:cNvPr id="183299" name="Picture Placeholder 4"/>
          <p:cNvSpPr>
            <a:spLocks noGrp="1" noTextEdit="1"/>
          </p:cNvSpPr>
          <p:nvPr>
            <p:ph type="pic" idx="1"/>
          </p:nvPr>
        </p:nvSpPr>
        <p:spPr/>
      </p:sp>
      <p:sp>
        <p:nvSpPr>
          <p:cNvPr id="183300" name="Content Placeholder 2"/>
          <p:cNvSpPr>
            <a:spLocks noGrp="1"/>
          </p:cNvSpPr>
          <p:nvPr>
            <p:ph type="body" sz="half" idx="2"/>
          </p:nvPr>
        </p:nvSpPr>
        <p:spPr/>
        <p:txBody>
          <a:bodyPr/>
          <a:lstStyle/>
          <a:p>
            <a:r>
              <a:rPr lang="en-US" altLang="en-US" smtClean="0"/>
              <a:t>Ri</a:t>
            </a:r>
          </a:p>
        </p:txBody>
      </p:sp>
      <p:pic>
        <p:nvPicPr>
          <p:cNvPr id="18330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914400"/>
            <a:ext cx="302736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30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560388"/>
            <a:ext cx="224948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30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1613" y="560388"/>
            <a:ext cx="223678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67200" y="5419725"/>
            <a:ext cx="1517650" cy="369888"/>
          </a:xfrm>
          <a:prstGeom prst="rect">
            <a:avLst/>
          </a:prstGeom>
          <a:noFill/>
        </p:spPr>
        <p:txBody>
          <a:bodyPr wrap="none">
            <a:spAutoFit/>
          </a:bodyPr>
          <a:lstStyle/>
          <a:p>
            <a:pPr>
              <a:defRPr/>
            </a:pPr>
            <a:r>
              <a:rPr lang="en-US" dirty="0">
                <a:solidFill>
                  <a:schemeClr val="bg2">
                    <a:lumMod val="40000"/>
                    <a:lumOff val="60000"/>
                  </a:schemeClr>
                </a:solidFill>
              </a:rPr>
              <a:t>Right sagittal</a:t>
            </a:r>
          </a:p>
        </p:txBody>
      </p:sp>
      <p:sp>
        <p:nvSpPr>
          <p:cNvPr id="10" name="TextBox 9"/>
          <p:cNvSpPr txBox="1"/>
          <p:nvPr/>
        </p:nvSpPr>
        <p:spPr>
          <a:xfrm>
            <a:off x="6705600" y="5437188"/>
            <a:ext cx="1365250" cy="369887"/>
          </a:xfrm>
          <a:prstGeom prst="rect">
            <a:avLst/>
          </a:prstGeom>
          <a:noFill/>
        </p:spPr>
        <p:txBody>
          <a:bodyPr wrap="none">
            <a:spAutoFit/>
          </a:bodyPr>
          <a:lstStyle/>
          <a:p>
            <a:pPr>
              <a:defRPr/>
            </a:pPr>
            <a:r>
              <a:rPr lang="en-US" dirty="0">
                <a:solidFill>
                  <a:schemeClr val="bg2">
                    <a:lumMod val="40000"/>
                    <a:lumOff val="60000"/>
                  </a:schemeClr>
                </a:solidFill>
              </a:rPr>
              <a:t>Left sagittal</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endParaRPr lang="en-US" altLang="en-US" smtClean="0"/>
          </a:p>
        </p:txBody>
      </p:sp>
      <p:sp>
        <p:nvSpPr>
          <p:cNvPr id="184323" name="Picture Placeholder 2"/>
          <p:cNvSpPr>
            <a:spLocks noGrp="1" noTextEdit="1"/>
          </p:cNvSpPr>
          <p:nvPr>
            <p:ph type="pic" idx="1"/>
          </p:nvPr>
        </p:nvSpPr>
        <p:spPr/>
      </p:sp>
      <p:sp>
        <p:nvSpPr>
          <p:cNvPr id="184324" name="Text Placeholder 3"/>
          <p:cNvSpPr>
            <a:spLocks noGrp="1"/>
          </p:cNvSpPr>
          <p:nvPr>
            <p:ph type="body" sz="half" idx="2"/>
          </p:nvPr>
        </p:nvSpPr>
        <p:spPr/>
        <p:txBody>
          <a:bodyPr/>
          <a:lstStyle/>
          <a:p>
            <a:endParaRPr lang="en-US" altLang="en-US" smtClean="0"/>
          </a:p>
        </p:txBody>
      </p:sp>
      <p:pic>
        <p:nvPicPr>
          <p:cNvPr id="1843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600200"/>
            <a:ext cx="4876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73263" y="4424363"/>
            <a:ext cx="5189537" cy="1477962"/>
          </a:xfrm>
          <a:prstGeom prst="rect">
            <a:avLst/>
          </a:prstGeom>
          <a:noFill/>
        </p:spPr>
        <p:txBody>
          <a:bodyPr>
            <a:spAutoFit/>
          </a:bodyPr>
          <a:lstStyle/>
          <a:p>
            <a:pPr>
              <a:defRPr/>
            </a:pPr>
            <a:r>
              <a:rPr lang="en-US" dirty="0">
                <a:solidFill>
                  <a:schemeClr val="bg2">
                    <a:lumMod val="40000"/>
                    <a:lumOff val="60000"/>
                  </a:schemeClr>
                </a:solidFill>
              </a:rPr>
              <a:t>Note band of parenchymal tissue at inferior poles,</a:t>
            </a:r>
          </a:p>
          <a:p>
            <a:pPr>
              <a:defRPr/>
            </a:pPr>
            <a:r>
              <a:rPr lang="en-US" dirty="0">
                <a:solidFill>
                  <a:schemeClr val="bg2">
                    <a:lumMod val="40000"/>
                    <a:lumOff val="60000"/>
                  </a:schemeClr>
                </a:solidFill>
              </a:rPr>
              <a:t>suggestive of  a horseshoe kidney.</a:t>
            </a:r>
          </a:p>
          <a:p>
            <a:pPr>
              <a:defRPr/>
            </a:pPr>
            <a:r>
              <a:rPr lang="en-US" dirty="0">
                <a:solidFill>
                  <a:schemeClr val="bg2">
                    <a:lumMod val="40000"/>
                    <a:lumOff val="60000"/>
                  </a:schemeClr>
                </a:solidFill>
              </a:rPr>
              <a:t>No corresponding radiotracer uptake seen in this area, there fore non-functioning isthmus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
          <p:cNvPicPr>
            <a:picLocks noChangeAspect="1" noChangeArrowheads="1"/>
          </p:cNvPicPr>
          <p:nvPr/>
        </p:nvPicPr>
        <p:blipFill>
          <a:blip r:embed="rId2" cstate="print">
            <a:lum bright="18000" contrast="36000"/>
            <a:extLst>
              <a:ext uri="{28A0092B-C50C-407E-A947-70E740481C1C}">
                <a14:useLocalDpi xmlns:a14="http://schemas.microsoft.com/office/drawing/2010/main" val="0"/>
              </a:ext>
            </a:extLst>
          </a:blip>
          <a:srcRect l="3995" t="6557" r="24095" b="3279"/>
          <a:stretch>
            <a:fillRect/>
          </a:stretch>
        </p:blipFill>
        <p:spPr bwMode="auto">
          <a:xfrm>
            <a:off x="381000" y="914400"/>
            <a:ext cx="35417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1905000" y="381000"/>
            <a:ext cx="495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4  year old with RT shoulder pain</a:t>
            </a:r>
          </a:p>
        </p:txBody>
      </p:sp>
      <p:pic>
        <p:nvPicPr>
          <p:cNvPr id="19460" name="Picture 4" descr="1"/>
          <p:cNvPicPr>
            <a:picLocks noChangeAspect="1" noChangeArrowheads="1"/>
          </p:cNvPicPr>
          <p:nvPr/>
        </p:nvPicPr>
        <p:blipFill>
          <a:blip r:embed="rId3" cstate="print">
            <a:lum bright="18000" contrast="36000"/>
            <a:extLst>
              <a:ext uri="{28A0092B-C50C-407E-A947-70E740481C1C}">
                <a14:useLocalDpi xmlns:a14="http://schemas.microsoft.com/office/drawing/2010/main" val="0"/>
              </a:ext>
            </a:extLst>
          </a:blip>
          <a:srcRect l="13635" t="4185" r="30489" b="6514"/>
          <a:stretch>
            <a:fillRect/>
          </a:stretch>
        </p:blipFill>
        <p:spPr bwMode="auto">
          <a:xfrm>
            <a:off x="4191000" y="838200"/>
            <a:ext cx="46291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1431925" y="6335713"/>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Findings?? Differential? What would you do next?</a:t>
            </a:r>
          </a:p>
        </p:txBody>
      </p:sp>
      <p:sp>
        <p:nvSpPr>
          <p:cNvPr id="24583" name="Line 7"/>
          <p:cNvSpPr>
            <a:spLocks noChangeShapeType="1"/>
          </p:cNvSpPr>
          <p:nvPr/>
        </p:nvSpPr>
        <p:spPr bwMode="auto">
          <a:xfrm flipH="1" flipV="1">
            <a:off x="5791200" y="4953000"/>
            <a:ext cx="228600" cy="1524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4" name="Line 8"/>
          <p:cNvSpPr>
            <a:spLocks noChangeShapeType="1"/>
          </p:cNvSpPr>
          <p:nvPr/>
        </p:nvSpPr>
        <p:spPr bwMode="auto">
          <a:xfrm flipH="1" flipV="1">
            <a:off x="5638800" y="5257800"/>
            <a:ext cx="228600" cy="1524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 name="Line 9"/>
          <p:cNvSpPr>
            <a:spLocks noChangeShapeType="1"/>
          </p:cNvSpPr>
          <p:nvPr/>
        </p:nvSpPr>
        <p:spPr bwMode="auto">
          <a:xfrm flipH="1" flipV="1">
            <a:off x="5562600" y="5486400"/>
            <a:ext cx="228600" cy="1524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blinds(horizontal)">
                                      <p:cBhvr>
                                        <p:cTn id="7" dur="500"/>
                                        <p:tgtEl>
                                          <p:spTgt spid="2458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584"/>
                                        </p:tgtEl>
                                        <p:attrNameLst>
                                          <p:attrName>style.visibility</p:attrName>
                                        </p:attrNameLst>
                                      </p:cBhvr>
                                      <p:to>
                                        <p:strVal val="visible"/>
                                      </p:to>
                                    </p:set>
                                    <p:animEffect transition="in" filter="blinds(horizontal)">
                                      <p:cBhvr>
                                        <p:cTn id="10" dur="500"/>
                                        <p:tgtEl>
                                          <p:spTgt spid="2458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583"/>
                                        </p:tgtEl>
                                        <p:attrNameLst>
                                          <p:attrName>style.visibility</p:attrName>
                                        </p:attrNameLst>
                                      </p:cBhvr>
                                      <p:to>
                                        <p:strVal val="visible"/>
                                      </p:to>
                                    </p:set>
                                    <p:animEffect transition="in" filter="blinds(horizontal)">
                                      <p:cBhvr>
                                        <p:cTn id="13" dur="500"/>
                                        <p:tgtEl>
                                          <p:spTgt spid="24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p:bldP spid="24584" grpId="0" animBg="1"/>
      <p:bldP spid="2458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endParaRPr lang="en-US" altLang="en-US" smtClean="0"/>
          </a:p>
        </p:txBody>
      </p:sp>
      <p:sp>
        <p:nvSpPr>
          <p:cNvPr id="185347" name="Content Placeholder 2"/>
          <p:cNvSpPr>
            <a:spLocks noGrp="1"/>
          </p:cNvSpPr>
          <p:nvPr>
            <p:ph idx="1"/>
          </p:nvPr>
        </p:nvSpPr>
        <p:spPr/>
        <p:txBody>
          <a:bodyPr/>
          <a:lstStyle/>
          <a:p>
            <a:endParaRPr lang="en-US" altLang="en-US" smtClean="0"/>
          </a:p>
        </p:txBody>
      </p:sp>
      <p:pic>
        <p:nvPicPr>
          <p:cNvPr id="1853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684213"/>
            <a:ext cx="7423150" cy="58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3429000" y="1295400"/>
            <a:ext cx="76200" cy="381000"/>
          </a:xfrm>
          <a:prstGeom prst="straightConnector1">
            <a:avLst/>
          </a:prstGeom>
          <a:ln>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0" y="882650"/>
            <a:ext cx="0" cy="495300"/>
          </a:xfrm>
          <a:prstGeom prst="line">
            <a:avLst/>
          </a:prstGeom>
          <a:ln>
            <a:solidFill>
              <a:srgbClr val="FF99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38400" y="876300"/>
            <a:ext cx="0" cy="495300"/>
          </a:xfrm>
          <a:prstGeom prst="line">
            <a:avLst/>
          </a:prstGeom>
          <a:ln>
            <a:solidFill>
              <a:srgbClr val="FF9900"/>
            </a:solidFill>
            <a:prstDash val="dash"/>
          </a:ln>
        </p:spPr>
        <p:style>
          <a:lnRef idx="1">
            <a:schemeClr val="accent1"/>
          </a:lnRef>
          <a:fillRef idx="0">
            <a:schemeClr val="accent1"/>
          </a:fillRef>
          <a:effectRef idx="0">
            <a:schemeClr val="accent1"/>
          </a:effectRef>
          <a:fontRef idx="minor">
            <a:schemeClr val="tx1"/>
          </a:fontRef>
        </p:style>
      </p:cxnSp>
      <p:sp>
        <p:nvSpPr>
          <p:cNvPr id="185352" name="TextBox 3"/>
          <p:cNvSpPr txBox="1">
            <a:spLocks noChangeArrowheads="1"/>
          </p:cNvSpPr>
          <p:nvPr/>
        </p:nvSpPr>
        <p:spPr bwMode="auto">
          <a:xfrm>
            <a:off x="1228725" y="1385888"/>
            <a:ext cx="1657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9900"/>
                </a:solidFill>
              </a:rPr>
              <a:t>Vertical orientation</a:t>
            </a:r>
          </a:p>
        </p:txBody>
      </p:sp>
      <p:sp>
        <p:nvSpPr>
          <p:cNvPr id="185353" name="TextBox 9"/>
          <p:cNvSpPr txBox="1">
            <a:spLocks noChangeArrowheads="1"/>
          </p:cNvSpPr>
          <p:nvPr/>
        </p:nvSpPr>
        <p:spPr bwMode="auto">
          <a:xfrm>
            <a:off x="3482975" y="1485900"/>
            <a:ext cx="310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FF9900"/>
                </a:solidFill>
              </a:rPr>
              <a:t>Tongue of activity across lower pole?</a:t>
            </a:r>
          </a:p>
        </p:txBody>
      </p:sp>
      <p:sp>
        <p:nvSpPr>
          <p:cNvPr id="5" name="TextBox 4"/>
          <p:cNvSpPr txBox="1"/>
          <p:nvPr/>
        </p:nvSpPr>
        <p:spPr>
          <a:xfrm>
            <a:off x="2886075" y="5256213"/>
            <a:ext cx="5191125" cy="830262"/>
          </a:xfrm>
          <a:prstGeom prst="rect">
            <a:avLst/>
          </a:prstGeom>
          <a:noFill/>
        </p:spPr>
        <p:txBody>
          <a:bodyPr>
            <a:spAutoFit/>
          </a:bodyPr>
          <a:lstStyle/>
          <a:p>
            <a:pPr>
              <a:defRPr/>
            </a:pPr>
            <a:r>
              <a:rPr lang="en-US" sz="1200" dirty="0">
                <a:solidFill>
                  <a:schemeClr val="bg1">
                    <a:lumMod val="85000"/>
                  </a:schemeClr>
                </a:solidFill>
              </a:rPr>
              <a:t>The dilated left renal pelvis is quite anteriorly situated as seen on the CT. Therefore, the patient was The dilated left renal pelvis is quite anteriorly situated as seen on the CT. Therefore, the patient was placed in prone positioning to further fill the pelvis.</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endParaRPr lang="en-US" altLang="en-US" smtClean="0"/>
          </a:p>
        </p:txBody>
      </p:sp>
      <p:sp>
        <p:nvSpPr>
          <p:cNvPr id="186371" name="Picture Placeholder 2"/>
          <p:cNvSpPr>
            <a:spLocks noGrp="1" noTextEdit="1"/>
          </p:cNvSpPr>
          <p:nvPr>
            <p:ph type="pic" idx="1"/>
          </p:nvPr>
        </p:nvSpPr>
        <p:spPr/>
      </p:sp>
      <p:sp>
        <p:nvSpPr>
          <p:cNvPr id="186372" name="Text Placeholder 3"/>
          <p:cNvSpPr>
            <a:spLocks noGrp="1"/>
          </p:cNvSpPr>
          <p:nvPr>
            <p:ph type="body" sz="half" idx="2"/>
          </p:nvPr>
        </p:nvSpPr>
        <p:spPr/>
        <p:txBody>
          <a:bodyPr/>
          <a:lstStyle/>
          <a:p>
            <a:endParaRPr lang="en-US" altLang="en-US" smtClean="0"/>
          </a:p>
        </p:txBody>
      </p:sp>
      <p:pic>
        <p:nvPicPr>
          <p:cNvPr id="1863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10488"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0" y="5256213"/>
            <a:ext cx="5191125" cy="954087"/>
          </a:xfrm>
          <a:prstGeom prst="rect">
            <a:avLst/>
          </a:prstGeom>
          <a:noFill/>
        </p:spPr>
        <p:txBody>
          <a:bodyPr>
            <a:spAutoFit/>
          </a:bodyPr>
          <a:lstStyle/>
          <a:p>
            <a:pPr>
              <a:defRPr/>
            </a:pPr>
            <a:r>
              <a:rPr lang="en-US" sz="1400" dirty="0">
                <a:solidFill>
                  <a:schemeClr val="bg1">
                    <a:lumMod val="85000"/>
                  </a:schemeClr>
                </a:solidFill>
              </a:rPr>
              <a:t>Post Lasix: Left collecting system drains with a half-time of 93 minutes and 79 % residual at 30 minutes (21 % emptying).  The right collecting system drains with a half-time of 9 minutes and 8 % residual at 30 minutes (92 % emptying). </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endParaRPr lang="en-US" altLang="en-US" smtClean="0"/>
          </a:p>
        </p:txBody>
      </p:sp>
      <p:sp>
        <p:nvSpPr>
          <p:cNvPr id="187395" name="Picture Placeholder 2"/>
          <p:cNvSpPr>
            <a:spLocks noGrp="1" noTextEdit="1"/>
          </p:cNvSpPr>
          <p:nvPr>
            <p:ph type="pic" idx="1"/>
          </p:nvPr>
        </p:nvSpPr>
        <p:spPr/>
      </p:sp>
      <p:sp>
        <p:nvSpPr>
          <p:cNvPr id="187396" name="Text Placeholder 3"/>
          <p:cNvSpPr>
            <a:spLocks noGrp="1"/>
          </p:cNvSpPr>
          <p:nvPr>
            <p:ph type="body" sz="half" idx="2"/>
          </p:nvPr>
        </p:nvSpPr>
        <p:spPr/>
        <p:txBody>
          <a:bodyPr/>
          <a:lstStyle/>
          <a:p>
            <a:endParaRPr lang="en-US" altLang="en-US" smtClean="0"/>
          </a:p>
        </p:txBody>
      </p:sp>
      <p:pic>
        <p:nvPicPr>
          <p:cNvPr id="1873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1163"/>
            <a:ext cx="7854950" cy="621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17838" y="5003800"/>
            <a:ext cx="3040062" cy="307975"/>
          </a:xfrm>
          <a:prstGeom prst="rect">
            <a:avLst/>
          </a:prstGeom>
          <a:noFill/>
        </p:spPr>
        <p:txBody>
          <a:bodyPr>
            <a:spAutoFit/>
          </a:bodyPr>
          <a:lstStyle/>
          <a:p>
            <a:pPr>
              <a:defRPr/>
            </a:pPr>
            <a:r>
              <a:rPr lang="en-US" sz="1400" dirty="0">
                <a:solidFill>
                  <a:schemeClr val="bg1">
                    <a:lumMod val="85000"/>
                  </a:schemeClr>
                </a:solidFill>
              </a:rPr>
              <a:t>Post upright clearance left kidney</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altLang="en-US" smtClean="0"/>
              <a:t>Case # 33</a:t>
            </a:r>
          </a:p>
        </p:txBody>
      </p:sp>
      <p:sp>
        <p:nvSpPr>
          <p:cNvPr id="188419" name="Content Placeholder 2"/>
          <p:cNvSpPr>
            <a:spLocks noGrp="1"/>
          </p:cNvSpPr>
          <p:nvPr>
            <p:ph idx="1"/>
          </p:nvPr>
        </p:nvSpPr>
        <p:spPr/>
        <p:txBody>
          <a:bodyPr/>
          <a:lstStyle/>
          <a:p>
            <a:r>
              <a:rPr lang="en-US" altLang="en-US" smtClean="0"/>
              <a:t>6 yo M with refractory epilepsy s/p craniotomy with electrocorticography for resection of insular cortical dysplasia</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endParaRPr lang="en-US" altLang="en-US" smtClean="0"/>
          </a:p>
        </p:txBody>
      </p:sp>
      <p:sp>
        <p:nvSpPr>
          <p:cNvPr id="189443" name="Picture Placeholder 2"/>
          <p:cNvSpPr>
            <a:spLocks noGrp="1" noTextEdit="1"/>
          </p:cNvSpPr>
          <p:nvPr>
            <p:ph type="pic" idx="1"/>
          </p:nvPr>
        </p:nvSpPr>
        <p:spPr/>
      </p:sp>
      <p:sp>
        <p:nvSpPr>
          <p:cNvPr id="189444" name="Text Placeholder 3"/>
          <p:cNvSpPr>
            <a:spLocks noGrp="1"/>
          </p:cNvSpPr>
          <p:nvPr>
            <p:ph type="body" sz="half" idx="2"/>
          </p:nvPr>
        </p:nvSpPr>
        <p:spPr/>
        <p:txBody>
          <a:bodyPr/>
          <a:lstStyle/>
          <a:p>
            <a:endParaRPr lang="en-US" altLang="en-US" smtClean="0"/>
          </a:p>
        </p:txBody>
      </p:sp>
      <p:pic>
        <p:nvPicPr>
          <p:cNvPr id="189445" name="Picture 2" descr="C:\DOCUME~1\erana\LOCALS~1\Temp\1.2.840.113619.2.283.6945.4267256.13706.1364208759.528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0"/>
            <a:ext cx="3636963"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Picture 3" descr="C:\DOCUME~1\erana\LOCALS~1\Temp\1.2.840.113619.2.80.977344540.27187.1364406394.164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13" y="109538"/>
            <a:ext cx="3532187"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Box 4"/>
          <p:cNvSpPr txBox="1">
            <a:spLocks noChangeArrowheads="1"/>
          </p:cNvSpPr>
          <p:nvPr/>
        </p:nvSpPr>
        <p:spPr bwMode="auto">
          <a:xfrm>
            <a:off x="1143000" y="3683000"/>
            <a:ext cx="139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Pre-surgery</a:t>
            </a:r>
          </a:p>
        </p:txBody>
      </p:sp>
      <p:pic>
        <p:nvPicPr>
          <p:cNvPr id="1894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6718" r="12051"/>
          <a:stretch>
            <a:fillRect/>
          </a:stretch>
        </p:blipFill>
        <p:spPr bwMode="auto">
          <a:xfrm>
            <a:off x="2792413" y="3709988"/>
            <a:ext cx="2001837"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9" name="TextBox 9"/>
          <p:cNvSpPr txBox="1">
            <a:spLocks noChangeArrowheads="1"/>
          </p:cNvSpPr>
          <p:nvPr/>
        </p:nvSpPr>
        <p:spPr bwMode="auto">
          <a:xfrm>
            <a:off x="685800" y="4800600"/>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Post-surgery</a:t>
            </a:r>
          </a:p>
        </p:txBody>
      </p:sp>
      <p:pic>
        <p:nvPicPr>
          <p:cNvPr id="189450" name="Picture 5" descr="C:\DOCUME~1\erana\LOCALS~1\Temp\1.2.840.113619.2.283.6945.4266012.13376.1364381694.4930.bmp"/>
          <p:cNvPicPr>
            <a:picLocks noChangeAspect="1" noChangeArrowheads="1"/>
          </p:cNvPicPr>
          <p:nvPr/>
        </p:nvPicPr>
        <p:blipFill>
          <a:blip r:embed="rId5" cstate="print">
            <a:extLst>
              <a:ext uri="{28A0092B-C50C-407E-A947-70E740481C1C}">
                <a14:useLocalDpi xmlns:a14="http://schemas.microsoft.com/office/drawing/2010/main" val="0"/>
              </a:ext>
            </a:extLst>
          </a:blip>
          <a:srcRect l="11874" t="4152" r="12952"/>
          <a:stretch>
            <a:fillRect/>
          </a:stretch>
        </p:blipFill>
        <p:spPr bwMode="auto">
          <a:xfrm>
            <a:off x="5029200" y="3617913"/>
            <a:ext cx="2065338"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lstStyle/>
          <a:p>
            <a:endParaRPr lang="en-US" altLang="en-US" smtClean="0"/>
          </a:p>
        </p:txBody>
      </p:sp>
      <p:sp>
        <p:nvSpPr>
          <p:cNvPr id="190467" name="Picture Placeholder 2"/>
          <p:cNvSpPr>
            <a:spLocks noGrp="1" noTextEdit="1"/>
          </p:cNvSpPr>
          <p:nvPr>
            <p:ph type="pic" idx="1"/>
          </p:nvPr>
        </p:nvSpPr>
        <p:spPr/>
      </p:sp>
      <p:sp>
        <p:nvSpPr>
          <p:cNvPr id="190468" name="Text Placeholder 3"/>
          <p:cNvSpPr>
            <a:spLocks noGrp="1"/>
          </p:cNvSpPr>
          <p:nvPr>
            <p:ph type="body" sz="half" idx="2"/>
          </p:nvPr>
        </p:nvSpPr>
        <p:spPr/>
        <p:txBody>
          <a:bodyPr/>
          <a:lstStyle/>
          <a:p>
            <a:endParaRPr lang="en-US" altLang="en-US" smtClean="0"/>
          </a:p>
        </p:txBody>
      </p:sp>
      <p:sp>
        <p:nvSpPr>
          <p:cNvPr id="5" name="TextBox 4"/>
          <p:cNvSpPr txBox="1"/>
          <p:nvPr/>
        </p:nvSpPr>
        <p:spPr>
          <a:xfrm>
            <a:off x="609600" y="2057400"/>
            <a:ext cx="7691438" cy="461963"/>
          </a:xfrm>
          <a:prstGeom prst="rect">
            <a:avLst/>
          </a:prstGeom>
          <a:noFill/>
        </p:spPr>
        <p:txBody>
          <a:bodyPr wrap="none">
            <a:spAutoFit/>
          </a:bodyPr>
          <a:lstStyle/>
          <a:p>
            <a:pPr>
              <a:defRPr/>
            </a:pPr>
            <a:r>
              <a:rPr lang="en-US" sz="2400" dirty="0" err="1">
                <a:solidFill>
                  <a:schemeClr val="bg1">
                    <a:lumMod val="75000"/>
                  </a:schemeClr>
                </a:solidFill>
              </a:rPr>
              <a:t>Interictal</a:t>
            </a:r>
            <a:r>
              <a:rPr lang="en-US" sz="2400" dirty="0">
                <a:solidFill>
                  <a:schemeClr val="bg1">
                    <a:lumMod val="75000"/>
                  </a:schemeClr>
                </a:solidFill>
              </a:rPr>
              <a:t> PET performed and fused to post-surgical MR</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endParaRPr lang="en-US" altLang="en-US" smtClean="0"/>
          </a:p>
        </p:txBody>
      </p:sp>
      <p:sp>
        <p:nvSpPr>
          <p:cNvPr id="191491" name="Picture Placeholder 2"/>
          <p:cNvSpPr>
            <a:spLocks noGrp="1" noTextEdit="1"/>
          </p:cNvSpPr>
          <p:nvPr>
            <p:ph type="pic" idx="1"/>
          </p:nvPr>
        </p:nvSpPr>
        <p:spPr/>
      </p:sp>
      <p:sp>
        <p:nvSpPr>
          <p:cNvPr id="191492" name="Text Placeholder 3"/>
          <p:cNvSpPr>
            <a:spLocks noGrp="1"/>
          </p:cNvSpPr>
          <p:nvPr>
            <p:ph type="body" sz="half" idx="2"/>
          </p:nvPr>
        </p:nvSpPr>
        <p:spPr/>
        <p:txBody>
          <a:bodyPr/>
          <a:lstStyle/>
          <a:p>
            <a:endParaRPr lang="en-US" altLang="en-US" smtClean="0"/>
          </a:p>
        </p:txBody>
      </p:sp>
      <p:pic>
        <p:nvPicPr>
          <p:cNvPr id="191493" name="Picture 2" descr="C:\DOCUME~1\erana\LOCALS~1\Temp\1.2.840.113619.2.80.980071971.16638.1395399620.60.bmp"/>
          <p:cNvPicPr>
            <a:picLocks noChangeAspect="1" noChangeArrowheads="1"/>
          </p:cNvPicPr>
          <p:nvPr/>
        </p:nvPicPr>
        <p:blipFill>
          <a:blip r:embed="rId2" cstate="print">
            <a:extLst>
              <a:ext uri="{28A0092B-C50C-407E-A947-70E740481C1C}">
                <a14:useLocalDpi xmlns:a14="http://schemas.microsoft.com/office/drawing/2010/main" val="0"/>
              </a:ext>
            </a:extLst>
          </a:blip>
          <a:srcRect l="-579"/>
          <a:stretch>
            <a:fillRect/>
          </a:stretch>
        </p:blipFill>
        <p:spPr bwMode="auto">
          <a:xfrm>
            <a:off x="223838" y="123825"/>
            <a:ext cx="35179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3" descr="C:\DOCUME~1\erana\LOCALS~1\Temp\1.2.840.113619.2.80.980071971.16638.1395399518.4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213" y="3498850"/>
            <a:ext cx="242252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42963" y="3128963"/>
            <a:ext cx="1812925" cy="369887"/>
          </a:xfrm>
          <a:prstGeom prst="rect">
            <a:avLst/>
          </a:prstGeom>
          <a:noFill/>
        </p:spPr>
        <p:txBody>
          <a:bodyPr wrap="none">
            <a:spAutoFit/>
          </a:bodyPr>
          <a:lstStyle/>
          <a:p>
            <a:pPr>
              <a:defRPr/>
            </a:pPr>
            <a:r>
              <a:rPr lang="en-US" dirty="0">
                <a:solidFill>
                  <a:schemeClr val="bg1">
                    <a:lumMod val="75000"/>
                  </a:schemeClr>
                </a:solidFill>
              </a:rPr>
              <a:t>Fusion PET-MR</a:t>
            </a:r>
          </a:p>
        </p:txBody>
      </p:sp>
      <p:pic>
        <p:nvPicPr>
          <p:cNvPr id="191496" name="Picture 4" descr="C:\DOCUME~1\erana\LOCALS~1\Temp\1.2.840.113619.2.80.142648300.9773.1380109756.500.bmp"/>
          <p:cNvPicPr>
            <a:picLocks noChangeAspect="1" noChangeArrowheads="1"/>
          </p:cNvPicPr>
          <p:nvPr/>
        </p:nvPicPr>
        <p:blipFill>
          <a:blip r:embed="rId4" cstate="print">
            <a:extLst>
              <a:ext uri="{28A0092B-C50C-407E-A947-70E740481C1C}">
                <a14:useLocalDpi xmlns:a14="http://schemas.microsoft.com/office/drawing/2010/main" val="0"/>
              </a:ext>
            </a:extLst>
          </a:blip>
          <a:srcRect l="14520" r="11749"/>
          <a:stretch>
            <a:fillRect/>
          </a:stretch>
        </p:blipFill>
        <p:spPr bwMode="auto">
          <a:xfrm>
            <a:off x="4213225" y="130175"/>
            <a:ext cx="2347913"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7" name="Picture 5" descr="C:\DOCUME~1\erana\LOCALS~1\Temp\1.2.840.113619.2.80.142648300.9773.1380109756.460.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3225" y="3422650"/>
            <a:ext cx="2347913"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endParaRPr lang="en-US" altLang="en-US" smtClean="0"/>
          </a:p>
        </p:txBody>
      </p:sp>
      <p:sp>
        <p:nvSpPr>
          <p:cNvPr id="192515" name="Picture Placeholder 2"/>
          <p:cNvSpPr>
            <a:spLocks noGrp="1" noTextEdit="1"/>
          </p:cNvSpPr>
          <p:nvPr>
            <p:ph type="pic" idx="1"/>
          </p:nvPr>
        </p:nvSpPr>
        <p:spPr/>
      </p:sp>
      <p:sp>
        <p:nvSpPr>
          <p:cNvPr id="192516" name="Text Placeholder 3"/>
          <p:cNvSpPr>
            <a:spLocks noGrp="1"/>
          </p:cNvSpPr>
          <p:nvPr>
            <p:ph type="body" sz="half" idx="2"/>
          </p:nvPr>
        </p:nvSpPr>
        <p:spPr/>
        <p:txBody>
          <a:bodyPr/>
          <a:lstStyle/>
          <a:p>
            <a:endParaRPr lang="en-US" altLang="en-US" smtClean="0"/>
          </a:p>
        </p:txBody>
      </p:sp>
      <p:pic>
        <p:nvPicPr>
          <p:cNvPr id="192517" name="Picture 2" descr="C:\DOCUME~1\erana\LOCALS~1\Temp\1.2.840.113619.2.80.980071971.16638.1395399620.60.bmp"/>
          <p:cNvPicPr>
            <a:picLocks noChangeAspect="1" noChangeArrowheads="1"/>
          </p:cNvPicPr>
          <p:nvPr/>
        </p:nvPicPr>
        <p:blipFill>
          <a:blip r:embed="rId2" cstate="print">
            <a:extLst>
              <a:ext uri="{28A0092B-C50C-407E-A947-70E740481C1C}">
                <a14:useLocalDpi xmlns:a14="http://schemas.microsoft.com/office/drawing/2010/main" val="0"/>
              </a:ext>
            </a:extLst>
          </a:blip>
          <a:srcRect l="-579"/>
          <a:stretch>
            <a:fillRect/>
          </a:stretch>
        </p:blipFill>
        <p:spPr bwMode="auto">
          <a:xfrm>
            <a:off x="223838" y="123825"/>
            <a:ext cx="35179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3" descr="C:\DOCUME~1\erana\LOCALS~1\Temp\1.2.840.113619.2.80.980071971.16638.1395399518.4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213" y="3498850"/>
            <a:ext cx="242252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42963" y="3128963"/>
            <a:ext cx="1812925" cy="369887"/>
          </a:xfrm>
          <a:prstGeom prst="rect">
            <a:avLst/>
          </a:prstGeom>
          <a:noFill/>
        </p:spPr>
        <p:txBody>
          <a:bodyPr wrap="none">
            <a:spAutoFit/>
          </a:bodyPr>
          <a:lstStyle/>
          <a:p>
            <a:pPr>
              <a:defRPr/>
            </a:pPr>
            <a:r>
              <a:rPr lang="en-US" dirty="0">
                <a:solidFill>
                  <a:schemeClr val="bg1">
                    <a:lumMod val="75000"/>
                  </a:schemeClr>
                </a:solidFill>
              </a:rPr>
              <a:t>Fusion PET-MR</a:t>
            </a:r>
          </a:p>
        </p:txBody>
      </p:sp>
      <p:pic>
        <p:nvPicPr>
          <p:cNvPr id="192520" name="Picture 4" descr="C:\DOCUME~1\erana\LOCALS~1\Temp\1.2.840.113619.2.80.142648300.9773.1380109756.500.bmp"/>
          <p:cNvPicPr>
            <a:picLocks noChangeAspect="1" noChangeArrowheads="1"/>
          </p:cNvPicPr>
          <p:nvPr/>
        </p:nvPicPr>
        <p:blipFill>
          <a:blip r:embed="rId4" cstate="print">
            <a:extLst>
              <a:ext uri="{28A0092B-C50C-407E-A947-70E740481C1C}">
                <a14:useLocalDpi xmlns:a14="http://schemas.microsoft.com/office/drawing/2010/main" val="0"/>
              </a:ext>
            </a:extLst>
          </a:blip>
          <a:srcRect l="14520" r="11749"/>
          <a:stretch>
            <a:fillRect/>
          </a:stretch>
        </p:blipFill>
        <p:spPr bwMode="auto">
          <a:xfrm>
            <a:off x="4213225" y="130175"/>
            <a:ext cx="2347913"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1" name="Picture 5" descr="C:\DOCUME~1\erana\LOCALS~1\Temp\1.2.840.113619.2.80.142648300.9773.1380109756.460.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3225" y="3422650"/>
            <a:ext cx="2347913"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1816100" y="4546600"/>
            <a:ext cx="477838" cy="469900"/>
          </a:xfrm>
          <a:custGeom>
            <a:avLst/>
            <a:gdLst>
              <a:gd name="connsiteX0" fmla="*/ 198580 w 478741"/>
              <a:gd name="connsiteY0" fmla="*/ 396 h 470015"/>
              <a:gd name="connsiteX1" fmla="*/ 458072 w 478741"/>
              <a:gd name="connsiteY1" fmla="*/ 25110 h 470015"/>
              <a:gd name="connsiteX2" fmla="*/ 458072 w 478741"/>
              <a:gd name="connsiteY2" fmla="*/ 161034 h 470015"/>
              <a:gd name="connsiteX3" fmla="*/ 421002 w 478741"/>
              <a:gd name="connsiteY3" fmla="*/ 371099 h 470015"/>
              <a:gd name="connsiteX4" fmla="*/ 198580 w 478741"/>
              <a:gd name="connsiteY4" fmla="*/ 469953 h 470015"/>
              <a:gd name="connsiteX5" fmla="*/ 99726 w 478741"/>
              <a:gd name="connsiteY5" fmla="*/ 358742 h 470015"/>
              <a:gd name="connsiteX6" fmla="*/ 99726 w 478741"/>
              <a:gd name="connsiteY6" fmla="*/ 222818 h 470015"/>
              <a:gd name="connsiteX7" fmla="*/ 13229 w 478741"/>
              <a:gd name="connsiteY7" fmla="*/ 222818 h 470015"/>
              <a:gd name="connsiteX8" fmla="*/ 13229 w 478741"/>
              <a:gd name="connsiteY8" fmla="*/ 74537 h 470015"/>
              <a:gd name="connsiteX9" fmla="*/ 136797 w 478741"/>
              <a:gd name="connsiteY9" fmla="*/ 49824 h 470015"/>
              <a:gd name="connsiteX10" fmla="*/ 260364 w 478741"/>
              <a:gd name="connsiteY10" fmla="*/ 12753 h 470015"/>
              <a:gd name="connsiteX11" fmla="*/ 260364 w 478741"/>
              <a:gd name="connsiteY11" fmla="*/ 396 h 47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741" h="470015">
                <a:moveTo>
                  <a:pt x="198580" y="396"/>
                </a:moveTo>
                <a:cubicBezTo>
                  <a:pt x="306701" y="-634"/>
                  <a:pt x="414823" y="-1663"/>
                  <a:pt x="458072" y="25110"/>
                </a:cubicBezTo>
                <a:cubicBezTo>
                  <a:pt x="501321" y="51883"/>
                  <a:pt x="464250" y="103369"/>
                  <a:pt x="458072" y="161034"/>
                </a:cubicBezTo>
                <a:cubicBezTo>
                  <a:pt x="451894" y="218699"/>
                  <a:pt x="464251" y="319612"/>
                  <a:pt x="421002" y="371099"/>
                </a:cubicBezTo>
                <a:cubicBezTo>
                  <a:pt x="377753" y="422586"/>
                  <a:pt x="252126" y="472012"/>
                  <a:pt x="198580" y="469953"/>
                </a:cubicBezTo>
                <a:cubicBezTo>
                  <a:pt x="145034" y="467894"/>
                  <a:pt x="116202" y="399931"/>
                  <a:pt x="99726" y="358742"/>
                </a:cubicBezTo>
                <a:cubicBezTo>
                  <a:pt x="83250" y="317553"/>
                  <a:pt x="114142" y="245472"/>
                  <a:pt x="99726" y="222818"/>
                </a:cubicBezTo>
                <a:cubicBezTo>
                  <a:pt x="85310" y="200164"/>
                  <a:pt x="27645" y="247532"/>
                  <a:pt x="13229" y="222818"/>
                </a:cubicBezTo>
                <a:cubicBezTo>
                  <a:pt x="-1187" y="198105"/>
                  <a:pt x="-7366" y="103369"/>
                  <a:pt x="13229" y="74537"/>
                </a:cubicBezTo>
                <a:cubicBezTo>
                  <a:pt x="33824" y="45705"/>
                  <a:pt x="95608" y="60121"/>
                  <a:pt x="136797" y="49824"/>
                </a:cubicBezTo>
                <a:cubicBezTo>
                  <a:pt x="177986" y="39527"/>
                  <a:pt x="239770" y="20991"/>
                  <a:pt x="260364" y="12753"/>
                </a:cubicBezTo>
                <a:cubicBezTo>
                  <a:pt x="280958" y="4515"/>
                  <a:pt x="270661" y="2455"/>
                  <a:pt x="260364" y="39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flipV="1">
            <a:off x="4724400" y="1428750"/>
            <a:ext cx="1524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876425" y="1447800"/>
            <a:ext cx="1524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61138" y="1096963"/>
            <a:ext cx="2582862" cy="4248150"/>
          </a:xfrm>
          <a:prstGeom prst="rect">
            <a:avLst/>
          </a:prstGeom>
          <a:noFill/>
        </p:spPr>
        <p:txBody>
          <a:bodyPr>
            <a:spAutoFit/>
          </a:bodyPr>
          <a:lstStyle/>
          <a:p>
            <a:pPr>
              <a:defRPr/>
            </a:pPr>
            <a:r>
              <a:rPr lang="en-US" dirty="0">
                <a:solidFill>
                  <a:schemeClr val="bg1">
                    <a:lumMod val="75000"/>
                  </a:schemeClr>
                </a:solidFill>
              </a:rPr>
              <a:t>There is </a:t>
            </a:r>
            <a:r>
              <a:rPr lang="en-US" dirty="0" err="1">
                <a:solidFill>
                  <a:schemeClr val="bg1">
                    <a:lumMod val="75000"/>
                  </a:schemeClr>
                </a:solidFill>
              </a:rPr>
              <a:t>hypometabolism</a:t>
            </a:r>
            <a:r>
              <a:rPr lang="en-US" dirty="0">
                <a:solidFill>
                  <a:schemeClr val="bg1">
                    <a:lumMod val="75000"/>
                  </a:schemeClr>
                </a:solidFill>
              </a:rPr>
              <a:t> along anterior right </a:t>
            </a:r>
            <a:r>
              <a:rPr lang="en-US" dirty="0" err="1">
                <a:solidFill>
                  <a:schemeClr val="bg1">
                    <a:lumMod val="75000"/>
                  </a:schemeClr>
                </a:solidFill>
              </a:rPr>
              <a:t>perisylvian</a:t>
            </a:r>
            <a:r>
              <a:rPr lang="en-US" dirty="0">
                <a:solidFill>
                  <a:schemeClr val="bg1">
                    <a:lumMod val="75000"/>
                  </a:schemeClr>
                </a:solidFill>
              </a:rPr>
              <a:t> frontal</a:t>
            </a:r>
            <a:br>
              <a:rPr lang="en-US" dirty="0">
                <a:solidFill>
                  <a:schemeClr val="bg1">
                    <a:lumMod val="75000"/>
                  </a:schemeClr>
                </a:solidFill>
              </a:rPr>
            </a:br>
            <a:r>
              <a:rPr lang="en-US" dirty="0">
                <a:solidFill>
                  <a:schemeClr val="bg1">
                    <a:lumMod val="75000"/>
                  </a:schemeClr>
                </a:solidFill>
              </a:rPr>
              <a:t>lobe including previously described residual cortical dysplasia</a:t>
            </a:r>
            <a:br>
              <a:rPr lang="en-US" dirty="0">
                <a:solidFill>
                  <a:schemeClr val="bg1">
                    <a:lumMod val="75000"/>
                  </a:schemeClr>
                </a:solidFill>
              </a:rPr>
            </a:br>
            <a:r>
              <a:rPr lang="en-US" dirty="0">
                <a:solidFill>
                  <a:schemeClr val="bg1">
                    <a:lumMod val="75000"/>
                  </a:schemeClr>
                </a:solidFill>
              </a:rPr>
              <a:t>posterior and superior to the resection cavity., also including immediately adjacent cerebral cortex which</a:t>
            </a:r>
            <a:br>
              <a:rPr lang="en-US" dirty="0">
                <a:solidFill>
                  <a:schemeClr val="bg1">
                    <a:lumMod val="75000"/>
                  </a:schemeClr>
                </a:solidFill>
              </a:rPr>
            </a:br>
            <a:r>
              <a:rPr lang="en-US" dirty="0">
                <a:solidFill>
                  <a:schemeClr val="bg1">
                    <a:lumMod val="75000"/>
                  </a:schemeClr>
                </a:solidFill>
              </a:rPr>
              <a:t>appears normal on MR images</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34</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smtClean="0"/>
              <a:t>Prenatal Hydronephrosis</a:t>
            </a:r>
          </a:p>
        </p:txBody>
      </p:sp>
      <p:pic>
        <p:nvPicPr>
          <p:cNvPr id="194563" name="Picture 2" descr="C:\DOCUME~1\mwinfeld\LOCALS~1\Temp\2.25.291767534680649326649128337991283390978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2847975" y="3698875"/>
            <a:ext cx="533400" cy="933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86400" y="5324475"/>
            <a:ext cx="3276600" cy="1200150"/>
          </a:xfrm>
          <a:prstGeom prst="rect">
            <a:avLst/>
          </a:prstGeom>
          <a:noFill/>
        </p:spPr>
        <p:txBody>
          <a:bodyPr>
            <a:spAutoFit/>
          </a:bodyPr>
          <a:lstStyle/>
          <a:p>
            <a:pPr>
              <a:defRPr/>
            </a:pPr>
            <a:r>
              <a:rPr lang="en-US" dirty="0">
                <a:solidFill>
                  <a:schemeClr val="bg1"/>
                </a:solidFill>
              </a:rPr>
              <a:t>Findings:</a:t>
            </a:r>
          </a:p>
          <a:p>
            <a:pPr marL="285750" indent="-285750">
              <a:buFontTx/>
              <a:buChar char="-"/>
              <a:defRPr/>
            </a:pPr>
            <a:r>
              <a:rPr lang="en-US" dirty="0">
                <a:solidFill>
                  <a:schemeClr val="bg1"/>
                </a:solidFill>
              </a:rPr>
              <a:t>Grade 2 </a:t>
            </a:r>
            <a:r>
              <a:rPr lang="en-US" dirty="0" err="1">
                <a:solidFill>
                  <a:schemeClr val="bg1"/>
                </a:solidFill>
              </a:rPr>
              <a:t>hydronephrosis</a:t>
            </a:r>
            <a:endParaRPr lang="en-US" dirty="0">
              <a:solidFill>
                <a:schemeClr val="bg1"/>
              </a:solidFill>
            </a:endParaRPr>
          </a:p>
          <a:p>
            <a:pPr marL="285750" indent="-285750">
              <a:buFontTx/>
              <a:buChar char="-"/>
              <a:defRPr/>
            </a:pPr>
            <a:r>
              <a:rPr lang="en-US" dirty="0">
                <a:solidFill>
                  <a:schemeClr val="bg1"/>
                </a:solidFill>
              </a:rPr>
              <a:t>Suggestion of duplex collecting system (arrow)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l="16438" t="22809" r="6216" b="27107"/>
          <a:stretch>
            <a:fillRect/>
          </a:stretch>
        </p:blipFill>
        <p:spPr bwMode="auto">
          <a:xfrm>
            <a:off x="4267200" y="533400"/>
            <a:ext cx="2209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1"/>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l="7242" t="22501" r="18048" b="27477"/>
          <a:stretch>
            <a:fillRect/>
          </a:stretch>
        </p:blipFill>
        <p:spPr bwMode="auto">
          <a:xfrm>
            <a:off x="6553200" y="533400"/>
            <a:ext cx="2133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1"/>
          <p:cNvPicPr>
            <a:picLocks noChangeAspect="1" noChangeArrowheads="1"/>
          </p:cNvPicPr>
          <p:nvPr/>
        </p:nvPicPr>
        <p:blipFill>
          <a:blip r:embed="rId4" cstate="print">
            <a:lum bright="12000" contrast="6000"/>
            <a:extLst>
              <a:ext uri="{28A0092B-C50C-407E-A947-70E740481C1C}">
                <a14:useLocalDpi xmlns:a14="http://schemas.microsoft.com/office/drawing/2010/main" val="0"/>
              </a:ext>
            </a:extLst>
          </a:blip>
          <a:srcRect l="10666" t="28000" r="9334" b="6667"/>
          <a:stretch>
            <a:fillRect/>
          </a:stretch>
        </p:blipFill>
        <p:spPr bwMode="auto">
          <a:xfrm>
            <a:off x="0" y="533400"/>
            <a:ext cx="17478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1"/>
          <p:cNvPicPr>
            <a:picLocks noChangeAspect="1" noChangeArrowheads="1"/>
          </p:cNvPicPr>
          <p:nvPr/>
        </p:nvPicPr>
        <p:blipFill>
          <a:blip r:embed="rId5" cstate="print">
            <a:lum bright="12000" contrast="12000"/>
            <a:extLst>
              <a:ext uri="{28A0092B-C50C-407E-A947-70E740481C1C}">
                <a14:useLocalDpi xmlns:a14="http://schemas.microsoft.com/office/drawing/2010/main" val="0"/>
              </a:ext>
            </a:extLst>
          </a:blip>
          <a:srcRect l="5000" t="28751" r="10001" b="7500"/>
          <a:stretch>
            <a:fillRect/>
          </a:stretch>
        </p:blipFill>
        <p:spPr bwMode="auto">
          <a:xfrm>
            <a:off x="1905000" y="533400"/>
            <a:ext cx="190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4191000" y="6248400"/>
            <a:ext cx="4613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Normal age-matched for comparison</a:t>
            </a:r>
          </a:p>
        </p:txBody>
      </p:sp>
      <p:sp>
        <p:nvSpPr>
          <p:cNvPr id="20487" name="Text Box 7"/>
          <p:cNvSpPr txBox="1">
            <a:spLocks noChangeArrowheads="1"/>
          </p:cNvSpPr>
          <p:nvPr/>
        </p:nvSpPr>
        <p:spPr bwMode="auto">
          <a:xfrm>
            <a:off x="1447800" y="6248400"/>
            <a:ext cx="1030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Patient</a:t>
            </a:r>
          </a:p>
        </p:txBody>
      </p:sp>
      <p:sp>
        <p:nvSpPr>
          <p:cNvPr id="25608" name="Text Box 8"/>
          <p:cNvSpPr txBox="1">
            <a:spLocks noChangeArrowheads="1"/>
          </p:cNvSpPr>
          <p:nvPr/>
        </p:nvSpPr>
        <p:spPr bwMode="auto">
          <a:xfrm>
            <a:off x="0" y="0"/>
            <a:ext cx="105314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9900"/>
                </a:solidFill>
              </a:rPr>
              <a:t>                         Multiple foci of tracer accumulation on blood pool images in</a:t>
            </a:r>
          </a:p>
          <a:p>
            <a:pPr eaLnBrk="1" hangingPunct="1"/>
            <a:r>
              <a:rPr lang="en-US" altLang="en-US" sz="2000" b="1">
                <a:solidFill>
                  <a:srgbClr val="FF9900"/>
                </a:solidFill>
              </a:rPr>
              <a:t>metaphyses of all long bones, bones of pelvis and spine: c/w marrow</a:t>
            </a:r>
          </a:p>
          <a:p>
            <a:pPr eaLnBrk="1" hangingPunct="1"/>
            <a:r>
              <a:rPr lang="en-US" altLang="en-US" sz="2000" b="1">
                <a:solidFill>
                  <a:srgbClr val="FF9900"/>
                </a:solidFill>
              </a:rPr>
              <a:t>infiltrative process. </a:t>
            </a:r>
          </a:p>
          <a:p>
            <a:pPr eaLnBrk="1" hangingPunct="1"/>
            <a:endParaRPr lang="en-US" altLang="en-US" sz="2000" b="1">
              <a:solidFill>
                <a:srgbClr val="FF9900"/>
              </a:solidFill>
            </a:endParaRPr>
          </a:p>
        </p:txBody>
      </p:sp>
      <p:sp>
        <p:nvSpPr>
          <p:cNvPr id="25610" name="Line 10"/>
          <p:cNvSpPr>
            <a:spLocks noChangeShapeType="1"/>
          </p:cNvSpPr>
          <p:nvPr/>
        </p:nvSpPr>
        <p:spPr bwMode="auto">
          <a:xfrm flipH="1">
            <a:off x="1219200" y="4114800"/>
            <a:ext cx="2286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1" name="Line 11"/>
          <p:cNvSpPr>
            <a:spLocks noChangeShapeType="1"/>
          </p:cNvSpPr>
          <p:nvPr/>
        </p:nvSpPr>
        <p:spPr bwMode="auto">
          <a:xfrm flipH="1">
            <a:off x="3505200" y="1828800"/>
            <a:ext cx="2286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2" name="Line 12"/>
          <p:cNvSpPr>
            <a:spLocks noChangeShapeType="1"/>
          </p:cNvSpPr>
          <p:nvPr/>
        </p:nvSpPr>
        <p:spPr bwMode="auto">
          <a:xfrm flipH="1">
            <a:off x="2895600" y="2819400"/>
            <a:ext cx="3048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3" name="Line 13"/>
          <p:cNvSpPr>
            <a:spLocks noChangeShapeType="1"/>
          </p:cNvSpPr>
          <p:nvPr/>
        </p:nvSpPr>
        <p:spPr bwMode="auto">
          <a:xfrm flipH="1">
            <a:off x="1447800" y="1752600"/>
            <a:ext cx="2286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4" name="Line 14"/>
          <p:cNvSpPr>
            <a:spLocks noChangeShapeType="1"/>
          </p:cNvSpPr>
          <p:nvPr/>
        </p:nvSpPr>
        <p:spPr bwMode="auto">
          <a:xfrm flipV="1">
            <a:off x="0" y="1905000"/>
            <a:ext cx="3048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5" name="Line 15"/>
          <p:cNvSpPr>
            <a:spLocks noChangeShapeType="1"/>
          </p:cNvSpPr>
          <p:nvPr/>
        </p:nvSpPr>
        <p:spPr bwMode="auto">
          <a:xfrm flipV="1">
            <a:off x="2286000" y="5410200"/>
            <a:ext cx="3048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Line 16"/>
          <p:cNvSpPr>
            <a:spLocks noChangeShapeType="1"/>
          </p:cNvSpPr>
          <p:nvPr/>
        </p:nvSpPr>
        <p:spPr bwMode="auto">
          <a:xfrm flipV="1">
            <a:off x="0" y="4800600"/>
            <a:ext cx="3048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7" name="Line 17"/>
          <p:cNvSpPr>
            <a:spLocks noChangeShapeType="1"/>
          </p:cNvSpPr>
          <p:nvPr/>
        </p:nvSpPr>
        <p:spPr bwMode="auto">
          <a:xfrm flipV="1">
            <a:off x="152400" y="4191000"/>
            <a:ext cx="3048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8" name="Line 18"/>
          <p:cNvSpPr>
            <a:spLocks noChangeShapeType="1"/>
          </p:cNvSpPr>
          <p:nvPr/>
        </p:nvSpPr>
        <p:spPr bwMode="auto">
          <a:xfrm flipH="1">
            <a:off x="1219200" y="4572000"/>
            <a:ext cx="2286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9" name="Line 19"/>
          <p:cNvSpPr>
            <a:spLocks noChangeShapeType="1"/>
          </p:cNvSpPr>
          <p:nvPr/>
        </p:nvSpPr>
        <p:spPr bwMode="auto">
          <a:xfrm flipH="1">
            <a:off x="1143000" y="2971800"/>
            <a:ext cx="533400" cy="1524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0" name="Line 20"/>
          <p:cNvSpPr>
            <a:spLocks noChangeShapeType="1"/>
          </p:cNvSpPr>
          <p:nvPr/>
        </p:nvSpPr>
        <p:spPr bwMode="auto">
          <a:xfrm flipH="1">
            <a:off x="3352800" y="5257800"/>
            <a:ext cx="228600" cy="762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Text Box 21"/>
          <p:cNvSpPr txBox="1">
            <a:spLocks noChangeArrowheads="1"/>
          </p:cNvSpPr>
          <p:nvPr/>
        </p:nvSpPr>
        <p:spPr bwMode="auto">
          <a:xfrm>
            <a:off x="60325" y="11113"/>
            <a:ext cx="1428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chemeClr val="bg1"/>
                </a:solidFill>
              </a:rPr>
              <a:t>Findings??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13"/>
                                        </p:tgtEl>
                                        <p:attrNameLst>
                                          <p:attrName>style.visibility</p:attrName>
                                        </p:attrNameLst>
                                      </p:cBhvr>
                                      <p:to>
                                        <p:strVal val="visible"/>
                                      </p:to>
                                    </p:set>
                                    <p:animEffect transition="in" filter="blinds(horizontal)">
                                      <p:cBhvr>
                                        <p:cTn id="7" dur="500"/>
                                        <p:tgtEl>
                                          <p:spTgt spid="256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619"/>
                                        </p:tgtEl>
                                        <p:attrNameLst>
                                          <p:attrName>style.visibility</p:attrName>
                                        </p:attrNameLst>
                                      </p:cBhvr>
                                      <p:to>
                                        <p:strVal val="visible"/>
                                      </p:to>
                                    </p:set>
                                    <p:animEffect transition="in" filter="blinds(horizontal)">
                                      <p:cBhvr>
                                        <p:cTn id="10" dur="500"/>
                                        <p:tgtEl>
                                          <p:spTgt spid="256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614"/>
                                        </p:tgtEl>
                                        <p:attrNameLst>
                                          <p:attrName>style.visibility</p:attrName>
                                        </p:attrNameLst>
                                      </p:cBhvr>
                                      <p:to>
                                        <p:strVal val="visible"/>
                                      </p:to>
                                    </p:set>
                                    <p:animEffect transition="in" filter="blinds(horizontal)">
                                      <p:cBhvr>
                                        <p:cTn id="13" dur="500"/>
                                        <p:tgtEl>
                                          <p:spTgt spid="256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5617"/>
                                        </p:tgtEl>
                                        <p:attrNameLst>
                                          <p:attrName>style.visibility</p:attrName>
                                        </p:attrNameLst>
                                      </p:cBhvr>
                                      <p:to>
                                        <p:strVal val="visible"/>
                                      </p:to>
                                    </p:set>
                                    <p:animEffect transition="in" filter="blinds(horizontal)">
                                      <p:cBhvr>
                                        <p:cTn id="16" dur="500"/>
                                        <p:tgtEl>
                                          <p:spTgt spid="256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616"/>
                                        </p:tgtEl>
                                        <p:attrNameLst>
                                          <p:attrName>style.visibility</p:attrName>
                                        </p:attrNameLst>
                                      </p:cBhvr>
                                      <p:to>
                                        <p:strVal val="visible"/>
                                      </p:to>
                                    </p:set>
                                    <p:animEffect transition="in" filter="blinds(horizontal)">
                                      <p:cBhvr>
                                        <p:cTn id="19" dur="500"/>
                                        <p:tgtEl>
                                          <p:spTgt spid="2561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5610"/>
                                        </p:tgtEl>
                                        <p:attrNameLst>
                                          <p:attrName>style.visibility</p:attrName>
                                        </p:attrNameLst>
                                      </p:cBhvr>
                                      <p:to>
                                        <p:strVal val="visible"/>
                                      </p:to>
                                    </p:set>
                                    <p:animEffect transition="in" filter="blinds(horizontal)">
                                      <p:cBhvr>
                                        <p:cTn id="22" dur="500"/>
                                        <p:tgtEl>
                                          <p:spTgt spid="256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5618"/>
                                        </p:tgtEl>
                                        <p:attrNameLst>
                                          <p:attrName>style.visibility</p:attrName>
                                        </p:attrNameLst>
                                      </p:cBhvr>
                                      <p:to>
                                        <p:strVal val="visible"/>
                                      </p:to>
                                    </p:set>
                                    <p:animEffect transition="in" filter="blinds(horizontal)">
                                      <p:cBhvr>
                                        <p:cTn id="25" dur="500"/>
                                        <p:tgtEl>
                                          <p:spTgt spid="2561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611"/>
                                        </p:tgtEl>
                                        <p:attrNameLst>
                                          <p:attrName>style.visibility</p:attrName>
                                        </p:attrNameLst>
                                      </p:cBhvr>
                                      <p:to>
                                        <p:strVal val="visible"/>
                                      </p:to>
                                    </p:set>
                                    <p:animEffect transition="in" filter="blinds(horizontal)">
                                      <p:cBhvr>
                                        <p:cTn id="28" dur="500"/>
                                        <p:tgtEl>
                                          <p:spTgt spid="2561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5612"/>
                                        </p:tgtEl>
                                        <p:attrNameLst>
                                          <p:attrName>style.visibility</p:attrName>
                                        </p:attrNameLst>
                                      </p:cBhvr>
                                      <p:to>
                                        <p:strVal val="visible"/>
                                      </p:to>
                                    </p:set>
                                    <p:animEffect transition="in" filter="blinds(horizontal)">
                                      <p:cBhvr>
                                        <p:cTn id="31" dur="500"/>
                                        <p:tgtEl>
                                          <p:spTgt spid="256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5620"/>
                                        </p:tgtEl>
                                        <p:attrNameLst>
                                          <p:attrName>style.visibility</p:attrName>
                                        </p:attrNameLst>
                                      </p:cBhvr>
                                      <p:to>
                                        <p:strVal val="visible"/>
                                      </p:to>
                                    </p:set>
                                    <p:animEffect transition="in" filter="blinds(horizontal)">
                                      <p:cBhvr>
                                        <p:cTn id="34" dur="500"/>
                                        <p:tgtEl>
                                          <p:spTgt spid="256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5615"/>
                                        </p:tgtEl>
                                        <p:attrNameLst>
                                          <p:attrName>style.visibility</p:attrName>
                                        </p:attrNameLst>
                                      </p:cBhvr>
                                      <p:to>
                                        <p:strVal val="visible"/>
                                      </p:to>
                                    </p:set>
                                    <p:animEffect transition="in" filter="blinds(horizontal)">
                                      <p:cBhvr>
                                        <p:cTn id="37" dur="500"/>
                                        <p:tgtEl>
                                          <p:spTgt spid="256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5608"/>
                                        </p:tgtEl>
                                        <p:attrNameLst>
                                          <p:attrName>style.visibility</p:attrName>
                                        </p:attrNameLst>
                                      </p:cBhvr>
                                      <p:to>
                                        <p:strVal val="visible"/>
                                      </p:to>
                                    </p:set>
                                    <p:animEffect transition="in" filter="blinds(horizontal)">
                                      <p:cBhvr>
                                        <p:cTn id="4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P spid="25610" grpId="0" animBg="1"/>
      <p:bldP spid="25611" grpId="0" animBg="1"/>
      <p:bldP spid="25612" grpId="0" animBg="1"/>
      <p:bldP spid="25613" grpId="0" animBg="1"/>
      <p:bldP spid="25614" grpId="0" animBg="1"/>
      <p:bldP spid="25615" grpId="0" animBg="1"/>
      <p:bldP spid="25616" grpId="0" animBg="1"/>
      <p:bldP spid="25617" grpId="0" animBg="1"/>
      <p:bldP spid="25618" grpId="0" animBg="1"/>
      <p:bldP spid="25619" grpId="0" animBg="1"/>
      <p:bldP spid="2562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ltLang="en-US" smtClean="0"/>
              <a:t>Prenatal Hydronephrosis</a:t>
            </a:r>
          </a:p>
        </p:txBody>
      </p:sp>
      <p:pic>
        <p:nvPicPr>
          <p:cNvPr id="195587" name="Picture 2" descr="C:\DOCUME~1\mwinfeld\LOCALS~1\Temp\1.3.46.670589.5.2.23.273440547173448.1.3696.1412684226338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3350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867400" y="4267200"/>
            <a:ext cx="2819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Findings:</a:t>
            </a:r>
          </a:p>
          <a:p>
            <a:pPr eaLnBrk="1" hangingPunct="1"/>
            <a:r>
              <a:rPr lang="en-US" altLang="en-US">
                <a:solidFill>
                  <a:schemeClr val="bg1"/>
                </a:solidFill>
              </a:rPr>
              <a:t>- Classic “drooping lily” appearance of reflux into the lower pole of a duplex collecting system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smtClean="0"/>
              <a:t>Prenatal Hydronephrosis</a:t>
            </a:r>
          </a:p>
        </p:txBody>
      </p:sp>
      <p:pic>
        <p:nvPicPr>
          <p:cNvPr id="196611" name="Picture 2" descr="C:\DOCUME~1\mwinfeld\LOCALS~1\Temp\1.3.12.2.1107.5.6.1.9044.20707.0.4927699928612701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85863"/>
            <a:ext cx="6535738"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Box 3"/>
          <p:cNvSpPr txBox="1">
            <a:spLocks noChangeArrowheads="1"/>
          </p:cNvSpPr>
          <p:nvPr/>
        </p:nvSpPr>
        <p:spPr bwMode="auto">
          <a:xfrm>
            <a:off x="7467600" y="2528888"/>
            <a:ext cx="1447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PRE-LASIX</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ltLang="en-US" smtClean="0"/>
              <a:t>Prenatal Hydronephrosis</a:t>
            </a:r>
          </a:p>
        </p:txBody>
      </p:sp>
      <p:sp>
        <p:nvSpPr>
          <p:cNvPr id="197635" name="Content Placeholder 2"/>
          <p:cNvSpPr>
            <a:spLocks noGrp="1"/>
          </p:cNvSpPr>
          <p:nvPr>
            <p:ph idx="1"/>
          </p:nvPr>
        </p:nvSpPr>
        <p:spPr>
          <a:xfrm>
            <a:off x="1763713" y="2705100"/>
            <a:ext cx="4652962" cy="2193925"/>
          </a:xfrm>
        </p:spPr>
        <p:txBody>
          <a:bodyPr/>
          <a:lstStyle/>
          <a:p>
            <a:endParaRPr lang="en-US" altLang="en-US" smtClean="0"/>
          </a:p>
        </p:txBody>
      </p:sp>
      <p:pic>
        <p:nvPicPr>
          <p:cNvPr id="197636" name="Picture 2" descr="C:\DOCUME~1\mwinfeld\LOCALS~1\Temp\1.3.12.2.1107.5.6.1.9021.20607.0.1564985120522508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6421438"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Box 3"/>
          <p:cNvSpPr txBox="1">
            <a:spLocks noChangeArrowheads="1"/>
          </p:cNvSpPr>
          <p:nvPr/>
        </p:nvSpPr>
        <p:spPr bwMode="auto">
          <a:xfrm>
            <a:off x="7315200" y="2667000"/>
            <a:ext cx="152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POST-LASIX</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smtClean="0"/>
              <a:t>Prenatal Hydronephrosis</a:t>
            </a:r>
          </a:p>
        </p:txBody>
      </p:sp>
      <p:sp>
        <p:nvSpPr>
          <p:cNvPr id="3" name="Content Placeholder 2"/>
          <p:cNvSpPr>
            <a:spLocks noGrp="1"/>
          </p:cNvSpPr>
          <p:nvPr>
            <p:ph idx="1"/>
          </p:nvPr>
        </p:nvSpPr>
        <p:spPr/>
        <p:txBody>
          <a:bodyPr/>
          <a:lstStyle/>
          <a:p>
            <a:pPr>
              <a:defRPr/>
            </a:pPr>
            <a:r>
              <a:rPr lang="en-US" dirty="0" smtClean="0"/>
              <a:t>Duplex collecting system</a:t>
            </a:r>
          </a:p>
          <a:p>
            <a:pPr lvl="1">
              <a:defRPr/>
            </a:pPr>
            <a:r>
              <a:rPr lang="en-US" dirty="0" smtClean="0"/>
              <a:t>US: </a:t>
            </a:r>
            <a:r>
              <a:rPr lang="en-US" dirty="0" err="1" smtClean="0"/>
              <a:t>hydronephrosis</a:t>
            </a:r>
            <a:r>
              <a:rPr lang="en-US" dirty="0" smtClean="0"/>
              <a:t> with suggestion of anatomic </a:t>
            </a:r>
            <a:r>
              <a:rPr lang="en-US" dirty="0" err="1" smtClean="0"/>
              <a:t>anomly</a:t>
            </a:r>
            <a:endParaRPr lang="en-US" dirty="0" smtClean="0"/>
          </a:p>
          <a:p>
            <a:pPr lvl="1">
              <a:defRPr/>
            </a:pPr>
            <a:r>
              <a:rPr lang="en-US" dirty="0" smtClean="0"/>
              <a:t>VCUG: “drooping lily” indicating reflux into the lower pole moiety; no </a:t>
            </a:r>
            <a:r>
              <a:rPr lang="en-US" dirty="0" err="1" smtClean="0"/>
              <a:t>ureterocele</a:t>
            </a:r>
            <a:endParaRPr lang="en-US" dirty="0" smtClean="0"/>
          </a:p>
          <a:p>
            <a:pPr lvl="1">
              <a:defRPr/>
            </a:pPr>
            <a:r>
              <a:rPr lang="en-US" dirty="0" smtClean="0"/>
              <a:t>Lasix </a:t>
            </a:r>
            <a:r>
              <a:rPr lang="en-US" dirty="0" err="1" smtClean="0"/>
              <a:t>renogram</a:t>
            </a:r>
            <a:r>
              <a:rPr lang="en-US" dirty="0" smtClean="0"/>
              <a:t>: No evidence of obstruction. </a:t>
            </a:r>
            <a:endParaRPr lang="en-US" dirty="0"/>
          </a:p>
          <a:p>
            <a:pPr marL="457200" lvl="1" indent="0">
              <a:buFontTx/>
              <a:buNone/>
              <a:defRPr/>
            </a:pPr>
            <a:endParaRPr lang="en-US" i="1" dirty="0" smtClean="0"/>
          </a:p>
          <a:p>
            <a:pPr marL="457200" lvl="1" indent="0">
              <a:buFontTx/>
              <a:buNone/>
              <a:defRPr/>
            </a:pPr>
            <a:endParaRPr lang="en-US" i="1" dirty="0"/>
          </a:p>
          <a:p>
            <a:pPr marL="457200" lvl="1" indent="0">
              <a:buFontTx/>
              <a:buNone/>
              <a:defRPr/>
            </a:pPr>
            <a:r>
              <a:rPr lang="en-US" i="1" dirty="0" smtClean="0"/>
              <a:t>Contributed by Matthew </a:t>
            </a:r>
            <a:r>
              <a:rPr lang="en-US" i="1" dirty="0" err="1" smtClean="0"/>
              <a:t>Winfeld</a:t>
            </a:r>
            <a:r>
              <a:rPr lang="en-US" i="1" dirty="0" smtClean="0"/>
              <a:t>, MD</a:t>
            </a:r>
            <a:endParaRPr lang="en-US" i="1"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35</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smtClean="0"/>
              <a:t>Right pelvic kidney 2/10/12</a:t>
            </a:r>
          </a:p>
        </p:txBody>
      </p:sp>
      <p:sp>
        <p:nvSpPr>
          <p:cNvPr id="200707" name="Content Placeholder 2"/>
          <p:cNvSpPr>
            <a:spLocks noGrp="1"/>
          </p:cNvSpPr>
          <p:nvPr>
            <p:ph idx="1"/>
          </p:nvPr>
        </p:nvSpPr>
        <p:spPr>
          <a:xfrm>
            <a:off x="6484938" y="1447800"/>
            <a:ext cx="2430462" cy="4678363"/>
          </a:xfrm>
        </p:spPr>
        <p:txBody>
          <a:bodyPr/>
          <a:lstStyle/>
          <a:p>
            <a:r>
              <a:rPr lang="en-US" altLang="en-US" smtClean="0"/>
              <a:t>Right kidney deep to the bladder</a:t>
            </a:r>
          </a:p>
          <a:p>
            <a:r>
              <a:rPr lang="en-US" altLang="en-US" smtClean="0"/>
              <a:t>Severe pelvi-caliectasis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6324600" cy="4743450"/>
          </a:xfrm>
          <a:prstGeom prst="rect">
            <a:avLst/>
          </a:prstGeom>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altLang="en-US" smtClean="0"/>
              <a:t>F/u ultrasound 10/10/14</a:t>
            </a:r>
          </a:p>
        </p:txBody>
      </p:sp>
      <p:sp>
        <p:nvSpPr>
          <p:cNvPr id="201731" name="Content Placeholder 2"/>
          <p:cNvSpPr>
            <a:spLocks noGrp="1"/>
          </p:cNvSpPr>
          <p:nvPr>
            <p:ph idx="1"/>
          </p:nvPr>
        </p:nvSpPr>
        <p:spPr>
          <a:xfrm>
            <a:off x="6502400" y="1219200"/>
            <a:ext cx="2641600" cy="5181600"/>
          </a:xfrm>
        </p:spPr>
        <p:txBody>
          <a:bodyPr/>
          <a:lstStyle/>
          <a:p>
            <a:r>
              <a:rPr lang="en-US" altLang="en-US" smtClean="0"/>
              <a:t>No right kidney seen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6807200" cy="5105400"/>
          </a:xfrm>
          <a:prstGeom prst="rect">
            <a:avLst/>
          </a:prstGeom>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1371600" y="228600"/>
            <a:ext cx="5821363" cy="571500"/>
          </a:xfrm>
        </p:spPr>
        <p:txBody>
          <a:bodyPr/>
          <a:lstStyle/>
          <a:p>
            <a:r>
              <a:rPr lang="en-US" altLang="en-US" smtClean="0"/>
              <a:t>DMSA 10/16/14 </a:t>
            </a:r>
          </a:p>
        </p:txBody>
      </p:sp>
      <p:sp>
        <p:nvSpPr>
          <p:cNvPr id="202755" name="Content Placeholder 2"/>
          <p:cNvSpPr>
            <a:spLocks noGrp="1"/>
          </p:cNvSpPr>
          <p:nvPr>
            <p:ph idx="1"/>
          </p:nvPr>
        </p:nvSpPr>
        <p:spPr>
          <a:xfrm>
            <a:off x="6858000" y="1200150"/>
            <a:ext cx="2133600" cy="5145088"/>
          </a:xfrm>
        </p:spPr>
        <p:txBody>
          <a:bodyPr/>
          <a:lstStyle/>
          <a:p>
            <a:r>
              <a:rPr lang="en-US" altLang="en-US" sz="2000" smtClean="0"/>
              <a:t>No scintigraphic evidence of a function right kidney. Normal left kidney</a:t>
            </a:r>
          </a:p>
        </p:txBody>
      </p:sp>
      <p:pic>
        <p:nvPicPr>
          <p:cNvPr id="202757" name="Picture 5" descr="C:\Users\rbecker2\AppData\Local\Temp\1.3.12.2.1107.5.6.1.9044.20707.0.4940704515312308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32390"/>
            <a:ext cx="6537027" cy="51684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altLang="en-US" smtClean="0"/>
              <a:t>Renal involution</a:t>
            </a:r>
          </a:p>
        </p:txBody>
      </p:sp>
      <p:sp>
        <p:nvSpPr>
          <p:cNvPr id="3" name="Content Placeholder 2"/>
          <p:cNvSpPr>
            <a:spLocks noGrp="1"/>
          </p:cNvSpPr>
          <p:nvPr>
            <p:ph idx="1"/>
          </p:nvPr>
        </p:nvSpPr>
        <p:spPr/>
        <p:txBody>
          <a:bodyPr/>
          <a:lstStyle/>
          <a:p>
            <a:pPr>
              <a:defRPr/>
            </a:pPr>
            <a:r>
              <a:rPr lang="en-US" dirty="0" smtClean="0"/>
              <a:t>Obstructive renal dysplasia vs. </a:t>
            </a:r>
            <a:r>
              <a:rPr lang="en-US" dirty="0" err="1" smtClean="0"/>
              <a:t>hydronephrotic</a:t>
            </a:r>
            <a:r>
              <a:rPr lang="en-US" dirty="0" smtClean="0"/>
              <a:t> subtype of MCDK; not possible to distinguish now since functional evaluation was not sought initially</a:t>
            </a:r>
          </a:p>
          <a:p>
            <a:pPr>
              <a:defRPr/>
            </a:pPr>
            <a:r>
              <a:rPr lang="en-US" dirty="0" smtClean="0"/>
              <a:t>DMSA can be used to “find” a missing kidney!</a:t>
            </a:r>
          </a:p>
          <a:p>
            <a:pPr>
              <a:defRPr/>
            </a:pPr>
            <a:endParaRPr lang="en-US" dirty="0"/>
          </a:p>
          <a:p>
            <a:pPr marL="0" indent="0">
              <a:buFontTx/>
              <a:buNone/>
              <a:defRPr/>
            </a:pPr>
            <a:r>
              <a:rPr lang="en-US" i="1" dirty="0" smtClean="0"/>
              <a:t>Contributed by Matthew </a:t>
            </a:r>
            <a:r>
              <a:rPr lang="en-US" i="1" dirty="0" err="1" smtClean="0"/>
              <a:t>Winfeld</a:t>
            </a:r>
            <a:r>
              <a:rPr lang="en-US" i="1" dirty="0" smtClean="0"/>
              <a:t>, MD</a:t>
            </a:r>
            <a:endParaRPr lang="en-US" i="1"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36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
          <p:cNvPicPr>
            <a:picLocks noChangeAspect="1" noChangeArrowheads="1"/>
          </p:cNvPicPr>
          <p:nvPr/>
        </p:nvPicPr>
        <p:blipFill>
          <a:blip r:embed="rId2" cstate="print">
            <a:lum bright="12000" contrast="6000"/>
            <a:extLst>
              <a:ext uri="{28A0092B-C50C-407E-A947-70E740481C1C}">
                <a14:useLocalDpi xmlns:a14="http://schemas.microsoft.com/office/drawing/2010/main" val="0"/>
              </a:ext>
            </a:extLst>
          </a:blip>
          <a:srcRect l="10666" t="28000" r="9334" b="6667"/>
          <a:stretch>
            <a:fillRect/>
          </a:stretch>
        </p:blipFill>
        <p:spPr bwMode="auto">
          <a:xfrm>
            <a:off x="0" y="533400"/>
            <a:ext cx="17478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1"/>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l="5000" t="28751" r="10001" b="7500"/>
          <a:stretch>
            <a:fillRect/>
          </a:stretch>
        </p:blipFill>
        <p:spPr bwMode="auto">
          <a:xfrm>
            <a:off x="1905000" y="533400"/>
            <a:ext cx="190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1"/>
          <p:cNvPicPr>
            <a:picLocks noChangeAspect="1" noChangeArrowheads="1"/>
          </p:cNvPicPr>
          <p:nvPr/>
        </p:nvPicPr>
        <p:blipFill>
          <a:blip r:embed="rId4" cstate="print">
            <a:lum bright="12000" contrast="24000"/>
            <a:extLst>
              <a:ext uri="{28A0092B-C50C-407E-A947-70E740481C1C}">
                <a14:useLocalDpi xmlns:a14="http://schemas.microsoft.com/office/drawing/2010/main" val="0"/>
              </a:ext>
            </a:extLst>
          </a:blip>
          <a:srcRect l="23790" t="21719" r="6874" b="28947"/>
          <a:stretch>
            <a:fillRect/>
          </a:stretch>
        </p:blipFill>
        <p:spPr bwMode="auto">
          <a:xfrm>
            <a:off x="4343400" y="609600"/>
            <a:ext cx="1981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1"/>
          <p:cNvPicPr>
            <a:picLocks noChangeAspect="1" noChangeArrowheads="1"/>
          </p:cNvPicPr>
          <p:nvPr/>
        </p:nvPicPr>
        <p:blipFill>
          <a:blip r:embed="rId5" cstate="print">
            <a:lum bright="18000" contrast="36000"/>
            <a:extLst>
              <a:ext uri="{28A0092B-C50C-407E-A947-70E740481C1C}">
                <a14:useLocalDpi xmlns:a14="http://schemas.microsoft.com/office/drawing/2010/main" val="0"/>
              </a:ext>
            </a:extLst>
          </a:blip>
          <a:srcRect l="7620" t="21227" r="23845" b="28049"/>
          <a:stretch>
            <a:fillRect/>
          </a:stretch>
        </p:blipFill>
        <p:spPr bwMode="auto">
          <a:xfrm>
            <a:off x="6477000" y="609600"/>
            <a:ext cx="1905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1"/>
          <p:cNvPicPr>
            <a:picLocks noChangeAspect="1" noChangeArrowheads="1"/>
          </p:cNvPicPr>
          <p:nvPr/>
        </p:nvPicPr>
        <p:blipFill>
          <a:blip r:embed="rId6" cstate="print">
            <a:lum bright="18000" contrast="42000"/>
            <a:extLst>
              <a:ext uri="{28A0092B-C50C-407E-A947-70E740481C1C}">
                <a14:useLocalDpi xmlns:a14="http://schemas.microsoft.com/office/drawing/2010/main" val="0"/>
              </a:ext>
            </a:extLst>
          </a:blip>
          <a:srcRect l="24001" t="20000" r="20000" b="16000"/>
          <a:stretch>
            <a:fillRect/>
          </a:stretch>
        </p:blipFill>
        <p:spPr bwMode="auto">
          <a:xfrm>
            <a:off x="5638800" y="4572000"/>
            <a:ext cx="1333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1371600" y="5791200"/>
            <a:ext cx="804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Early</a:t>
            </a:r>
          </a:p>
        </p:txBody>
      </p:sp>
      <p:sp>
        <p:nvSpPr>
          <p:cNvPr id="21512" name="Text Box 8"/>
          <p:cNvSpPr txBox="1">
            <a:spLocks noChangeArrowheads="1"/>
          </p:cNvSpPr>
          <p:nvPr/>
        </p:nvSpPr>
        <p:spPr bwMode="auto">
          <a:xfrm>
            <a:off x="6934200" y="5867400"/>
            <a:ext cx="115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Delayed</a:t>
            </a:r>
          </a:p>
        </p:txBody>
      </p:sp>
      <p:sp>
        <p:nvSpPr>
          <p:cNvPr id="21513" name="Text Box 9"/>
          <p:cNvSpPr txBox="1">
            <a:spLocks noChangeArrowheads="1"/>
          </p:cNvSpPr>
          <p:nvPr/>
        </p:nvSpPr>
        <p:spPr bwMode="auto">
          <a:xfrm>
            <a:off x="1584325" y="11113"/>
            <a:ext cx="4386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Findings? Differential?  Next step?</a:t>
            </a:r>
          </a:p>
        </p:txBody>
      </p:sp>
      <p:sp>
        <p:nvSpPr>
          <p:cNvPr id="26635" name="Text Box 9"/>
          <p:cNvSpPr txBox="1">
            <a:spLocks noChangeArrowheads="1"/>
          </p:cNvSpPr>
          <p:nvPr/>
        </p:nvSpPr>
        <p:spPr bwMode="auto">
          <a:xfrm>
            <a:off x="0" y="6248400"/>
            <a:ext cx="89344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9900"/>
                </a:solidFill>
              </a:rPr>
              <a:t>Multiple foci of MDP uptake in the skeleton including skull, spine, ribs, proximal femurs, all bones around knee and bilateral fibular shafts, c/w bone metastases.</a:t>
            </a:r>
          </a:p>
          <a:p>
            <a:pPr eaLnBrk="1" hangingPunct="1"/>
            <a:endParaRPr lang="en-US" altLang="en-US" b="1">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35">
                                            <p:txEl>
                                              <p:pRg st="0" end="0"/>
                                            </p:txEl>
                                          </p:spTgt>
                                        </p:tgtEl>
                                        <p:attrNameLst>
                                          <p:attrName>style.visibility</p:attrName>
                                        </p:attrNameLst>
                                      </p:cBhvr>
                                      <p:to>
                                        <p:strVal val="visible"/>
                                      </p:to>
                                    </p:set>
                                    <p:animEffect transition="in" filter="blinds(horizontal)">
                                      <p:cBhvr>
                                        <p:cTn id="7" dur="500"/>
                                        <p:tgtEl>
                                          <p:spTgt spid="26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altLang="en-US" smtClean="0"/>
              <a:t>2.5 mo with jaundice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295400"/>
            <a:ext cx="6553711" cy="5181600"/>
          </a:xfrm>
          <a:prstGeom prst="rect">
            <a:avLst/>
          </a:prstGeom>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r>
              <a:rPr lang="en-US" altLang="en-US" smtClean="0"/>
              <a:t>Hepatobiliary Scan: Findings</a:t>
            </a:r>
          </a:p>
        </p:txBody>
      </p:sp>
      <p:sp>
        <p:nvSpPr>
          <p:cNvPr id="206851" name="Content Placeholder 2"/>
          <p:cNvSpPr>
            <a:spLocks noGrp="1"/>
          </p:cNvSpPr>
          <p:nvPr>
            <p:ph idx="1"/>
          </p:nvPr>
        </p:nvSpPr>
        <p:spPr/>
        <p:txBody>
          <a:bodyPr/>
          <a:lstStyle/>
          <a:p>
            <a:r>
              <a:rPr lang="en-US" altLang="en-US" smtClean="0"/>
              <a:t>Prompt blood pool clearance and liver uptake</a:t>
            </a:r>
          </a:p>
          <a:p>
            <a:r>
              <a:rPr lang="en-US" altLang="en-US" smtClean="0"/>
              <a:t>Bowel activity seen, excluding biliary atresia</a:t>
            </a:r>
          </a:p>
          <a:p>
            <a:r>
              <a:rPr lang="en-US" altLang="en-US" smtClean="0"/>
              <a:t>Poor clearance from liver suggesting cholestasis</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r>
              <a:rPr lang="en-US" altLang="en-US" smtClean="0"/>
              <a:t>Neonatal Jaundice DDx</a:t>
            </a:r>
          </a:p>
        </p:txBody>
      </p:sp>
      <p:sp>
        <p:nvSpPr>
          <p:cNvPr id="3" name="Content Placeholder 2"/>
          <p:cNvSpPr>
            <a:spLocks noGrp="1"/>
          </p:cNvSpPr>
          <p:nvPr>
            <p:ph idx="1"/>
          </p:nvPr>
        </p:nvSpPr>
        <p:spPr/>
        <p:txBody>
          <a:bodyPr/>
          <a:lstStyle/>
          <a:p>
            <a:pPr>
              <a:defRPr/>
            </a:pPr>
            <a:r>
              <a:rPr lang="en-US" dirty="0" smtClean="0"/>
              <a:t>Biliary atresia</a:t>
            </a:r>
          </a:p>
          <a:p>
            <a:pPr>
              <a:defRPr/>
            </a:pPr>
            <a:r>
              <a:rPr lang="en-US" dirty="0" smtClean="0"/>
              <a:t>Neonatal hepatitis</a:t>
            </a:r>
          </a:p>
          <a:p>
            <a:pPr>
              <a:defRPr/>
            </a:pPr>
            <a:r>
              <a:rPr lang="en-US" dirty="0" err="1" smtClean="0"/>
              <a:t>Choledochal</a:t>
            </a:r>
            <a:r>
              <a:rPr lang="en-US" dirty="0" smtClean="0"/>
              <a:t> cyst (compression)</a:t>
            </a:r>
          </a:p>
          <a:p>
            <a:pPr>
              <a:defRPr/>
            </a:pPr>
            <a:r>
              <a:rPr lang="en-US" dirty="0" smtClean="0"/>
              <a:t>Cholestasis</a:t>
            </a:r>
          </a:p>
          <a:p>
            <a:pPr lvl="1">
              <a:defRPr/>
            </a:pPr>
            <a:r>
              <a:rPr lang="en-US" dirty="0" smtClean="0"/>
              <a:t>TPN (our case)</a:t>
            </a:r>
          </a:p>
          <a:p>
            <a:pPr lvl="1">
              <a:defRPr/>
            </a:pPr>
            <a:r>
              <a:rPr lang="en-US" dirty="0" smtClean="0"/>
              <a:t>Increased bilirubin load (hemolysis, hemorrhage, increased </a:t>
            </a:r>
            <a:r>
              <a:rPr lang="en-US" dirty="0" err="1" smtClean="0"/>
              <a:t>enterohepatic</a:t>
            </a:r>
            <a:r>
              <a:rPr lang="en-US" dirty="0" smtClean="0"/>
              <a:t> circulation due to bowel abnormality such as atresia/stenosis)</a:t>
            </a:r>
          </a:p>
          <a:p>
            <a:pPr marL="57150" indent="0">
              <a:buFontTx/>
              <a:buNone/>
              <a:defRPr/>
            </a:pPr>
            <a:r>
              <a:rPr lang="en-US" i="1" dirty="0" smtClean="0"/>
              <a:t>Contributed by Matthew </a:t>
            </a:r>
            <a:r>
              <a:rPr lang="en-US" i="1" dirty="0" err="1" smtClean="0"/>
              <a:t>Winfeld</a:t>
            </a:r>
            <a:r>
              <a:rPr lang="en-US" i="1" dirty="0" smtClean="0"/>
              <a:t>, MD</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37</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altLang="en-US" smtClean="0"/>
              <a:t>17F TOF (repaired in infancy)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76" y="1371600"/>
            <a:ext cx="6939224" cy="5486400"/>
          </a:xfrm>
          <a:prstGeom prst="rect">
            <a:avLst/>
          </a:prstGeom>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smtClean="0"/>
              <a:t>Findings</a:t>
            </a:r>
          </a:p>
        </p:txBody>
      </p:sp>
      <p:sp>
        <p:nvSpPr>
          <p:cNvPr id="210947" name="Content Placeholder 2"/>
          <p:cNvSpPr>
            <a:spLocks noGrp="1"/>
          </p:cNvSpPr>
          <p:nvPr>
            <p:ph idx="1"/>
          </p:nvPr>
        </p:nvSpPr>
        <p:spPr/>
        <p:txBody>
          <a:bodyPr/>
          <a:lstStyle/>
          <a:p>
            <a:r>
              <a:rPr lang="en-US" altLang="en-US" smtClean="0"/>
              <a:t>Quantitative lung perfusion scan</a:t>
            </a:r>
          </a:p>
          <a:p>
            <a:r>
              <a:rPr lang="en-US" altLang="en-US" smtClean="0"/>
              <a:t>Significant differential in perfusion between left and right lung (79%/21%) suggesting some degree of pulmonic stenosis</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a:xfrm>
            <a:off x="1676400" y="228600"/>
            <a:ext cx="5465763" cy="785813"/>
          </a:xfrm>
        </p:spPr>
        <p:txBody>
          <a:bodyPr/>
          <a:lstStyle/>
          <a:p>
            <a:r>
              <a:rPr lang="en-US" altLang="en-US" smtClean="0"/>
              <a:t>CXR 9 days later</a:t>
            </a:r>
          </a:p>
        </p:txBody>
      </p:sp>
      <p:sp>
        <p:nvSpPr>
          <p:cNvPr id="3" name="Content Placeholder 2"/>
          <p:cNvSpPr>
            <a:spLocks noGrp="1"/>
          </p:cNvSpPr>
          <p:nvPr>
            <p:ph idx="1"/>
          </p:nvPr>
        </p:nvSpPr>
        <p:spPr>
          <a:xfrm>
            <a:off x="6019800" y="1447800"/>
            <a:ext cx="2895600" cy="5105400"/>
          </a:xfrm>
        </p:spPr>
        <p:txBody>
          <a:bodyPr/>
          <a:lstStyle/>
          <a:p>
            <a:pPr>
              <a:defRPr/>
            </a:pPr>
            <a:r>
              <a:rPr lang="en-US" dirty="0" smtClean="0"/>
              <a:t>Interval placement of pulmonary artery stents</a:t>
            </a:r>
          </a:p>
          <a:p>
            <a:pPr>
              <a:defRPr/>
            </a:pPr>
            <a:endParaRPr lang="en-US" dirty="0"/>
          </a:p>
          <a:p>
            <a:pPr marL="0" indent="0">
              <a:buFontTx/>
              <a:buNone/>
              <a:defRPr/>
            </a:pPr>
            <a:r>
              <a:rPr lang="en-US" i="1" dirty="0" smtClean="0"/>
              <a:t>Contributed by Matthew </a:t>
            </a:r>
            <a:r>
              <a:rPr lang="en-US" i="1" dirty="0" err="1" smtClean="0"/>
              <a:t>Winfeld</a:t>
            </a:r>
            <a:r>
              <a:rPr lang="en-US" i="1" dirty="0" smtClean="0"/>
              <a:t>, MD</a:t>
            </a:r>
            <a:endParaRPr lang="en-US" i="1" dirty="0"/>
          </a:p>
        </p:txBody>
      </p:sp>
      <p:pic>
        <p:nvPicPr>
          <p:cNvPr id="7170" name="Picture 2" descr="C:\Users\rbecker2\AppData\Local\Temp\1.3.51.0.7.3828638139.60723.2891.43146.27727.61427.18636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99" y="1066800"/>
            <a:ext cx="5511801" cy="551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38</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r>
              <a:rPr lang="en-US" altLang="en-US" smtClean="0">
                <a:solidFill>
                  <a:schemeClr val="bg1"/>
                </a:solidFill>
              </a:rPr>
              <a:t>Type of study?</a:t>
            </a:r>
            <a:br>
              <a:rPr lang="en-US" altLang="en-US" smtClean="0">
                <a:solidFill>
                  <a:schemeClr val="bg1"/>
                </a:solidFill>
              </a:rPr>
            </a:br>
            <a:r>
              <a:rPr lang="en-US" altLang="en-US" smtClean="0">
                <a:solidFill>
                  <a:schemeClr val="bg1"/>
                </a:solidFill>
              </a:rPr>
              <a:t>Any abnormal findings?</a:t>
            </a:r>
          </a:p>
        </p:txBody>
      </p:sp>
      <p:pic>
        <p:nvPicPr>
          <p:cNvPr id="214019" name="Picture 2" descr="C:\DOCUME~1\bwang\LOCALS~1\Temp\1.3.12.2.1107.5.6.1.9021.22814.0.7312594992255537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6586"/>
          <a:stretch>
            <a:fillRect/>
          </a:stretch>
        </p:blipFill>
        <p:spPr>
          <a:xfrm>
            <a:off x="1676400" y="1676400"/>
            <a:ext cx="5724525" cy="38528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a:xfrm>
            <a:off x="381000" y="228600"/>
            <a:ext cx="8229600" cy="1676400"/>
          </a:xfrm>
        </p:spPr>
        <p:txBody>
          <a:bodyPr/>
          <a:lstStyle/>
          <a:p>
            <a:pPr algn="l"/>
            <a:r>
              <a:rPr lang="en-US" altLang="en-US" sz="1800" smtClean="0">
                <a:solidFill>
                  <a:schemeClr val="bg1"/>
                </a:solidFill>
              </a:rPr>
              <a:t>MIBG scan,  diagnosis of neuroblastoma.</a:t>
            </a:r>
            <a:br>
              <a:rPr lang="en-US" altLang="en-US" sz="1800" smtClean="0">
                <a:solidFill>
                  <a:schemeClr val="bg1"/>
                </a:solidFill>
              </a:rPr>
            </a:br>
            <a:r>
              <a:rPr lang="en-US" altLang="en-US" sz="1800" smtClean="0">
                <a:solidFill>
                  <a:schemeClr val="bg1"/>
                </a:solidFill>
              </a:rPr>
              <a:t/>
            </a:r>
            <a:br>
              <a:rPr lang="en-US" altLang="en-US" sz="1800" smtClean="0">
                <a:solidFill>
                  <a:schemeClr val="bg1"/>
                </a:solidFill>
              </a:rPr>
            </a:br>
            <a:r>
              <a:rPr lang="en-US" altLang="en-US" sz="1800" smtClean="0">
                <a:solidFill>
                  <a:schemeClr val="bg1"/>
                </a:solidFill>
              </a:rPr>
              <a:t>left retroperitoneal, left thoracic paraspinal mass, supraclavicular area, foci of uptake seen in the chest, abdomen, pelvis, and bilateral upper and lower extremities</a:t>
            </a:r>
          </a:p>
        </p:txBody>
      </p:sp>
      <p:pic>
        <p:nvPicPr>
          <p:cNvPr id="215043" name="Picture 2" descr="C:\DOCUME~1\bwang\LOCALS~1\Temp\1.3.12.2.1107.5.6.1.9021.22814.0.7312594992255537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6586"/>
          <a:stretch>
            <a:fillRect/>
          </a:stretch>
        </p:blipFill>
        <p:spPr>
          <a:xfrm>
            <a:off x="457200" y="1828800"/>
            <a:ext cx="6248400" cy="42211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4082" t="14282" r="4082" b="12265"/>
          <a:stretch>
            <a:fillRect/>
          </a:stretch>
        </p:blipFill>
        <p:spPr bwMode="auto">
          <a:xfrm>
            <a:off x="457200" y="1524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l="5455" t="18356" r="5455" b="9677"/>
          <a:stretch>
            <a:fillRect/>
          </a:stretch>
        </p:blipFill>
        <p:spPr bwMode="auto">
          <a:xfrm>
            <a:off x="4800600" y="1524000"/>
            <a:ext cx="38100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2286000" y="457200"/>
            <a:ext cx="3328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Finding? Differential?</a:t>
            </a:r>
          </a:p>
        </p:txBody>
      </p:sp>
      <p:cxnSp>
        <p:nvCxnSpPr>
          <p:cNvPr id="3" name="Straight Arrow Connector 2"/>
          <p:cNvCxnSpPr/>
          <p:nvPr/>
        </p:nvCxnSpPr>
        <p:spPr>
          <a:xfrm>
            <a:off x="1752600" y="3200400"/>
            <a:ext cx="228600" cy="1825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5981700" y="3030538"/>
            <a:ext cx="228600" cy="1825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7656" name="Text Box 8"/>
          <p:cNvSpPr txBox="1">
            <a:spLocks noChangeArrowheads="1"/>
          </p:cNvSpPr>
          <p:nvPr/>
        </p:nvSpPr>
        <p:spPr bwMode="auto">
          <a:xfrm>
            <a:off x="1279525" y="5145088"/>
            <a:ext cx="669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Neuroblastoma, rhabdomyosarcoma, lymphoma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7656"/>
                                        </p:tgtEl>
                                        <p:attrNameLst>
                                          <p:attrName>style.visibility</p:attrName>
                                        </p:attrNameLst>
                                      </p:cBhvr>
                                      <p:to>
                                        <p:strVal val="visible"/>
                                      </p:to>
                                    </p:set>
                                    <p:animEffect transition="in" filter="blinds(horizontal)">
                                      <p:cBhvr>
                                        <p:cTn id="15"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39</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381000" y="228600"/>
            <a:ext cx="8229600" cy="1143000"/>
          </a:xfrm>
        </p:spPr>
        <p:txBody>
          <a:bodyPr/>
          <a:lstStyle/>
          <a:p>
            <a:r>
              <a:rPr lang="en-US" altLang="en-US" sz="2800" smtClean="0">
                <a:solidFill>
                  <a:schemeClr val="bg1"/>
                </a:solidFill>
              </a:rPr>
              <a:t>10-year-old female with history of hypercalcemia of unknown origin</a:t>
            </a:r>
            <a:r>
              <a:rPr lang="en-US" altLang="en-US" sz="2800" smtClean="0"/>
              <a:t>.</a:t>
            </a:r>
          </a:p>
        </p:txBody>
      </p:sp>
      <p:pic>
        <p:nvPicPr>
          <p:cNvPr id="217091" name="Content Placeholder 3" descr="C:\DOCUME~1\bwang\LOCALS~1\Temp\1.3.12.2.1107.5.6.1.9021.22814.0.79031497154981572.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r="55080"/>
          <a:stretch>
            <a:fillRect/>
          </a:stretch>
        </p:blipFill>
        <p:spPr>
          <a:xfrm>
            <a:off x="5105400" y="1371600"/>
            <a:ext cx="2571750" cy="4678363"/>
          </a:xfrm>
          <a:noFill/>
          <a:extLst>
            <a:ext uri="{909E8E84-426E-40DD-AFC4-6F175D3DCCD1}">
              <a14:hiddenFill xmlns:a14="http://schemas.microsoft.com/office/drawing/2010/main">
                <a:solidFill>
                  <a:srgbClr val="FFFFFF"/>
                </a:solidFill>
              </a14:hiddenFill>
            </a:ext>
          </a:extLst>
        </p:spPr>
      </p:pic>
      <p:pic>
        <p:nvPicPr>
          <p:cNvPr id="217092" name="Picture 2" descr="C:\DOCUME~1\bwang\LOCALS~1\Temp\1.3.12.2.1107.5.6.1.9021.22814.0.79032521309421151.bmp"/>
          <p:cNvPicPr>
            <a:picLocks noChangeAspect="1" noChangeArrowheads="1"/>
          </p:cNvPicPr>
          <p:nvPr/>
        </p:nvPicPr>
        <p:blipFill>
          <a:blip r:embed="rId4" cstate="print">
            <a:extLst>
              <a:ext uri="{28A0092B-C50C-407E-A947-70E740481C1C}">
                <a14:useLocalDpi xmlns:a14="http://schemas.microsoft.com/office/drawing/2010/main" val="0"/>
              </a:ext>
            </a:extLst>
          </a:blip>
          <a:srcRect r="55830"/>
          <a:stretch>
            <a:fillRect/>
          </a:stretch>
        </p:blipFill>
        <p:spPr bwMode="auto">
          <a:xfrm>
            <a:off x="1457325" y="1447800"/>
            <a:ext cx="26193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altLang="en-US" smtClean="0">
                <a:solidFill>
                  <a:schemeClr val="bg1"/>
                </a:solidFill>
              </a:rPr>
              <a:t>What type of study is this?</a:t>
            </a:r>
            <a:br>
              <a:rPr lang="en-US" altLang="en-US" smtClean="0">
                <a:solidFill>
                  <a:schemeClr val="bg1"/>
                </a:solidFill>
              </a:rPr>
            </a:br>
            <a:r>
              <a:rPr lang="en-US" altLang="en-US" smtClean="0">
                <a:solidFill>
                  <a:schemeClr val="bg1"/>
                </a:solidFill>
              </a:rPr>
              <a:t>Any abnormal findings?</a:t>
            </a:r>
          </a:p>
        </p:txBody>
      </p:sp>
      <p:pic>
        <p:nvPicPr>
          <p:cNvPr id="218115" name="Content Placeholder 3" descr="C:\DOCUME~1\bwang\LOCALS~1\Temp\1.3.12.2.1107.5.6.1.9021.22814.0.79031497154981572.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r="55080"/>
          <a:stretch>
            <a:fillRect/>
          </a:stretch>
        </p:blipFill>
        <p:spPr>
          <a:xfrm>
            <a:off x="5181600" y="1681163"/>
            <a:ext cx="2571750" cy="4525962"/>
          </a:xfrm>
          <a:noFill/>
          <a:extLst>
            <a:ext uri="{909E8E84-426E-40DD-AFC4-6F175D3DCCD1}">
              <a14:hiddenFill xmlns:a14="http://schemas.microsoft.com/office/drawing/2010/main">
                <a:solidFill>
                  <a:srgbClr val="FFFFFF"/>
                </a:solidFill>
              </a14:hiddenFill>
            </a:ext>
          </a:extLst>
        </p:spPr>
      </p:pic>
      <p:pic>
        <p:nvPicPr>
          <p:cNvPr id="218116" name="Picture 2" descr="C:\DOCUME~1\bwang\LOCALS~1\Temp\1.3.12.2.1107.5.6.1.9021.22814.0.79032521309421151.bmp"/>
          <p:cNvPicPr>
            <a:picLocks noChangeAspect="1" noChangeArrowheads="1"/>
          </p:cNvPicPr>
          <p:nvPr/>
        </p:nvPicPr>
        <p:blipFill>
          <a:blip r:embed="rId4" cstate="print">
            <a:extLst>
              <a:ext uri="{28A0092B-C50C-407E-A947-70E740481C1C}">
                <a14:useLocalDpi xmlns:a14="http://schemas.microsoft.com/office/drawing/2010/main" val="0"/>
              </a:ext>
            </a:extLst>
          </a:blip>
          <a:srcRect r="55830"/>
          <a:stretch>
            <a:fillRect/>
          </a:stretch>
        </p:blipFill>
        <p:spPr bwMode="auto">
          <a:xfrm>
            <a:off x="1219200" y="1681163"/>
            <a:ext cx="249237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a:xfrm>
            <a:off x="457200" y="274638"/>
            <a:ext cx="8229600" cy="1782762"/>
          </a:xfrm>
        </p:spPr>
        <p:txBody>
          <a:bodyPr/>
          <a:lstStyle/>
          <a:p>
            <a:pPr algn="l"/>
            <a:r>
              <a:rPr lang="en-US" altLang="en-US" sz="1800" smtClean="0">
                <a:solidFill>
                  <a:schemeClr val="bg1"/>
                </a:solidFill>
              </a:rPr>
              <a:t>Bone scan, MDP</a:t>
            </a:r>
            <a:br>
              <a:rPr lang="en-US" altLang="en-US" sz="1800" smtClean="0">
                <a:solidFill>
                  <a:schemeClr val="bg1"/>
                </a:solidFill>
              </a:rPr>
            </a:br>
            <a:r>
              <a:rPr lang="en-US" altLang="en-US" sz="1800" smtClean="0">
                <a:solidFill>
                  <a:schemeClr val="bg1"/>
                </a:solidFill>
              </a:rPr>
              <a:t>-early whole-body images demonstrate radiotracer accumulation</a:t>
            </a:r>
            <a:br>
              <a:rPr lang="en-US" altLang="en-US" sz="1800" smtClean="0">
                <a:solidFill>
                  <a:schemeClr val="bg1"/>
                </a:solidFill>
              </a:rPr>
            </a:br>
            <a:r>
              <a:rPr lang="en-US" altLang="en-US" sz="1800" smtClean="0">
                <a:solidFill>
                  <a:schemeClr val="bg1"/>
                </a:solidFill>
              </a:rPr>
              <a:t>across the elbow, wrist, knee and ankle joints bilaterally,  compatible with synovitis/arthritis.</a:t>
            </a:r>
            <a:br>
              <a:rPr lang="en-US" altLang="en-US" sz="1800" smtClean="0">
                <a:solidFill>
                  <a:schemeClr val="bg1"/>
                </a:solidFill>
              </a:rPr>
            </a:br>
            <a:r>
              <a:rPr lang="en-US" altLang="en-US" sz="1800" smtClean="0">
                <a:solidFill>
                  <a:schemeClr val="bg1"/>
                </a:solidFill>
              </a:rPr>
              <a:t>-significant cortical retention within bilateral kidneys, consistent with renal</a:t>
            </a:r>
            <a:br>
              <a:rPr lang="en-US" altLang="en-US" sz="1800" smtClean="0">
                <a:solidFill>
                  <a:schemeClr val="bg1"/>
                </a:solidFill>
              </a:rPr>
            </a:br>
            <a:r>
              <a:rPr lang="en-US" altLang="en-US" sz="1800" smtClean="0">
                <a:solidFill>
                  <a:schemeClr val="bg1"/>
                </a:solidFill>
              </a:rPr>
              <a:t>dysfunction/nephritis.</a:t>
            </a:r>
            <a:br>
              <a:rPr lang="en-US" altLang="en-US" sz="1800" smtClean="0">
                <a:solidFill>
                  <a:schemeClr val="bg1"/>
                </a:solidFill>
              </a:rPr>
            </a:br>
            <a:r>
              <a:rPr lang="en-US" altLang="en-US" sz="1800" smtClean="0">
                <a:solidFill>
                  <a:schemeClr val="bg1"/>
                </a:solidFill>
              </a:rPr>
              <a:t>-No conclusive diagnosis, however, lab results were supportive of sarcordosis.</a:t>
            </a:r>
            <a:r>
              <a:rPr lang="en-US" altLang="en-US" sz="1800" smtClean="0"/>
              <a:t/>
            </a:r>
            <a:br>
              <a:rPr lang="en-US" altLang="en-US" sz="1800" smtClean="0"/>
            </a:br>
            <a:endParaRPr lang="en-US" altLang="en-US" sz="1800" smtClean="0"/>
          </a:p>
        </p:txBody>
      </p:sp>
      <p:pic>
        <p:nvPicPr>
          <p:cNvPr id="219139" name="Picture 2" descr="C:\DOCUME~1\bwang\LOCALS~1\Temp\1.3.12.2.1107.5.6.1.9021.22814.0.79032521309421151.bmp"/>
          <p:cNvPicPr>
            <a:picLocks noChangeAspect="1" noChangeArrowheads="1"/>
          </p:cNvPicPr>
          <p:nvPr/>
        </p:nvPicPr>
        <p:blipFill>
          <a:blip r:embed="rId3" cstate="print">
            <a:extLst>
              <a:ext uri="{28A0092B-C50C-407E-A947-70E740481C1C}">
                <a14:useLocalDpi xmlns:a14="http://schemas.microsoft.com/office/drawing/2010/main" val="0"/>
              </a:ext>
            </a:extLst>
          </a:blip>
          <a:srcRect r="55830"/>
          <a:stretch>
            <a:fillRect/>
          </a:stretch>
        </p:blipFill>
        <p:spPr bwMode="auto">
          <a:xfrm>
            <a:off x="1219200" y="2209800"/>
            <a:ext cx="249237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Content Placeholder 3" descr="C:\DOCUME~1\bwang\LOCALS~1\Temp\1.3.12.2.1107.5.6.1.9021.22814.0.79031497154981572.bmp"/>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r="55080"/>
          <a:stretch>
            <a:fillRect/>
          </a:stretch>
        </p:blipFill>
        <p:spPr>
          <a:xfrm>
            <a:off x="5191125" y="2109788"/>
            <a:ext cx="2571750" cy="4525962"/>
          </a:xfr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762000" y="45720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62000" y="3352800"/>
            <a:ext cx="762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29200" y="3657600"/>
            <a:ext cx="762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096000" y="33528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40</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a:xfrm>
            <a:off x="457200" y="274638"/>
            <a:ext cx="8229600" cy="1325562"/>
          </a:xfrm>
        </p:spPr>
        <p:txBody>
          <a:bodyPr/>
          <a:lstStyle/>
          <a:p>
            <a:r>
              <a:rPr lang="en-US" altLang="en-US" sz="1800" smtClean="0"/>
              <a:t>History: 6 year old male with ALL needs baseline GFR function for</a:t>
            </a:r>
            <a:br>
              <a:rPr lang="en-US" altLang="en-US" sz="1800" smtClean="0"/>
            </a:br>
            <a:r>
              <a:rPr lang="en-US" altLang="en-US" sz="1800" smtClean="0"/>
              <a:t>upcoming bone marrow transplant.</a:t>
            </a:r>
            <a:br>
              <a:rPr lang="en-US" altLang="en-US" sz="1800" smtClean="0"/>
            </a:br>
            <a:endParaRPr lang="en-US" altLang="en-US" sz="1800" smtClean="0"/>
          </a:p>
        </p:txBody>
      </p:sp>
      <p:pic>
        <p:nvPicPr>
          <p:cNvPr id="221187" name="Picture 2" descr="C:\DOCUME~1\bwang\LOCALS~1\Temp\1.3.12.2.1107.5.6.1.9021.20607.0.1767021317043011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048"/>
          <a:stretch>
            <a:fillRect/>
          </a:stretch>
        </p:blipFill>
        <p:spPr>
          <a:xfrm>
            <a:off x="1709738" y="1692275"/>
            <a:ext cx="5724525" cy="4433888"/>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p:txBody>
          <a:bodyPr/>
          <a:lstStyle/>
          <a:p>
            <a:r>
              <a:rPr lang="en-US" altLang="en-US" smtClean="0"/>
              <a:t>What radiotracer is used?</a:t>
            </a:r>
            <a:br>
              <a:rPr lang="en-US" altLang="en-US" smtClean="0"/>
            </a:br>
            <a:r>
              <a:rPr lang="en-US" altLang="en-US" smtClean="0"/>
              <a:t>Any abnormal findings?</a:t>
            </a:r>
          </a:p>
        </p:txBody>
      </p:sp>
      <p:pic>
        <p:nvPicPr>
          <p:cNvPr id="222211" name="Picture 2" descr="C:\DOCUME~1\bwang\LOCALS~1\Temp\1.3.12.2.1107.5.6.1.9021.20607.0.17671422623958160.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4504"/>
          <a:stretch>
            <a:fillRect/>
          </a:stretch>
        </p:blipFill>
        <p:spPr>
          <a:xfrm>
            <a:off x="1709738" y="1803400"/>
            <a:ext cx="5724525" cy="43227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r>
              <a:rPr lang="en-US" altLang="en-US" smtClean="0"/>
              <a:t>Tc99m DTPA,</a:t>
            </a:r>
            <a:br>
              <a:rPr lang="en-US" altLang="en-US" smtClean="0"/>
            </a:br>
            <a:r>
              <a:rPr lang="en-US" altLang="en-US" smtClean="0"/>
              <a:t>Normal GFR scan</a:t>
            </a:r>
          </a:p>
        </p:txBody>
      </p:sp>
      <p:pic>
        <p:nvPicPr>
          <p:cNvPr id="223235" name="Picture 2" descr="C:\DOCUME~1\bwang\LOCALS~1\Temp\1.3.12.2.1107.5.6.1.9021.20607.0.17671422623958160.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4504"/>
          <a:stretch>
            <a:fillRect/>
          </a:stretch>
        </p:blipFill>
        <p:spPr>
          <a:xfrm>
            <a:off x="1574800" y="1600200"/>
            <a:ext cx="5994400"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41</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p:txBody>
          <a:bodyPr/>
          <a:lstStyle/>
          <a:p>
            <a:pPr algn="l"/>
            <a:r>
              <a:rPr lang="en-US" altLang="en-US" sz="2000" smtClean="0"/>
              <a:t/>
            </a:r>
            <a:br>
              <a:rPr lang="en-US" altLang="en-US" sz="2000" smtClean="0"/>
            </a:br>
            <a:r>
              <a:rPr lang="en-US" altLang="en-US" sz="2000" smtClean="0"/>
              <a:t/>
            </a:r>
            <a:br>
              <a:rPr lang="en-US" altLang="en-US" sz="2000" smtClean="0"/>
            </a:br>
            <a:r>
              <a:rPr lang="en-US" altLang="en-US" sz="2000" smtClean="0">
                <a:solidFill>
                  <a:schemeClr val="bg1"/>
                </a:solidFill>
              </a:rPr>
              <a:t>History:32 month-old female with history of Down syndrome</a:t>
            </a:r>
            <a:br>
              <a:rPr lang="en-US" altLang="en-US" sz="2000" smtClean="0">
                <a:solidFill>
                  <a:schemeClr val="bg1"/>
                </a:solidFill>
              </a:rPr>
            </a:br>
            <a:r>
              <a:rPr lang="en-US" altLang="en-US" sz="2000" smtClean="0">
                <a:solidFill>
                  <a:schemeClr val="bg1"/>
                </a:solidFill>
              </a:rPr>
              <a:t>and left pulmonary artery stenosis status post pulmonary artery</a:t>
            </a:r>
            <a:br>
              <a:rPr lang="en-US" altLang="en-US" sz="2000" smtClean="0">
                <a:solidFill>
                  <a:schemeClr val="bg1"/>
                </a:solidFill>
              </a:rPr>
            </a:br>
            <a:r>
              <a:rPr lang="en-US" altLang="en-US" sz="2000" smtClean="0">
                <a:solidFill>
                  <a:schemeClr val="bg1"/>
                </a:solidFill>
              </a:rPr>
              <a:t>sling.</a:t>
            </a:r>
            <a:r>
              <a:rPr lang="en-US" altLang="en-US" smtClean="0"/>
              <a:t/>
            </a:r>
            <a:br>
              <a:rPr lang="en-US" altLang="en-US" smtClean="0"/>
            </a:br>
            <a:r>
              <a:rPr lang="en-US" altLang="en-US" smtClean="0"/>
              <a:t> </a:t>
            </a:r>
          </a:p>
        </p:txBody>
      </p:sp>
      <p:pic>
        <p:nvPicPr>
          <p:cNvPr id="225283" name="Picture 2" descr="C:\DOCUME~1\bwang\LOCALS~1\Temp\1.3.12.2.1107.5.6.1.9021.20607.0.17667133122092381.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9738" y="1600200"/>
            <a:ext cx="5724525"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l="3442" t="25667" r="3618" b="25281"/>
          <a:stretch>
            <a:fillRect/>
          </a:stretch>
        </p:blipFill>
        <p:spPr bwMode="auto">
          <a:xfrm>
            <a:off x="0" y="304800"/>
            <a:ext cx="25987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1"/>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l="10094" t="26160" r="5798" b="25879"/>
          <a:stretch>
            <a:fillRect/>
          </a:stretch>
        </p:blipFill>
        <p:spPr bwMode="auto">
          <a:xfrm>
            <a:off x="2590800" y="304800"/>
            <a:ext cx="24050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1"/>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l="11871" t="20589" r="8986" b="24036"/>
          <a:stretch>
            <a:fillRect/>
          </a:stretch>
        </p:blipFill>
        <p:spPr bwMode="auto">
          <a:xfrm>
            <a:off x="5105400" y="304800"/>
            <a:ext cx="19589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1"/>
          <p:cNvPicPr>
            <a:picLocks noChangeAspect="1" noChangeArrowheads="1"/>
          </p:cNvPicPr>
          <p:nvPr/>
        </p:nvPicPr>
        <p:blipFill>
          <a:blip r:embed="rId6" cstate="print">
            <a:lum contrast="-6000"/>
            <a:extLst>
              <a:ext uri="{28A0092B-C50C-407E-A947-70E740481C1C}">
                <a14:useLocalDpi xmlns:a14="http://schemas.microsoft.com/office/drawing/2010/main" val="0"/>
              </a:ext>
            </a:extLst>
          </a:blip>
          <a:srcRect l="10866" t="20689" r="14626" b="27150"/>
          <a:stretch>
            <a:fillRect/>
          </a:stretch>
        </p:blipFill>
        <p:spPr bwMode="auto">
          <a:xfrm>
            <a:off x="7086600" y="304800"/>
            <a:ext cx="19589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5791200" y="5715000"/>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Normal for comparison</a:t>
            </a:r>
          </a:p>
        </p:txBody>
      </p:sp>
      <p:sp>
        <p:nvSpPr>
          <p:cNvPr id="23559" name="Text Box 7"/>
          <p:cNvSpPr txBox="1">
            <a:spLocks noChangeArrowheads="1"/>
          </p:cNvSpPr>
          <p:nvPr/>
        </p:nvSpPr>
        <p:spPr bwMode="auto">
          <a:xfrm>
            <a:off x="2093913" y="5715000"/>
            <a:ext cx="1030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Patient</a:t>
            </a:r>
          </a:p>
        </p:txBody>
      </p:sp>
      <p:sp>
        <p:nvSpPr>
          <p:cNvPr id="23560" name="Text Box 9"/>
          <p:cNvSpPr txBox="1">
            <a:spLocks noChangeArrowheads="1"/>
          </p:cNvSpPr>
          <p:nvPr/>
        </p:nvSpPr>
        <p:spPr bwMode="auto">
          <a:xfrm>
            <a:off x="3565525" y="628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3561" name="Text Box 4"/>
          <p:cNvSpPr txBox="1">
            <a:spLocks noChangeArrowheads="1"/>
          </p:cNvSpPr>
          <p:nvPr/>
        </p:nvSpPr>
        <p:spPr bwMode="auto">
          <a:xfrm>
            <a:off x="2133600" y="0"/>
            <a:ext cx="4513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What type of scan? Findings?</a:t>
            </a:r>
          </a:p>
        </p:txBody>
      </p:sp>
      <p:sp>
        <p:nvSpPr>
          <p:cNvPr id="28683" name="Text Box 4"/>
          <p:cNvSpPr txBox="1">
            <a:spLocks noChangeArrowheads="1"/>
          </p:cNvSpPr>
          <p:nvPr/>
        </p:nvSpPr>
        <p:spPr bwMode="auto">
          <a:xfrm>
            <a:off x="304800" y="6096000"/>
            <a:ext cx="8310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9900"/>
                </a:solidFill>
              </a:rPr>
              <a:t>I-123 MIBG scan. Multiple bony metastases. Absence of </a:t>
            </a:r>
          </a:p>
          <a:p>
            <a:pPr eaLnBrk="1" hangingPunct="1"/>
            <a:r>
              <a:rPr lang="en-US" altLang="en-US" sz="2400" b="1">
                <a:solidFill>
                  <a:srgbClr val="FF9900"/>
                </a:solidFill>
              </a:rPr>
              <a:t>normal uptake in heart and liver.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83">
                                            <p:txEl>
                                              <p:pRg st="0" end="0"/>
                                            </p:txEl>
                                          </p:spTgt>
                                        </p:tgtEl>
                                        <p:attrNameLst>
                                          <p:attrName>style.visibility</p:attrName>
                                        </p:attrNameLst>
                                      </p:cBhvr>
                                      <p:to>
                                        <p:strVal val="visible"/>
                                      </p:to>
                                    </p:set>
                                    <p:animEffect transition="in" filter="blinds(horizontal)">
                                      <p:cBhvr>
                                        <p:cTn id="7" dur="500"/>
                                        <p:tgtEl>
                                          <p:spTgt spid="2868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8683">
                                            <p:txEl>
                                              <p:pRg st="1" end="1"/>
                                            </p:txEl>
                                          </p:spTgt>
                                        </p:tgtEl>
                                        <p:attrNameLst>
                                          <p:attrName>style.visibility</p:attrName>
                                        </p:attrNameLst>
                                      </p:cBhvr>
                                      <p:to>
                                        <p:strVal val="visible"/>
                                      </p:to>
                                    </p:set>
                                    <p:animEffect transition="in" filter="blinds(horizontal)">
                                      <p:cBhvr>
                                        <p:cTn id="10" dur="500"/>
                                        <p:tgtEl>
                                          <p:spTgt spid="286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r>
              <a:rPr lang="en-US" altLang="en-US" smtClean="0"/>
              <a:t>What type of study is this and what radiotracer is used?</a:t>
            </a:r>
          </a:p>
        </p:txBody>
      </p:sp>
      <p:pic>
        <p:nvPicPr>
          <p:cNvPr id="226307" name="Picture 2" descr="C:\DOCUME~1\bwang\LOCALS~1\Temp\1.3.12.2.1107.5.6.1.9021.20607.0.17667133122092381.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9738" y="1600200"/>
            <a:ext cx="5724525"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r>
              <a:rPr lang="en-US" altLang="en-US" sz="2800" smtClean="0">
                <a:solidFill>
                  <a:schemeClr val="bg1"/>
                </a:solidFill>
              </a:rPr>
              <a:t>Tc99m MAA, Pulmonary perfusion scan</a:t>
            </a:r>
            <a:br>
              <a:rPr lang="en-US" altLang="en-US" sz="2800" smtClean="0">
                <a:solidFill>
                  <a:schemeClr val="bg1"/>
                </a:solidFill>
              </a:rPr>
            </a:br>
            <a:r>
              <a:rPr lang="en-US" altLang="en-US" sz="2800" smtClean="0">
                <a:solidFill>
                  <a:schemeClr val="bg1"/>
                </a:solidFill>
              </a:rPr>
              <a:t>Any abnormal findings?</a:t>
            </a:r>
          </a:p>
        </p:txBody>
      </p:sp>
      <p:pic>
        <p:nvPicPr>
          <p:cNvPr id="227331" name="Picture 2" descr="C:\DOCUME~1\bwang\LOCALS~1\Temp\1.3.12.2.1107.5.6.1.9021.22814.0.79020264825528700.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3140"/>
          <a:stretch>
            <a:fillRect/>
          </a:stretch>
        </p:blipFill>
        <p:spPr>
          <a:xfrm>
            <a:off x="1709738" y="1743075"/>
            <a:ext cx="5724525" cy="4383088"/>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r>
              <a:rPr lang="en-US" altLang="en-US" smtClean="0"/>
              <a:t>. </a:t>
            </a:r>
            <a:r>
              <a:rPr lang="en-US" altLang="en-US" sz="2800" smtClean="0">
                <a:solidFill>
                  <a:schemeClr val="bg1"/>
                </a:solidFill>
              </a:rPr>
              <a:t>Overall decreased perfusion of the left lung with no focal perfusion defects.</a:t>
            </a:r>
          </a:p>
        </p:txBody>
      </p:sp>
      <p:pic>
        <p:nvPicPr>
          <p:cNvPr id="228355" name="Picture 2" descr="C:\DOCUME~1\bwang\LOCALS~1\Temp\1.3.12.2.1107.5.6.1.9021.22814.0.79020264825528700.bm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3140"/>
          <a:stretch>
            <a:fillRect/>
          </a:stretch>
        </p:blipFill>
        <p:spPr>
          <a:xfrm>
            <a:off x="1617663" y="1600200"/>
            <a:ext cx="5908675"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42</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altLang="en-US" sz="2800" smtClean="0">
                <a:solidFill>
                  <a:schemeClr val="bg1"/>
                </a:solidFill>
              </a:rPr>
              <a:t>What type of study is this?</a:t>
            </a:r>
            <a:br>
              <a:rPr lang="en-US" altLang="en-US" sz="2800" smtClean="0">
                <a:solidFill>
                  <a:schemeClr val="bg1"/>
                </a:solidFill>
              </a:rPr>
            </a:br>
            <a:r>
              <a:rPr lang="en-US" altLang="en-US" sz="2800" smtClean="0">
                <a:solidFill>
                  <a:schemeClr val="bg1"/>
                </a:solidFill>
              </a:rPr>
              <a:t>What radiotracer is used?</a:t>
            </a:r>
            <a:br>
              <a:rPr lang="en-US" altLang="en-US" sz="2800" smtClean="0">
                <a:solidFill>
                  <a:schemeClr val="bg1"/>
                </a:solidFill>
              </a:rPr>
            </a:br>
            <a:r>
              <a:rPr lang="en-US" altLang="en-US" sz="2800" smtClean="0">
                <a:solidFill>
                  <a:schemeClr val="bg1"/>
                </a:solidFill>
              </a:rPr>
              <a:t>Any abnormal findings?</a:t>
            </a:r>
          </a:p>
        </p:txBody>
      </p:sp>
      <p:pic>
        <p:nvPicPr>
          <p:cNvPr id="230403" name="Picture 2" descr="C:\DOCUME~1\bwang\LOCALS~1\Temp\1.3.12.2.1107.5.6.1.10061.321101150212133020234000000000.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4504"/>
          <a:stretch>
            <a:fillRect/>
          </a:stretch>
        </p:blipFill>
        <p:spPr>
          <a:xfrm>
            <a:off x="1709738" y="1803400"/>
            <a:ext cx="5724525" cy="43227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endParaRPr lang="en-US" altLang="en-US" smtClean="0"/>
          </a:p>
        </p:txBody>
      </p:sp>
      <p:pic>
        <p:nvPicPr>
          <p:cNvPr id="231427" name="Picture 2" descr="C:\DOCUME~1\bwang\LOCALS~1\Temp\1.3.12.2.1107.5.6.1.9021.20607.0.17829069205890.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4504"/>
          <a:stretch>
            <a:fillRect/>
          </a:stretch>
        </p:blipFill>
        <p:spPr>
          <a:xfrm>
            <a:off x="1709738" y="1803400"/>
            <a:ext cx="5724525" cy="43227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algn="l"/>
            <a:r>
              <a:rPr lang="en-US" altLang="en-US" sz="1800" smtClean="0">
                <a:solidFill>
                  <a:schemeClr val="bg1"/>
                </a:solidFill>
              </a:rPr>
              <a:t>-Myocardial stress test</a:t>
            </a:r>
            <a:br>
              <a:rPr lang="en-US" altLang="en-US" sz="1800" smtClean="0">
                <a:solidFill>
                  <a:schemeClr val="bg1"/>
                </a:solidFill>
              </a:rPr>
            </a:br>
            <a:r>
              <a:rPr lang="en-US" altLang="en-US" sz="1800" smtClean="0">
                <a:solidFill>
                  <a:schemeClr val="bg1"/>
                </a:solidFill>
              </a:rPr>
              <a:t>-technetium 99m tetrofosmin (Myoview),</a:t>
            </a:r>
            <a:br>
              <a:rPr lang="en-US" altLang="en-US" sz="1800" smtClean="0">
                <a:solidFill>
                  <a:schemeClr val="bg1"/>
                </a:solidFill>
              </a:rPr>
            </a:br>
            <a:r>
              <a:rPr lang="en-US" altLang="en-US" sz="1800" smtClean="0">
                <a:solidFill>
                  <a:schemeClr val="bg1"/>
                </a:solidFill>
              </a:rPr>
              <a:t>-mild decreased counts in the anterior wall on both rest and stress images, most compatible with soft tissue (breast) attenuation artifact.  No abnormal findings.</a:t>
            </a:r>
          </a:p>
        </p:txBody>
      </p:sp>
      <p:pic>
        <p:nvPicPr>
          <p:cNvPr id="232451" name="Picture 2" descr="C:\DOCUME~1\bwang\LOCALS~1\Temp\1.3.12.2.1107.5.6.1.10061.300004117245009204.20150212082404050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3140"/>
          <a:stretch>
            <a:fillRect/>
          </a:stretch>
        </p:blipFill>
        <p:spPr>
          <a:xfrm>
            <a:off x="1833563" y="2667000"/>
            <a:ext cx="5476875" cy="34591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42</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r>
              <a:rPr lang="en-US" altLang="en-US" sz="1800" smtClean="0">
                <a:solidFill>
                  <a:schemeClr val="bg1"/>
                </a:solidFill>
              </a:rPr>
              <a:t>History: 28-year-old female with diagnoses of rhabdomyosarcoma. Evaluating for sentinel lymph node.</a:t>
            </a:r>
            <a:br>
              <a:rPr lang="en-US" altLang="en-US" sz="1800" smtClean="0">
                <a:solidFill>
                  <a:schemeClr val="bg1"/>
                </a:solidFill>
              </a:rPr>
            </a:br>
            <a:r>
              <a:rPr lang="en-US" altLang="en-US" sz="1800" smtClean="0">
                <a:solidFill>
                  <a:schemeClr val="bg1"/>
                </a:solidFill>
              </a:rPr>
              <a:t>What type of study is this?  What radiotracer is used?  What are the findings?</a:t>
            </a:r>
          </a:p>
        </p:txBody>
      </p:sp>
      <p:pic>
        <p:nvPicPr>
          <p:cNvPr id="234499" name="Picture 2" descr="C:\DOCUME~1\bwang\LOCALS~1\Temp\1.3.12.2.1107.5.6.1.10061.32110115011517010957800000000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600"/>
          <a:stretch>
            <a:fillRect/>
          </a:stretch>
        </p:blipFill>
        <p:spPr>
          <a:xfrm>
            <a:off x="1676400" y="1676400"/>
            <a:ext cx="5724525" cy="4137025"/>
          </a:xfrm>
          <a:noFill/>
          <a:extLst>
            <a:ext uri="{909E8E84-426E-40DD-AFC4-6F175D3DCCD1}">
              <a14:hiddenFill xmlns:a14="http://schemas.microsoft.com/office/drawing/2010/main">
                <a:solidFill>
                  <a:srgbClr val="FFFFFF"/>
                </a:solidFill>
              </a14:hiddenFill>
            </a:ext>
          </a:extLst>
        </p:spPr>
      </p:pic>
      <p:sp>
        <p:nvSpPr>
          <p:cNvPr id="234500" name="TextBox 4"/>
          <p:cNvSpPr txBox="1">
            <a:spLocks noChangeArrowheads="1"/>
          </p:cNvSpPr>
          <p:nvPr/>
        </p:nvSpPr>
        <p:spPr bwMode="auto">
          <a:xfrm>
            <a:off x="7772400" y="1676400"/>
            <a:ext cx="99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Right thigh region</a:t>
            </a:r>
          </a:p>
        </p:txBody>
      </p:sp>
      <p:cxnSp>
        <p:nvCxnSpPr>
          <p:cNvPr id="7" name="Straight Arrow Connector 6"/>
          <p:cNvCxnSpPr/>
          <p:nvPr/>
        </p:nvCxnSpPr>
        <p:spPr>
          <a:xfrm flipH="1">
            <a:off x="7162800" y="1905000"/>
            <a:ext cx="609600" cy="233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a:xfrm>
            <a:off x="457200" y="457200"/>
            <a:ext cx="8229600" cy="960438"/>
          </a:xfrm>
        </p:spPr>
        <p:txBody>
          <a:bodyPr/>
          <a:lstStyle/>
          <a:p>
            <a:pPr algn="l"/>
            <a:r>
              <a:rPr lang="en-US" altLang="en-US" sz="1800" smtClean="0">
                <a:solidFill>
                  <a:schemeClr val="bg1"/>
                </a:solidFill>
              </a:rPr>
              <a:t>-Lymphoscintigraphy </a:t>
            </a:r>
            <a:br>
              <a:rPr lang="en-US" altLang="en-US" sz="1800" smtClean="0">
                <a:solidFill>
                  <a:schemeClr val="bg1"/>
                </a:solidFill>
              </a:rPr>
            </a:br>
            <a:r>
              <a:rPr lang="en-US" altLang="en-US" sz="1800" smtClean="0">
                <a:solidFill>
                  <a:schemeClr val="bg1"/>
                </a:solidFill>
              </a:rPr>
              <a:t>-Tc99m SulfurColloid </a:t>
            </a:r>
            <a:br>
              <a:rPr lang="en-US" altLang="en-US" sz="1800" smtClean="0">
                <a:solidFill>
                  <a:schemeClr val="bg1"/>
                </a:solidFill>
              </a:rPr>
            </a:br>
            <a:r>
              <a:rPr lang="en-US" altLang="en-US" sz="1800" smtClean="0">
                <a:solidFill>
                  <a:schemeClr val="bg1"/>
                </a:solidFill>
              </a:rPr>
              <a:t>-Sentinel lymph node identified in the left inguinal region. </a:t>
            </a:r>
            <a:r>
              <a:rPr lang="en-US" altLang="en-US" smtClean="0"/>
              <a:t/>
            </a:r>
            <a:br>
              <a:rPr lang="en-US" altLang="en-US" smtClean="0"/>
            </a:br>
            <a:endParaRPr lang="en-US" altLang="en-US" smtClean="0"/>
          </a:p>
        </p:txBody>
      </p:sp>
      <p:pic>
        <p:nvPicPr>
          <p:cNvPr id="235523" name="Picture 2" descr="C:\DOCUME~1\bwang\LOCALS~1\Temp\1.3.12.2.1107.5.6.1.10061.32110115011517010957800000000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600"/>
          <a:stretch>
            <a:fillRect/>
          </a:stretch>
        </p:blipFill>
        <p:spPr>
          <a:xfrm>
            <a:off x="1439863" y="1600200"/>
            <a:ext cx="6264275" cy="4525963"/>
          </a:xfr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914400" y="4419600"/>
            <a:ext cx="1524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l="3442" t="25667" r="3618" b="25281"/>
          <a:stretch>
            <a:fillRect/>
          </a:stretch>
        </p:blipFill>
        <p:spPr bwMode="auto">
          <a:xfrm>
            <a:off x="0" y="762000"/>
            <a:ext cx="25273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1"/>
          <p:cNvPicPr>
            <a:picLocks noChangeAspect="1" noChangeArrowheads="1"/>
          </p:cNvPicPr>
          <p:nvPr/>
        </p:nvPicPr>
        <p:blipFill>
          <a:blip r:embed="rId4" cstate="print">
            <a:lum bright="12000" contrast="18000"/>
            <a:extLst>
              <a:ext uri="{28A0092B-C50C-407E-A947-70E740481C1C}">
                <a14:useLocalDpi xmlns:a14="http://schemas.microsoft.com/office/drawing/2010/main" val="0"/>
              </a:ext>
            </a:extLst>
          </a:blip>
          <a:srcRect l="10094" t="26160" r="5798" b="25879"/>
          <a:stretch>
            <a:fillRect/>
          </a:stretch>
        </p:blipFill>
        <p:spPr bwMode="auto">
          <a:xfrm>
            <a:off x="2590800" y="762000"/>
            <a:ext cx="23383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5791200" y="6096000"/>
            <a:ext cx="3116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After 6 weeks of therapy</a:t>
            </a:r>
          </a:p>
        </p:txBody>
      </p:sp>
      <p:sp>
        <p:nvSpPr>
          <p:cNvPr id="24581" name="Text Box 5"/>
          <p:cNvSpPr txBox="1">
            <a:spLocks noChangeArrowheads="1"/>
          </p:cNvSpPr>
          <p:nvPr/>
        </p:nvSpPr>
        <p:spPr bwMode="auto">
          <a:xfrm>
            <a:off x="1676400" y="6096000"/>
            <a:ext cx="1493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Initial scan</a:t>
            </a:r>
          </a:p>
        </p:txBody>
      </p:sp>
      <p:pic>
        <p:nvPicPr>
          <p:cNvPr id="24582" name="Picture 6" descr="1"/>
          <p:cNvPicPr>
            <a:picLocks noChangeAspect="1" noChangeArrowheads="1"/>
          </p:cNvPicPr>
          <p:nvPr/>
        </p:nvPicPr>
        <p:blipFill>
          <a:blip r:embed="rId5" cstate="print">
            <a:lum bright="12000" contrast="30000"/>
            <a:extLst>
              <a:ext uri="{28A0092B-C50C-407E-A947-70E740481C1C}">
                <a14:useLocalDpi xmlns:a14="http://schemas.microsoft.com/office/drawing/2010/main" val="0"/>
              </a:ext>
            </a:extLst>
          </a:blip>
          <a:srcRect t="18420" b="9210"/>
          <a:stretch>
            <a:fillRect/>
          </a:stretch>
        </p:blipFill>
        <p:spPr bwMode="auto">
          <a:xfrm>
            <a:off x="5167313" y="762000"/>
            <a:ext cx="18430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1"/>
          <p:cNvPicPr>
            <a:picLocks noChangeAspect="1" noChangeArrowheads="1"/>
          </p:cNvPicPr>
          <p:nvPr/>
        </p:nvPicPr>
        <p:blipFill>
          <a:blip r:embed="rId6" cstate="print">
            <a:lum bright="12000" contrast="30000"/>
            <a:extLst>
              <a:ext uri="{28A0092B-C50C-407E-A947-70E740481C1C}">
                <a14:useLocalDpi xmlns:a14="http://schemas.microsoft.com/office/drawing/2010/main" val="0"/>
              </a:ext>
            </a:extLst>
          </a:blip>
          <a:srcRect t="18605" r="2325" b="12790"/>
          <a:stretch>
            <a:fillRect/>
          </a:stretch>
        </p:blipFill>
        <p:spPr bwMode="auto">
          <a:xfrm>
            <a:off x="7086600" y="762000"/>
            <a:ext cx="18986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8"/>
          <p:cNvSpPr txBox="1">
            <a:spLocks noChangeArrowheads="1"/>
          </p:cNvSpPr>
          <p:nvPr/>
        </p:nvSpPr>
        <p:spPr bwMode="auto">
          <a:xfrm>
            <a:off x="1066800" y="152400"/>
            <a:ext cx="64150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MIBG: follow-up response to therapy</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43</a:t>
            </a: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p:txBody>
          <a:bodyPr/>
          <a:lstStyle/>
          <a:p>
            <a:r>
              <a:rPr lang="en-US" altLang="en-US" sz="2400" smtClean="0">
                <a:solidFill>
                  <a:schemeClr val="bg1"/>
                </a:solidFill>
              </a:rPr>
              <a:t>12-year-old female for evaluation of brain death after prolonged cardiac arrest.</a:t>
            </a:r>
          </a:p>
        </p:txBody>
      </p:sp>
      <p:pic>
        <p:nvPicPr>
          <p:cNvPr id="237571" name="Picture 2" descr="C:\DOCUME~1\bwang\LOCALS~1\Temp\1.3.12.2.1107.5.6.1.9021.22814.0.7888519591332541.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9738" y="1600200"/>
            <a:ext cx="5724525"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57200" y="533400"/>
            <a:ext cx="8229600" cy="884238"/>
          </a:xfrm>
        </p:spPr>
        <p:txBody>
          <a:bodyPr/>
          <a:lstStyle/>
          <a:p>
            <a:r>
              <a:rPr lang="en-US" altLang="en-US" sz="2000" smtClean="0">
                <a:solidFill>
                  <a:schemeClr val="bg1"/>
                </a:solidFill>
              </a:rPr>
              <a:t>What type of study is this?</a:t>
            </a:r>
            <a:br>
              <a:rPr lang="en-US" altLang="en-US" sz="2000" smtClean="0">
                <a:solidFill>
                  <a:schemeClr val="bg1"/>
                </a:solidFill>
              </a:rPr>
            </a:br>
            <a:r>
              <a:rPr lang="en-US" altLang="en-US" sz="2000" smtClean="0">
                <a:solidFill>
                  <a:schemeClr val="bg1"/>
                </a:solidFill>
              </a:rPr>
              <a:t>What radiotracer is used?</a:t>
            </a:r>
            <a:br>
              <a:rPr lang="en-US" altLang="en-US" sz="2000" smtClean="0">
                <a:solidFill>
                  <a:schemeClr val="bg1"/>
                </a:solidFill>
              </a:rPr>
            </a:br>
            <a:r>
              <a:rPr lang="en-US" altLang="en-US" sz="2000" smtClean="0">
                <a:solidFill>
                  <a:schemeClr val="bg1"/>
                </a:solidFill>
              </a:rPr>
              <a:t>What are the findings?</a:t>
            </a:r>
            <a:r>
              <a:rPr lang="en-US" altLang="en-US" smtClean="0"/>
              <a:t/>
            </a:r>
            <a:br>
              <a:rPr lang="en-US" altLang="en-US" smtClean="0"/>
            </a:br>
            <a:endParaRPr lang="en-US" altLang="en-US" smtClean="0"/>
          </a:p>
        </p:txBody>
      </p:sp>
      <p:pic>
        <p:nvPicPr>
          <p:cNvPr id="238595" name="Picture 3" descr="C:\DOCUME~1\bwang\LOCALS~1\Temp\1.3.12.2.1107.5.6.1.9021.22814.0.78886219681051471.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1600200"/>
            <a:ext cx="5724525"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457200" y="1143000"/>
            <a:ext cx="8229600" cy="274638"/>
          </a:xfrm>
        </p:spPr>
        <p:txBody>
          <a:bodyPr/>
          <a:lstStyle/>
          <a:p>
            <a:pPr algn="l"/>
            <a:r>
              <a:rPr lang="en-US" altLang="en-US" sz="2000" smtClean="0">
                <a:solidFill>
                  <a:schemeClr val="bg1"/>
                </a:solidFill>
              </a:rPr>
              <a:t>-Brain perfusion scan</a:t>
            </a:r>
            <a:br>
              <a:rPr lang="en-US" altLang="en-US" sz="2000" smtClean="0">
                <a:solidFill>
                  <a:schemeClr val="bg1"/>
                </a:solidFill>
              </a:rPr>
            </a:br>
            <a:r>
              <a:rPr lang="en-US" altLang="en-US" sz="2000" smtClean="0">
                <a:solidFill>
                  <a:schemeClr val="bg1"/>
                </a:solidFill>
              </a:rPr>
              <a:t>-Tc 99m pertechnetate</a:t>
            </a:r>
            <a:br>
              <a:rPr lang="en-US" altLang="en-US" sz="2000" smtClean="0">
                <a:solidFill>
                  <a:schemeClr val="bg1"/>
                </a:solidFill>
              </a:rPr>
            </a:br>
            <a:r>
              <a:rPr lang="en-US" altLang="en-US" sz="2000" smtClean="0">
                <a:solidFill>
                  <a:schemeClr val="bg1"/>
                </a:solidFill>
              </a:rPr>
              <a:t>-Findings compatible with brain death in the appropriate clinical setting</a:t>
            </a:r>
            <a:r>
              <a:rPr lang="en-US" altLang="en-US" smtClean="0"/>
              <a:t/>
            </a:r>
            <a:br>
              <a:rPr lang="en-US" altLang="en-US" smtClean="0"/>
            </a:br>
            <a:r>
              <a:rPr lang="en-US" altLang="en-US" smtClean="0"/>
              <a:t/>
            </a:r>
            <a:br>
              <a:rPr lang="en-US" altLang="en-US" smtClean="0"/>
            </a:br>
            <a:endParaRPr lang="en-US" altLang="en-US" smtClean="0"/>
          </a:p>
        </p:txBody>
      </p:sp>
      <p:pic>
        <p:nvPicPr>
          <p:cNvPr id="239619" name="Picture 2" descr="C:\DOCUME~1\bwang\LOCALS~1\Temp\1.3.12.2.1107.5.6.1.9021.22814.0.78887245140362301.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9738" y="1600200"/>
            <a:ext cx="5724525"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44</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p:txBody>
          <a:bodyPr/>
          <a:lstStyle/>
          <a:p>
            <a:r>
              <a:rPr lang="en-US" altLang="en-US" smtClean="0"/>
              <a:t>What type of study is this?</a:t>
            </a:r>
          </a:p>
        </p:txBody>
      </p:sp>
      <p:pic>
        <p:nvPicPr>
          <p:cNvPr id="241667" name="Picture 2" descr="C:\DOCUME~1\bwang\LOCALS~1\Temp\1.3.12.2.1107.5.6.1.10061.32110115012115244632800000000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3242"/>
          <a:stretch>
            <a:fillRect/>
          </a:stretch>
        </p:blipFill>
        <p:spPr>
          <a:xfrm>
            <a:off x="1709738" y="2200275"/>
            <a:ext cx="5724525" cy="3925888"/>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r>
              <a:rPr lang="en-US" altLang="en-US" smtClean="0"/>
              <a:t>Hepatobiliary scan </a:t>
            </a:r>
          </a:p>
        </p:txBody>
      </p:sp>
      <p:pic>
        <p:nvPicPr>
          <p:cNvPr id="242691" name="Picture 2" descr="C:\DOCUME~1\bwang\LOCALS~1\Temp\1.3.12.2.1107.5.6.1.10061.32110115012115244632800000000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3242"/>
          <a:stretch>
            <a:fillRect/>
          </a:stretch>
        </p:blipFill>
        <p:spPr>
          <a:xfrm>
            <a:off x="1273175" y="1600200"/>
            <a:ext cx="6597650"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endParaRPr lang="en-US" altLang="en-US" smtClean="0"/>
          </a:p>
        </p:txBody>
      </p:sp>
      <p:pic>
        <p:nvPicPr>
          <p:cNvPr id="243715" name="Picture 2" descr="C:\DOCUME~1\bwang\LOCALS~1\Temp\1.3.12.2.1107.5.6.1.10061.32110115012121170462500000000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029"/>
          <a:stretch>
            <a:fillRect/>
          </a:stretch>
        </p:blipFill>
        <p:spPr>
          <a:xfrm>
            <a:off x="33338" y="2828925"/>
            <a:ext cx="4498975" cy="3271838"/>
          </a:xfrm>
          <a:noFill/>
          <a:extLst>
            <a:ext uri="{909E8E84-426E-40DD-AFC4-6F175D3DCCD1}">
              <a14:hiddenFill xmlns:a14="http://schemas.microsoft.com/office/drawing/2010/main">
                <a:solidFill>
                  <a:srgbClr val="FFFFFF"/>
                </a:solidFill>
              </a14:hiddenFill>
            </a:ext>
          </a:extLst>
        </p:spPr>
      </p:pic>
      <p:pic>
        <p:nvPicPr>
          <p:cNvPr id="243716" name="Picture 2" descr="C:\DOCUME~1\bwang\LOCALS~1\Temp\1.3.12.2.1107.5.6.1.9021.22814.0.78872883251312721.bmp"/>
          <p:cNvPicPr>
            <a:picLocks noChangeAspect="1" noChangeArrowheads="1"/>
          </p:cNvPicPr>
          <p:nvPr/>
        </p:nvPicPr>
        <p:blipFill>
          <a:blip r:embed="rId4" cstate="print">
            <a:extLst>
              <a:ext uri="{28A0092B-C50C-407E-A947-70E740481C1C}">
                <a14:useLocalDpi xmlns:a14="http://schemas.microsoft.com/office/drawing/2010/main" val="0"/>
              </a:ext>
            </a:extLst>
          </a:blip>
          <a:srcRect t="8212" r="20099"/>
          <a:stretch>
            <a:fillRect/>
          </a:stretch>
        </p:blipFill>
        <p:spPr bwMode="auto">
          <a:xfrm>
            <a:off x="3733800" y="152400"/>
            <a:ext cx="43227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7" name="TextBox 5"/>
          <p:cNvSpPr txBox="1">
            <a:spLocks noChangeArrowheads="1"/>
          </p:cNvSpPr>
          <p:nvPr/>
        </p:nvSpPr>
        <p:spPr bwMode="auto">
          <a:xfrm>
            <a:off x="5334000" y="4343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Any abnormal finding?</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endParaRPr lang="en-US" altLang="en-US" smtClean="0"/>
          </a:p>
        </p:txBody>
      </p:sp>
      <p:pic>
        <p:nvPicPr>
          <p:cNvPr id="244739" name="Picture 2" descr="C:\DOCUME~1\bwang\LOCALS~1\Temp\1.3.12.2.1107.5.6.1.10061.321101150121211704625000000001.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029"/>
          <a:stretch>
            <a:fillRect/>
          </a:stretch>
        </p:blipFill>
        <p:spPr>
          <a:xfrm>
            <a:off x="1588" y="3200400"/>
            <a:ext cx="4287837" cy="3117850"/>
          </a:xfrm>
          <a:noFill/>
          <a:extLst>
            <a:ext uri="{909E8E84-426E-40DD-AFC4-6F175D3DCCD1}">
              <a14:hiddenFill xmlns:a14="http://schemas.microsoft.com/office/drawing/2010/main">
                <a:solidFill>
                  <a:srgbClr val="FFFFFF"/>
                </a:solidFill>
              </a14:hiddenFill>
            </a:ext>
          </a:extLst>
        </p:spPr>
      </p:pic>
      <p:pic>
        <p:nvPicPr>
          <p:cNvPr id="244740" name="Picture 2" descr="C:\DOCUME~1\bwang\LOCALS~1\Temp\1.3.12.2.1107.5.6.1.9021.22814.0.78872883251312721.bmp"/>
          <p:cNvPicPr>
            <a:picLocks noChangeAspect="1" noChangeArrowheads="1"/>
          </p:cNvPicPr>
          <p:nvPr/>
        </p:nvPicPr>
        <p:blipFill>
          <a:blip r:embed="rId4" cstate="print">
            <a:extLst>
              <a:ext uri="{28A0092B-C50C-407E-A947-70E740481C1C}">
                <a14:useLocalDpi xmlns:a14="http://schemas.microsoft.com/office/drawing/2010/main" val="0"/>
              </a:ext>
            </a:extLst>
          </a:blip>
          <a:srcRect t="8212" r="20328"/>
          <a:stretch>
            <a:fillRect/>
          </a:stretch>
        </p:blipFill>
        <p:spPr bwMode="auto">
          <a:xfrm>
            <a:off x="3733800" y="34925"/>
            <a:ext cx="43100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1" name="TextBox 5"/>
          <p:cNvSpPr txBox="1">
            <a:spLocks noChangeArrowheads="1"/>
          </p:cNvSpPr>
          <p:nvPr/>
        </p:nvSpPr>
        <p:spPr bwMode="auto">
          <a:xfrm>
            <a:off x="4648200" y="4343400"/>
            <a:ext cx="4191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No identifiable excretion through the gastrointestinal system. Findings compatible with biliary atresia in the appropriate clinical setting.</a:t>
            </a:r>
            <a:r>
              <a:rPr lang="en-US" altLang="en-US"/>
              <a:t/>
            </a:r>
            <a:br>
              <a:rPr lang="en-US" altLang="en-US"/>
            </a:br>
            <a:r>
              <a:rPr lang="en-US" altLang="en-US"/>
              <a:t> </a:t>
            </a:r>
            <a:br>
              <a:rPr lang="en-US" altLang="en-US"/>
            </a:br>
            <a:endParaRPr lang="en-US" altLang="en-US"/>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3</a:t>
            </a: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a:xfrm>
            <a:off x="152400" y="304800"/>
            <a:ext cx="8382000" cy="685800"/>
          </a:xfrm>
        </p:spPr>
        <p:txBody>
          <a:bodyPr/>
          <a:lstStyle/>
          <a:p>
            <a:pPr algn="l"/>
            <a:r>
              <a:rPr lang="en-US" altLang="en-US" smtClean="0"/>
              <a:t/>
            </a:r>
            <a:br>
              <a:rPr lang="en-US" altLang="en-US" smtClean="0"/>
            </a:br>
            <a:r>
              <a:rPr lang="en-US" altLang="en-US" sz="2400" smtClean="0">
                <a:solidFill>
                  <a:schemeClr val="bg1"/>
                </a:solidFill>
              </a:rPr>
              <a:t>8 year old with history of congenital heart disease and concern for LPA stenosis.</a:t>
            </a:r>
          </a:p>
        </p:txBody>
      </p:sp>
      <p:pic>
        <p:nvPicPr>
          <p:cNvPr id="246787"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447800"/>
            <a:ext cx="6934200" cy="5186363"/>
          </a:xfrm>
        </p:spPr>
      </p:pic>
      <p:sp>
        <p:nvSpPr>
          <p:cNvPr id="246788" name="TextBox 1"/>
          <p:cNvSpPr txBox="1">
            <a:spLocks noChangeArrowheads="1"/>
          </p:cNvSpPr>
          <p:nvPr/>
        </p:nvSpPr>
        <p:spPr bwMode="auto">
          <a:xfrm>
            <a:off x="7239000" y="2286000"/>
            <a:ext cx="1676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a:solidFill>
                  <a:schemeClr val="bg1"/>
                </a:solidFill>
              </a:rPr>
              <a:t>What type of study is this?</a:t>
            </a:r>
            <a:br>
              <a:rPr lang="en-US" altLang="en-US">
                <a:solidFill>
                  <a:schemeClr val="bg1"/>
                </a:solidFill>
              </a:rPr>
            </a:br>
            <a:endParaRPr lang="en-US" altLang="en-US">
              <a:solidFill>
                <a:schemeClr val="bg1"/>
              </a:solidFill>
            </a:endParaRPr>
          </a:p>
          <a:p>
            <a:pPr eaLnBrk="1" hangingPunct="1">
              <a:buFont typeface="Arial" charset="0"/>
              <a:buChar char="•"/>
            </a:pPr>
            <a:r>
              <a:rPr lang="en-US" altLang="en-US">
                <a:solidFill>
                  <a:schemeClr val="bg1"/>
                </a:solidFill>
              </a:rPr>
              <a:t>What radiotracer is used?</a:t>
            </a:r>
            <a:br>
              <a:rPr lang="en-US" altLang="en-US">
                <a:solidFill>
                  <a:schemeClr val="bg1"/>
                </a:solidFill>
              </a:rPr>
            </a:br>
            <a:endParaRPr lang="en-US" altLang="en-US">
              <a:solidFill>
                <a:schemeClr val="bg1"/>
              </a:solidFill>
            </a:endParaRPr>
          </a:p>
          <a:p>
            <a:pPr eaLnBrk="1" hangingPunct="1">
              <a:buFont typeface="Arial" charset="0"/>
              <a:buChar char="•"/>
            </a:pPr>
            <a:r>
              <a:rPr lang="en-US" altLang="en-US">
                <a:solidFill>
                  <a:schemeClr val="bg1"/>
                </a:solidFill>
              </a:rPr>
              <a:t>What are the findings?</a:t>
            </a:r>
            <a:endParaRPr lang="en-US" altLang="en-US"/>
          </a:p>
        </p:txBody>
      </p:sp>
      <p:cxnSp>
        <p:nvCxnSpPr>
          <p:cNvPr id="4" name="Straight Arrow Connector 3"/>
          <p:cNvCxnSpPr/>
          <p:nvPr/>
        </p:nvCxnSpPr>
        <p:spPr>
          <a:xfrm flipH="1">
            <a:off x="1752600" y="2249488"/>
            <a:ext cx="304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r>
              <a:rPr lang="en-US" altLang="en-US" sz="2800" smtClean="0">
                <a:solidFill>
                  <a:schemeClr val="bg1"/>
                </a:solidFill>
              </a:rPr>
              <a:t>Tc99m MAA, Lung perfusion scan</a:t>
            </a:r>
            <a:endParaRPr lang="en-US" altLang="en-US" sz="2800" smtClean="0"/>
          </a:p>
        </p:txBody>
      </p:sp>
      <p:pic>
        <p:nvPicPr>
          <p:cNvPr id="247811"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116013"/>
            <a:ext cx="6781800" cy="5578475"/>
          </a:xfrm>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p:txBody>
          <a:bodyPr/>
          <a:lstStyle/>
          <a:p>
            <a:endParaRPr lang="en-US" altLang="en-US" smtClean="0"/>
          </a:p>
        </p:txBody>
      </p:sp>
      <p:sp>
        <p:nvSpPr>
          <p:cNvPr id="248835" name="Content Placeholder 2"/>
          <p:cNvSpPr>
            <a:spLocks noGrp="1"/>
          </p:cNvSpPr>
          <p:nvPr>
            <p:ph idx="1"/>
          </p:nvPr>
        </p:nvSpPr>
        <p:spPr/>
        <p:txBody>
          <a:bodyPr/>
          <a:lstStyle/>
          <a:p>
            <a:r>
              <a:rPr lang="en-US" altLang="en-US" smtClean="0">
                <a:solidFill>
                  <a:schemeClr val="bg1"/>
                </a:solidFill>
              </a:rPr>
              <a:t>Overall decrease left lung perfusion with focal area of decreased perfusion in the lateral aspect of left upper lobe.</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46</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chemeClr val="bg1"/>
                </a:solidFill>
              </a:rPr>
              <a:t>2 month old with history of left buttock mass</a:t>
            </a:r>
            <a:endParaRPr lang="en-US" dirty="0">
              <a:solidFill>
                <a:schemeClr val="bg1"/>
              </a:solidFill>
            </a:endParaRPr>
          </a:p>
        </p:txBody>
      </p:sp>
      <p:pic>
        <p:nvPicPr>
          <p:cNvPr id="250883" name="Picture 3" descr="C:\Users\emahdi\AppData\Local\Temp\2.25.1209369662005893040468557775840560681331.bmp"/>
          <p:cNvPicPr>
            <a:picLocks noChangeAspect="1" noChangeArrowheads="1"/>
          </p:cNvPicPr>
          <p:nvPr/>
        </p:nvPicPr>
        <p:blipFill>
          <a:blip r:embed="rId3" cstate="print">
            <a:extLst>
              <a:ext uri="{28A0092B-C50C-407E-A947-70E740481C1C}">
                <a14:useLocalDpi xmlns:a14="http://schemas.microsoft.com/office/drawing/2010/main" val="0"/>
              </a:ext>
            </a:extLst>
          </a:blip>
          <a:srcRect l="17802" t="11565"/>
          <a:stretch>
            <a:fillRect/>
          </a:stretch>
        </p:blipFill>
        <p:spPr bwMode="auto">
          <a:xfrm>
            <a:off x="4730750" y="2057400"/>
            <a:ext cx="4343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2" descr="C:\Users\emahdi\AppData\Local\Temp\2.25.1244569654950279634224544584796862020301.bmp"/>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l="10883" t="9438"/>
          <a:stretch>
            <a:fillRect/>
          </a:stretch>
        </p:blipFill>
        <p:spPr>
          <a:xfrm>
            <a:off x="76200" y="2087563"/>
            <a:ext cx="4559300" cy="3475037"/>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p:txBody>
          <a:bodyPr/>
          <a:lstStyle/>
          <a:p>
            <a:r>
              <a:rPr lang="en-US" altLang="en-US" smtClean="0">
                <a:solidFill>
                  <a:schemeClr val="bg1"/>
                </a:solidFill>
              </a:rPr>
              <a:t>MRI 8/30/2016</a:t>
            </a:r>
          </a:p>
        </p:txBody>
      </p:sp>
      <p:pic>
        <p:nvPicPr>
          <p:cNvPr id="251907" name="Picture 2" descr="C:\Users\emahdi\AppData\Local\Temp\2.25.309163031632996718183831410046674334725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05000"/>
            <a:ext cx="2563813"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8" name="Picture 3" descr="C:\Users\emahdi\AppData\Local\Temp\2.25.1730909418426120235288638738902988662810.bmp"/>
          <p:cNvPicPr>
            <a:picLocks noChangeAspect="1" noChangeArrowheads="1"/>
          </p:cNvPicPr>
          <p:nvPr/>
        </p:nvPicPr>
        <p:blipFill>
          <a:blip r:embed="rId4" cstate="print">
            <a:extLst>
              <a:ext uri="{28A0092B-C50C-407E-A947-70E740481C1C}">
                <a14:useLocalDpi xmlns:a14="http://schemas.microsoft.com/office/drawing/2010/main" val="0"/>
              </a:ext>
            </a:extLst>
          </a:blip>
          <a:srcRect b="-2"/>
          <a:stretch>
            <a:fillRect/>
          </a:stretch>
        </p:blipFill>
        <p:spPr bwMode="auto">
          <a:xfrm>
            <a:off x="2819400" y="1905000"/>
            <a:ext cx="2449513"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9" name="Picture 2" descr="C:\Users\emahdi\AppData\Local\Temp\2.25.1000956313206161068467235214867087207631.bmp"/>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5562600" y="3733800"/>
            <a:ext cx="3124200" cy="2730500"/>
          </a:xfrm>
          <a:noFill/>
          <a:extLst>
            <a:ext uri="{909E8E84-426E-40DD-AFC4-6F175D3DCCD1}">
              <a14:hiddenFill xmlns:a14="http://schemas.microsoft.com/office/drawing/2010/main">
                <a:solidFill>
                  <a:srgbClr val="FFFFFF"/>
                </a:solidFill>
              </a14:hiddenFill>
            </a:ext>
          </a:extLst>
        </p:spPr>
      </p:pic>
      <p:sp>
        <p:nvSpPr>
          <p:cNvPr id="251910" name="TextBox 2"/>
          <p:cNvSpPr txBox="1">
            <a:spLocks noChangeArrowheads="1"/>
          </p:cNvSpPr>
          <p:nvPr/>
        </p:nvSpPr>
        <p:spPr bwMode="auto">
          <a:xfrm>
            <a:off x="6248400" y="25908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T2W images</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1"/>
          <p:cNvSpPr>
            <a:spLocks noGrp="1"/>
          </p:cNvSpPr>
          <p:nvPr>
            <p:ph type="title"/>
          </p:nvPr>
        </p:nvSpPr>
        <p:spPr/>
        <p:txBody>
          <a:bodyPr/>
          <a:lstStyle/>
          <a:p>
            <a:endParaRPr lang="en-US" altLang="en-US" smtClean="0"/>
          </a:p>
        </p:txBody>
      </p:sp>
      <p:sp>
        <p:nvSpPr>
          <p:cNvPr id="252931" name="Content Placeholder 2"/>
          <p:cNvSpPr>
            <a:spLocks noGrp="1"/>
          </p:cNvSpPr>
          <p:nvPr>
            <p:ph idx="1"/>
          </p:nvPr>
        </p:nvSpPr>
        <p:spPr/>
        <p:txBody>
          <a:bodyPr/>
          <a:lstStyle/>
          <a:p>
            <a:endParaRPr lang="en-US" altLang="en-US" smtClean="0"/>
          </a:p>
        </p:txBody>
      </p:sp>
      <p:pic>
        <p:nvPicPr>
          <p:cNvPr id="252932" name="Picture 2" descr="C:\Users\emahdi\AppData\Local\Temp\2.25.4928777855021266815392368151556442985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679450"/>
            <a:ext cx="2681288"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3" name="Picture 2" descr="C:\Users\emahdi\AppData\Local\Temp\2.25.2998699055695758039622954194359112303740.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85800"/>
            <a:ext cx="2667000"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4" descr="C:\Users\emahdi\AppData\Local\Temp\2.25.487624559129986897605844670521542818570.bmp"/>
          <p:cNvPicPr>
            <a:picLocks noChangeAspect="1" noChangeArrowheads="1"/>
          </p:cNvPicPr>
          <p:nvPr/>
        </p:nvPicPr>
        <p:blipFill>
          <a:blip r:embed="rId5" cstate="print">
            <a:extLst>
              <a:ext uri="{28A0092B-C50C-407E-A947-70E740481C1C}">
                <a14:useLocalDpi xmlns:a14="http://schemas.microsoft.com/office/drawing/2010/main" val="0"/>
              </a:ext>
            </a:extLst>
          </a:blip>
          <a:srcRect l="4984" t="7767" r="1109" b="11777"/>
          <a:stretch>
            <a:fillRect/>
          </a:stretch>
        </p:blipFill>
        <p:spPr bwMode="auto">
          <a:xfrm>
            <a:off x="5334000" y="3657600"/>
            <a:ext cx="36226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5" name="TextBox 3"/>
          <p:cNvSpPr txBox="1">
            <a:spLocks noChangeArrowheads="1"/>
          </p:cNvSpPr>
          <p:nvPr/>
        </p:nvSpPr>
        <p:spPr bwMode="auto">
          <a:xfrm>
            <a:off x="6324600" y="2438400"/>
            <a:ext cx="2338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Post contrast images</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743200" cy="1143000"/>
          </a:xfrm>
        </p:spPr>
        <p:txBody>
          <a:bodyPr>
            <a:normAutofit fontScale="90000"/>
          </a:bodyPr>
          <a:lstStyle/>
          <a:p>
            <a:pPr>
              <a:defRPr/>
            </a:pPr>
            <a:r>
              <a:rPr lang="en-US" dirty="0" smtClean="0">
                <a:solidFill>
                  <a:schemeClr val="bg1"/>
                </a:solidFill>
              </a:rPr>
              <a:t>PET 9/15/2016</a:t>
            </a:r>
            <a:endParaRPr lang="en-US" dirty="0">
              <a:solidFill>
                <a:schemeClr val="bg1"/>
              </a:solidFill>
            </a:endParaRPr>
          </a:p>
        </p:txBody>
      </p:sp>
      <p:pic>
        <p:nvPicPr>
          <p:cNvPr id="253955" name="Picture 2" descr="C:\Users\emahdi\AppData\Local\Temp\1.2.840.113619.2.80.3826435349.9068.1473952705.247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8800"/>
            <a:ext cx="33067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3" descr="C:\Users\emahdi\AppData\Local\Temp\1.2.840.113619.2.80.980071971.21756.1473949870.40.bmp"/>
          <p:cNvPicPr>
            <a:picLocks noChangeAspect="1" noChangeArrowheads="1"/>
          </p:cNvPicPr>
          <p:nvPr/>
        </p:nvPicPr>
        <p:blipFill>
          <a:blip r:embed="rId4" cstate="print">
            <a:extLst>
              <a:ext uri="{28A0092B-C50C-407E-A947-70E740481C1C}">
                <a14:useLocalDpi xmlns:a14="http://schemas.microsoft.com/office/drawing/2010/main" val="0"/>
              </a:ext>
            </a:extLst>
          </a:blip>
          <a:srcRect l="19925" t="7326" r="-1385" b="-1534"/>
          <a:stretch>
            <a:fillRect/>
          </a:stretch>
        </p:blipFill>
        <p:spPr bwMode="auto">
          <a:xfrm>
            <a:off x="4648200" y="228600"/>
            <a:ext cx="3971925"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Picture 2" descr="C:\Users\emahdi\AppData\Local\Temp\1.2.840.113619.2.80.3826435349.9068.1473952628.1150.bmp"/>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3733800" y="3733800"/>
            <a:ext cx="3681413" cy="2954338"/>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p:nvPr>
        </p:nvSpPr>
        <p:spPr/>
        <p:txBody>
          <a:bodyPr/>
          <a:lstStyle/>
          <a:p>
            <a:r>
              <a:rPr lang="en-US" altLang="en-US" smtClean="0">
                <a:solidFill>
                  <a:schemeClr val="bg1"/>
                </a:solidFill>
              </a:rPr>
              <a:t>Findings</a:t>
            </a:r>
            <a:r>
              <a:rPr lang="en-US" altLang="en-US" smtClean="0"/>
              <a:t> </a:t>
            </a:r>
          </a:p>
        </p:txBody>
      </p:sp>
      <p:sp>
        <p:nvSpPr>
          <p:cNvPr id="3" name="Content Placeholder 2"/>
          <p:cNvSpPr>
            <a:spLocks noGrp="1"/>
          </p:cNvSpPr>
          <p:nvPr>
            <p:ph idx="1"/>
          </p:nvPr>
        </p:nvSpPr>
        <p:spPr>
          <a:xfrm>
            <a:off x="381000" y="1600200"/>
            <a:ext cx="8305800" cy="3886200"/>
          </a:xfrm>
        </p:spPr>
        <p:txBody>
          <a:bodyPr>
            <a:normAutofit fontScale="55000" lnSpcReduction="20000"/>
          </a:bodyPr>
          <a:lstStyle/>
          <a:p>
            <a:pPr>
              <a:defRPr/>
            </a:pPr>
            <a:r>
              <a:rPr lang="en-US" dirty="0" smtClean="0">
                <a:solidFill>
                  <a:schemeClr val="bg1"/>
                </a:solidFill>
              </a:rPr>
              <a:t>1. Heterogeneous FDG uptake in a large </a:t>
            </a:r>
            <a:r>
              <a:rPr lang="en-US" dirty="0" err="1" smtClean="0">
                <a:solidFill>
                  <a:schemeClr val="bg1"/>
                </a:solidFill>
              </a:rPr>
              <a:t>sacrococcygeal</a:t>
            </a:r>
            <a:r>
              <a:rPr lang="en-US" dirty="0" smtClean="0">
                <a:solidFill>
                  <a:schemeClr val="bg1"/>
                </a:solidFill>
              </a:rPr>
              <a:t> mass extending into the left buttock</a:t>
            </a:r>
            <a:br>
              <a:rPr lang="en-US" dirty="0" smtClean="0">
                <a:solidFill>
                  <a:schemeClr val="bg1"/>
                </a:solidFill>
              </a:rPr>
            </a:br>
            <a:r>
              <a:rPr lang="en-US" dirty="0" smtClean="0">
                <a:solidFill>
                  <a:schemeClr val="bg1"/>
                </a:solidFill>
              </a:rPr>
              <a:t> </a:t>
            </a:r>
            <a:br>
              <a:rPr lang="en-US" dirty="0" smtClean="0">
                <a:solidFill>
                  <a:schemeClr val="bg1"/>
                </a:solidFill>
              </a:rPr>
            </a:br>
            <a:r>
              <a:rPr lang="en-US" dirty="0" smtClean="0">
                <a:solidFill>
                  <a:schemeClr val="bg1"/>
                </a:solidFill>
              </a:rPr>
              <a:t>2. Compression of the left distal ureter by the mass causing</a:t>
            </a:r>
            <a:r>
              <a:rPr lang="en-US" dirty="0">
                <a:solidFill>
                  <a:schemeClr val="bg1"/>
                </a:solidFill>
              </a:rPr>
              <a:t> </a:t>
            </a:r>
            <a:r>
              <a:rPr lang="en-US" dirty="0" smtClean="0">
                <a:solidFill>
                  <a:schemeClr val="bg1"/>
                </a:solidFill>
              </a:rPr>
              <a:t>secondary obstruction of the kidney with </a:t>
            </a:r>
            <a:r>
              <a:rPr lang="en-US" dirty="0" err="1" smtClean="0">
                <a:solidFill>
                  <a:schemeClr val="bg1"/>
                </a:solidFill>
              </a:rPr>
              <a:t>hydronephrosis</a:t>
            </a:r>
            <a:r>
              <a:rPr lang="en-US" dirty="0" smtClean="0">
                <a:solidFill>
                  <a:schemeClr val="bg1"/>
                </a:solidFill>
              </a:rPr>
              <a:t> and </a:t>
            </a:r>
            <a:r>
              <a:rPr lang="en-US" dirty="0" err="1" smtClean="0">
                <a:solidFill>
                  <a:schemeClr val="bg1"/>
                </a:solidFill>
              </a:rPr>
              <a:t>hydroureter</a:t>
            </a:r>
            <a:r>
              <a:rPr lang="en-US" dirty="0" smtClean="0">
                <a:solidFill>
                  <a:schemeClr val="bg1"/>
                </a:solidFill>
              </a:rPr>
              <a:t>.</a:t>
            </a:r>
          </a:p>
          <a:p>
            <a:pPr>
              <a:defRPr/>
            </a:pPr>
            <a:endParaRPr lang="en-US" dirty="0" smtClean="0">
              <a:solidFill>
                <a:schemeClr val="bg1"/>
              </a:solidFill>
            </a:endParaRPr>
          </a:p>
          <a:p>
            <a:pPr>
              <a:defRPr/>
            </a:pPr>
            <a:r>
              <a:rPr lang="en-US" b="1" dirty="0" smtClean="0">
                <a:solidFill>
                  <a:schemeClr val="bg1"/>
                </a:solidFill>
              </a:rPr>
              <a:t>D.DX: </a:t>
            </a:r>
            <a:r>
              <a:rPr lang="en-US" dirty="0" smtClean="0">
                <a:solidFill>
                  <a:schemeClr val="bg1"/>
                </a:solidFill>
              </a:rPr>
              <a:t>1. </a:t>
            </a:r>
            <a:r>
              <a:rPr lang="en-US" dirty="0" err="1" smtClean="0">
                <a:solidFill>
                  <a:schemeClr val="bg1"/>
                </a:solidFill>
              </a:rPr>
              <a:t>Sacrococygeal</a:t>
            </a:r>
            <a:r>
              <a:rPr lang="en-US" dirty="0" smtClean="0">
                <a:solidFill>
                  <a:schemeClr val="bg1"/>
                </a:solidFill>
              </a:rPr>
              <a:t> </a:t>
            </a:r>
            <a:r>
              <a:rPr lang="en-US" dirty="0" err="1" smtClean="0">
                <a:solidFill>
                  <a:schemeClr val="bg1"/>
                </a:solidFill>
              </a:rPr>
              <a:t>teratoma</a:t>
            </a:r>
            <a:r>
              <a:rPr lang="en-US" dirty="0" smtClean="0">
                <a:solidFill>
                  <a:schemeClr val="bg1"/>
                </a:solidFill>
              </a:rPr>
              <a:t>. </a:t>
            </a:r>
          </a:p>
          <a:p>
            <a:pPr marL="0" indent="0">
              <a:buFontTx/>
              <a:buNone/>
              <a:defRPr/>
            </a:pPr>
            <a:r>
              <a:rPr lang="en-US" dirty="0">
                <a:solidFill>
                  <a:schemeClr val="bg1"/>
                </a:solidFill>
              </a:rPr>
              <a:t>	</a:t>
            </a:r>
            <a:r>
              <a:rPr lang="en-US" dirty="0" smtClean="0">
                <a:solidFill>
                  <a:schemeClr val="bg1"/>
                </a:solidFill>
              </a:rPr>
              <a:t> 2. </a:t>
            </a:r>
            <a:r>
              <a:rPr lang="en-US" dirty="0" err="1" smtClean="0">
                <a:solidFill>
                  <a:schemeClr val="bg1"/>
                </a:solidFill>
              </a:rPr>
              <a:t>Neuroblastoma</a:t>
            </a:r>
            <a:r>
              <a:rPr lang="en-US" dirty="0" smtClean="0">
                <a:solidFill>
                  <a:schemeClr val="bg1"/>
                </a:solidFill>
              </a:rPr>
              <a:t>.</a:t>
            </a:r>
          </a:p>
          <a:p>
            <a:pPr marL="0" indent="0">
              <a:buFontTx/>
              <a:buNone/>
              <a:defRPr/>
            </a:pPr>
            <a:r>
              <a:rPr lang="en-US" dirty="0">
                <a:solidFill>
                  <a:schemeClr val="bg1"/>
                </a:solidFill>
              </a:rPr>
              <a:t>	</a:t>
            </a:r>
            <a:r>
              <a:rPr lang="en-US" dirty="0" smtClean="0">
                <a:solidFill>
                  <a:schemeClr val="bg1"/>
                </a:solidFill>
              </a:rPr>
              <a:t> 3. </a:t>
            </a:r>
            <a:r>
              <a:rPr lang="en-US" dirty="0" err="1" smtClean="0">
                <a:solidFill>
                  <a:schemeClr val="bg1"/>
                </a:solidFill>
              </a:rPr>
              <a:t>Rhabdomyosarcoma</a:t>
            </a:r>
            <a:r>
              <a:rPr lang="en-US" dirty="0">
                <a:solidFill>
                  <a:schemeClr val="bg1"/>
                </a:solidFill>
              </a:rPr>
              <a:t>.</a:t>
            </a:r>
            <a:endParaRPr lang="en-US" dirty="0" smtClean="0">
              <a:solidFill>
                <a:schemeClr val="bg1"/>
              </a:solidFill>
            </a:endParaRPr>
          </a:p>
          <a:p>
            <a:pPr marL="0" indent="0">
              <a:buFontTx/>
              <a:buNone/>
              <a:defRPr/>
            </a:pPr>
            <a:r>
              <a:rPr lang="en-US" dirty="0">
                <a:solidFill>
                  <a:schemeClr val="bg1"/>
                </a:solidFill>
              </a:rPr>
              <a:t>	</a:t>
            </a:r>
            <a:r>
              <a:rPr lang="en-US" dirty="0" smtClean="0">
                <a:solidFill>
                  <a:schemeClr val="bg1"/>
                </a:solidFill>
              </a:rPr>
              <a:t> 4. Undifferentiated sarcoma </a:t>
            </a:r>
          </a:p>
          <a:p>
            <a:pPr marL="0" indent="0">
              <a:buFontTx/>
              <a:buNone/>
              <a:defRPr/>
            </a:pPr>
            <a:r>
              <a:rPr lang="en-US" dirty="0" smtClean="0">
                <a:solidFill>
                  <a:schemeClr val="bg1"/>
                </a:solidFill>
              </a:rPr>
              <a:t>	 5. Lymphoma.</a:t>
            </a:r>
          </a:p>
          <a:p>
            <a:pPr marL="0" indent="0">
              <a:buFontTx/>
              <a:buNone/>
              <a:defRPr/>
            </a:pPr>
            <a:endParaRPr lang="en-US" dirty="0">
              <a:solidFill>
                <a:schemeClr val="bg1"/>
              </a:solidFill>
            </a:endParaRPr>
          </a:p>
          <a:p>
            <a:pPr>
              <a:defRPr/>
            </a:pPr>
            <a:r>
              <a:rPr lang="en-US" b="1" dirty="0" smtClean="0">
                <a:solidFill>
                  <a:schemeClr val="bg1"/>
                </a:solidFill>
              </a:rPr>
              <a:t>Pathology: </a:t>
            </a:r>
            <a:r>
              <a:rPr lang="en-US" dirty="0" smtClean="0">
                <a:solidFill>
                  <a:schemeClr val="bg1"/>
                </a:solidFill>
              </a:rPr>
              <a:t>Small round cell tumor, not </a:t>
            </a:r>
            <a:r>
              <a:rPr lang="en-US" dirty="0" err="1" smtClean="0">
                <a:solidFill>
                  <a:schemeClr val="bg1"/>
                </a:solidFill>
              </a:rPr>
              <a:t>neuroblastoma</a:t>
            </a:r>
            <a:r>
              <a:rPr lang="en-US" dirty="0" smtClean="0"/>
              <a:t>.</a:t>
            </a: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as-baseline images"/>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52400" y="838200"/>
            <a:ext cx="67056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752600" y="228600"/>
            <a:ext cx="5022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12 year old girl with hypertension</a:t>
            </a:r>
          </a:p>
        </p:txBody>
      </p:sp>
      <p:sp>
        <p:nvSpPr>
          <p:cNvPr id="26628" name="Text Box 4"/>
          <p:cNvSpPr txBox="1">
            <a:spLocks noChangeArrowheads="1"/>
          </p:cNvSpPr>
          <p:nvPr/>
        </p:nvSpPr>
        <p:spPr bwMode="auto">
          <a:xfrm>
            <a:off x="304800" y="6324600"/>
            <a:ext cx="5602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Findings?  What study should be done next?</a:t>
            </a:r>
          </a:p>
        </p:txBody>
      </p:sp>
      <p:sp>
        <p:nvSpPr>
          <p:cNvPr id="26629" name="Text Box 5"/>
          <p:cNvSpPr txBox="1">
            <a:spLocks noChangeArrowheads="1"/>
          </p:cNvSpPr>
          <p:nvPr/>
        </p:nvSpPr>
        <p:spPr bwMode="auto">
          <a:xfrm>
            <a:off x="974725" y="1709738"/>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t>IIIIIIIIIIIIIIII</a:t>
            </a:r>
          </a:p>
        </p:txBody>
      </p:sp>
      <p:sp>
        <p:nvSpPr>
          <p:cNvPr id="30727" name="Text Box 4"/>
          <p:cNvSpPr txBox="1">
            <a:spLocks noChangeArrowheads="1"/>
          </p:cNvSpPr>
          <p:nvPr/>
        </p:nvSpPr>
        <p:spPr bwMode="auto">
          <a:xfrm>
            <a:off x="6858000" y="2286000"/>
            <a:ext cx="1981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9900"/>
                </a:solidFill>
              </a:rPr>
              <a:t>Mild hang-up in RT</a:t>
            </a:r>
          </a:p>
          <a:p>
            <a:pPr eaLnBrk="1" hangingPunct="1"/>
            <a:r>
              <a:rPr lang="en-US" altLang="en-US" sz="2000" b="1">
                <a:solidFill>
                  <a:srgbClr val="FF9900"/>
                </a:solidFill>
              </a:rPr>
              <a:t>collecting system, </a:t>
            </a:r>
          </a:p>
          <a:p>
            <a:pPr eaLnBrk="1" hangingPunct="1"/>
            <a:r>
              <a:rPr lang="en-US" altLang="en-US" sz="2000" b="1">
                <a:solidFill>
                  <a:srgbClr val="FF9900"/>
                </a:solidFill>
              </a:rPr>
              <a:t>otherwise normal.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xEl>
                                              <p:pRg st="0" end="0"/>
                                            </p:txEl>
                                          </p:spTgt>
                                        </p:tgtEl>
                                        <p:attrNameLst>
                                          <p:attrName>style.visibility</p:attrName>
                                        </p:attrNameLst>
                                      </p:cBhvr>
                                      <p:to>
                                        <p:strVal val="visible"/>
                                      </p:to>
                                    </p:set>
                                    <p:animEffect transition="in" filter="blinds(horizontal)">
                                      <p:cBhvr>
                                        <p:cTn id="7" dur="500"/>
                                        <p:tgtEl>
                                          <p:spTgt spid="3072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727">
                                            <p:txEl>
                                              <p:pRg st="1" end="1"/>
                                            </p:txEl>
                                          </p:spTgt>
                                        </p:tgtEl>
                                        <p:attrNameLst>
                                          <p:attrName>style.visibility</p:attrName>
                                        </p:attrNameLst>
                                      </p:cBhvr>
                                      <p:to>
                                        <p:strVal val="visible"/>
                                      </p:to>
                                    </p:set>
                                    <p:animEffect transition="in" filter="blinds(horizontal)">
                                      <p:cBhvr>
                                        <p:cTn id="10" dur="500"/>
                                        <p:tgtEl>
                                          <p:spTgt spid="3072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727">
                                            <p:txEl>
                                              <p:pRg st="2" end="2"/>
                                            </p:txEl>
                                          </p:spTgt>
                                        </p:tgtEl>
                                        <p:attrNameLst>
                                          <p:attrName>style.visibility</p:attrName>
                                        </p:attrNameLst>
                                      </p:cBhvr>
                                      <p:to>
                                        <p:strVal val="visible"/>
                                      </p:to>
                                    </p:set>
                                    <p:animEffect transition="in" filter="blinds(horizontal)">
                                      <p:cBhvr>
                                        <p:cTn id="13" dur="500"/>
                                        <p:tgtEl>
                                          <p:spTgt spid="307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2800" dirty="0" smtClean="0">
                <a:solidFill>
                  <a:schemeClr val="bg1"/>
                </a:solidFill>
              </a:rPr>
              <a:t>1 month old, Ex </a:t>
            </a:r>
            <a:r>
              <a:rPr lang="en-US" sz="2800" dirty="0">
                <a:solidFill>
                  <a:schemeClr val="bg1"/>
                </a:solidFill>
              </a:rPr>
              <a:t>FT Pierre Robin sequence direct </a:t>
            </a:r>
            <a:r>
              <a:rPr lang="en-US" sz="2800" dirty="0" err="1">
                <a:solidFill>
                  <a:schemeClr val="bg1"/>
                </a:solidFill>
              </a:rPr>
              <a:t>hyperbilirubinemia</a:t>
            </a:r>
            <a:r>
              <a:rPr lang="en-US" sz="2800" dirty="0">
                <a:solidFill>
                  <a:schemeClr val="bg1"/>
                </a:solidFill>
              </a:rPr>
              <a:t>, </a:t>
            </a:r>
            <a:r>
              <a:rPr lang="en-US" sz="2800" dirty="0" err="1">
                <a:solidFill>
                  <a:schemeClr val="bg1"/>
                </a:solidFill>
              </a:rPr>
              <a:t>acholic</a:t>
            </a:r>
            <a:r>
              <a:rPr lang="en-US" sz="2800" dirty="0">
                <a:solidFill>
                  <a:schemeClr val="bg1"/>
                </a:solidFill>
              </a:rPr>
              <a:t> stools, evaluate for biliary </a:t>
            </a:r>
            <a:r>
              <a:rPr lang="en-US" sz="2800" dirty="0" smtClean="0">
                <a:solidFill>
                  <a:schemeClr val="bg1"/>
                </a:solidFill>
              </a:rPr>
              <a:t>atresia. Off TPN for 18 days</a:t>
            </a:r>
            <a:endParaRPr lang="en-US" sz="2800" dirty="0">
              <a:solidFill>
                <a:schemeClr val="bg1"/>
              </a:solidFill>
            </a:endParaRPr>
          </a:p>
        </p:txBody>
      </p:sp>
      <p:sp>
        <p:nvSpPr>
          <p:cNvPr id="3" name="Content Placeholder 2"/>
          <p:cNvSpPr>
            <a:spLocks noGrp="1"/>
          </p:cNvSpPr>
          <p:nvPr>
            <p:ph idx="1"/>
          </p:nvPr>
        </p:nvSpPr>
        <p:spPr>
          <a:xfrm>
            <a:off x="7315200" y="1600200"/>
            <a:ext cx="1676400" cy="2743200"/>
          </a:xfrm>
        </p:spPr>
        <p:txBody>
          <a:bodyPr>
            <a:normAutofit lnSpcReduction="10000"/>
          </a:bodyPr>
          <a:lstStyle/>
          <a:p>
            <a:pPr>
              <a:defRPr/>
            </a:pPr>
            <a:r>
              <a:rPr lang="en-US" sz="2000" dirty="0" smtClean="0">
                <a:solidFill>
                  <a:schemeClr val="bg1"/>
                </a:solidFill>
              </a:rPr>
              <a:t>What's the study?</a:t>
            </a:r>
          </a:p>
          <a:p>
            <a:pPr>
              <a:defRPr/>
            </a:pPr>
            <a:r>
              <a:rPr lang="en-US" sz="2000" dirty="0" smtClean="0">
                <a:solidFill>
                  <a:schemeClr val="bg1"/>
                </a:solidFill>
              </a:rPr>
              <a:t>What's the tracer?</a:t>
            </a:r>
          </a:p>
          <a:p>
            <a:pPr>
              <a:defRPr/>
            </a:pPr>
            <a:r>
              <a:rPr lang="en-US" sz="2000" dirty="0" smtClean="0">
                <a:solidFill>
                  <a:schemeClr val="bg1"/>
                </a:solidFill>
              </a:rPr>
              <a:t>What are the findings?</a:t>
            </a:r>
            <a:endParaRPr lang="en-US" sz="2000" dirty="0">
              <a:solidFill>
                <a:schemeClr val="bg1"/>
              </a:solidFill>
            </a:endParaRPr>
          </a:p>
        </p:txBody>
      </p:sp>
      <p:pic>
        <p:nvPicPr>
          <p:cNvPr id="257028" name="Picture 2" descr="C:\Users\emahdi\AppData\Local\Temp\1.3.12.2.1107.5.6.1.9021.22814.0.85236989168514780.bmp"/>
          <p:cNvPicPr>
            <a:picLocks noChangeAspect="1" noChangeArrowheads="1"/>
          </p:cNvPicPr>
          <p:nvPr/>
        </p:nvPicPr>
        <p:blipFill>
          <a:blip r:embed="rId3" cstate="print">
            <a:extLst>
              <a:ext uri="{28A0092B-C50C-407E-A947-70E740481C1C}">
                <a14:useLocalDpi xmlns:a14="http://schemas.microsoft.com/office/drawing/2010/main" val="0"/>
              </a:ext>
            </a:extLst>
          </a:blip>
          <a:srcRect b="13541"/>
          <a:stretch>
            <a:fillRect/>
          </a:stretch>
        </p:blipFill>
        <p:spPr bwMode="auto">
          <a:xfrm>
            <a:off x="228600" y="1524000"/>
            <a:ext cx="70516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1752600" y="1371600"/>
            <a:ext cx="9906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7030" name="TextBox 7"/>
          <p:cNvSpPr txBox="1">
            <a:spLocks noChangeArrowheads="1"/>
          </p:cNvSpPr>
          <p:nvPr/>
        </p:nvSpPr>
        <p:spPr bwMode="auto">
          <a:xfrm>
            <a:off x="1371600" y="1219200"/>
            <a:ext cx="45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GB</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chemeClr val="bg1"/>
                </a:solidFill>
              </a:rPr>
              <a:t>HIDA </a:t>
            </a:r>
            <a:r>
              <a:rPr lang="en-US" dirty="0" err="1" smtClean="0">
                <a:solidFill>
                  <a:schemeClr val="bg1"/>
                </a:solidFill>
              </a:rPr>
              <a:t>Hepatobiliary</a:t>
            </a:r>
            <a:r>
              <a:rPr lang="en-US" dirty="0" smtClean="0">
                <a:solidFill>
                  <a:schemeClr val="bg1"/>
                </a:solidFill>
              </a:rPr>
              <a:t> scan.</a:t>
            </a:r>
            <a:br>
              <a:rPr lang="en-US" dirty="0" smtClean="0">
                <a:solidFill>
                  <a:schemeClr val="bg1"/>
                </a:solidFill>
              </a:rPr>
            </a:br>
            <a:r>
              <a:rPr lang="en-US" dirty="0" smtClean="0">
                <a:solidFill>
                  <a:schemeClr val="bg1"/>
                </a:solidFill>
              </a:rPr>
              <a:t>TC99m </a:t>
            </a:r>
            <a:r>
              <a:rPr lang="en-US" dirty="0" err="1" smtClean="0">
                <a:solidFill>
                  <a:schemeClr val="bg1"/>
                </a:solidFill>
              </a:rPr>
              <a:t>Mebrofenim</a:t>
            </a:r>
            <a:r>
              <a:rPr lang="en-US" dirty="0" smtClean="0"/>
              <a:t>.</a:t>
            </a:r>
            <a:endParaRPr lang="en-US" dirty="0"/>
          </a:p>
        </p:txBody>
      </p:sp>
      <p:pic>
        <p:nvPicPr>
          <p:cNvPr id="258051" name="Picture 2" descr="C:\Users\emahdi\AppData\Local\Temp\1.3.12.2.1107.5.6.1.9021.20609.0.802003538081284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67056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flipV="1">
            <a:off x="3429000" y="41910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8053" name="TextBox 5"/>
          <p:cNvSpPr txBox="1">
            <a:spLocks noChangeArrowheads="1"/>
          </p:cNvSpPr>
          <p:nvPr/>
        </p:nvSpPr>
        <p:spPr bwMode="auto">
          <a:xfrm>
            <a:off x="4376738" y="5237163"/>
            <a:ext cx="1490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Bowel activity</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r>
              <a:rPr lang="en-US" altLang="en-US" smtClean="0">
                <a:solidFill>
                  <a:schemeClr val="bg1"/>
                </a:solidFill>
              </a:rPr>
              <a:t>Findings: </a:t>
            </a:r>
          </a:p>
        </p:txBody>
      </p:sp>
      <p:sp>
        <p:nvSpPr>
          <p:cNvPr id="259075" name="Content Placeholder 2"/>
          <p:cNvSpPr>
            <a:spLocks noGrp="1"/>
          </p:cNvSpPr>
          <p:nvPr>
            <p:ph idx="1"/>
          </p:nvPr>
        </p:nvSpPr>
        <p:spPr/>
        <p:txBody>
          <a:bodyPr/>
          <a:lstStyle/>
          <a:p>
            <a:r>
              <a:rPr lang="en-US" altLang="en-US" smtClean="0">
                <a:solidFill>
                  <a:schemeClr val="bg1"/>
                </a:solidFill>
              </a:rPr>
              <a:t>1. No evidence of biliary atresia.</a:t>
            </a:r>
          </a:p>
          <a:p>
            <a:r>
              <a:rPr lang="en-US" altLang="en-US" smtClean="0">
                <a:solidFill>
                  <a:schemeClr val="bg1"/>
                </a:solidFill>
              </a:rPr>
              <a:t>2. Good liver parenchymal uptake with mild cholestasis, could be related to TPN cholestasis.</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Box 1"/>
          <p:cNvSpPr txBox="1">
            <a:spLocks noChangeArrowheads="1"/>
          </p:cNvSpPr>
          <p:nvPr/>
        </p:nvSpPr>
        <p:spPr bwMode="auto">
          <a:xfrm>
            <a:off x="3179763" y="2524125"/>
            <a:ext cx="2214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solidFill>
                  <a:srgbClr val="FFFF00"/>
                </a:solidFill>
              </a:rPr>
              <a:t>CASE # 48</a:t>
            </a: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2700" dirty="0">
                <a:solidFill>
                  <a:schemeClr val="bg1"/>
                </a:solidFill>
              </a:rPr>
              <a:t>7-year-old female with known history of horseshoe kidney. </a:t>
            </a:r>
            <a:r>
              <a:rPr lang="en-US" sz="2700" dirty="0" smtClean="0">
                <a:solidFill>
                  <a:schemeClr val="bg1"/>
                </a:solidFill>
              </a:rPr>
              <a:t>Two</a:t>
            </a:r>
            <a:r>
              <a:rPr lang="en-US" sz="2700" dirty="0">
                <a:solidFill>
                  <a:schemeClr val="bg1"/>
                </a:solidFill>
              </a:rPr>
              <a:t/>
            </a:r>
            <a:br>
              <a:rPr lang="en-US" sz="2700" dirty="0">
                <a:solidFill>
                  <a:schemeClr val="bg1"/>
                </a:solidFill>
              </a:rPr>
            </a:br>
            <a:r>
              <a:rPr lang="en-US" sz="2700" dirty="0">
                <a:solidFill>
                  <a:schemeClr val="bg1"/>
                </a:solidFill>
              </a:rPr>
              <a:t>febrile UTI's </a:t>
            </a:r>
            <a:r>
              <a:rPr lang="en-US" sz="2700" dirty="0" smtClean="0">
                <a:solidFill>
                  <a:schemeClr val="bg1"/>
                </a:solidFill>
              </a:rPr>
              <a:t>during the past couple of months</a:t>
            </a:r>
            <a:r>
              <a:rPr lang="en-US" dirty="0">
                <a:solidFill>
                  <a:schemeClr val="bg1"/>
                </a:solidFill>
              </a:rPr>
              <a:t/>
            </a:r>
            <a:br>
              <a:rPr lang="en-US"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5943600" y="1295400"/>
            <a:ext cx="2667000" cy="2743200"/>
          </a:xfrm>
        </p:spPr>
        <p:txBody>
          <a:bodyPr>
            <a:normAutofit lnSpcReduction="10000"/>
          </a:bodyPr>
          <a:lstStyle/>
          <a:p>
            <a:pPr>
              <a:defRPr/>
            </a:pPr>
            <a:r>
              <a:rPr lang="en-US" sz="2800" dirty="0">
                <a:solidFill>
                  <a:schemeClr val="bg1"/>
                </a:solidFill>
              </a:rPr>
              <a:t>What's the study?</a:t>
            </a:r>
          </a:p>
          <a:p>
            <a:pPr>
              <a:defRPr/>
            </a:pPr>
            <a:r>
              <a:rPr lang="en-US" sz="2800" dirty="0">
                <a:solidFill>
                  <a:schemeClr val="bg1"/>
                </a:solidFill>
              </a:rPr>
              <a:t>What's the tracer?</a:t>
            </a:r>
          </a:p>
          <a:p>
            <a:pPr>
              <a:defRPr/>
            </a:pPr>
            <a:r>
              <a:rPr lang="en-US" sz="2800" dirty="0">
                <a:solidFill>
                  <a:schemeClr val="bg1"/>
                </a:solidFill>
              </a:rPr>
              <a:t>What are the findings?</a:t>
            </a:r>
          </a:p>
          <a:p>
            <a:pPr>
              <a:defRPr/>
            </a:pPr>
            <a:endParaRPr lang="en-US" dirty="0"/>
          </a:p>
        </p:txBody>
      </p:sp>
      <p:pic>
        <p:nvPicPr>
          <p:cNvPr id="261124" name="Picture 2" descr="C:\Users\emahdi\AppData\Local\Temp\1.3.12.2.1107.5.6.1.9021.22814.0.8528328411431780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295775"/>
            <a:ext cx="37877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5" name="Picture 2" descr="C:\Users\emahdi\AppData\Local\Temp\1.3.12.2.1107.5.6.1.9021.22814.0.85281234131844791.bmp"/>
          <p:cNvPicPr>
            <a:picLocks noChangeAspect="1" noChangeArrowheads="1"/>
          </p:cNvPicPr>
          <p:nvPr/>
        </p:nvPicPr>
        <p:blipFill>
          <a:blip r:embed="rId4" cstate="print">
            <a:extLst>
              <a:ext uri="{28A0092B-C50C-407E-A947-70E740481C1C}">
                <a14:useLocalDpi xmlns:a14="http://schemas.microsoft.com/office/drawing/2010/main" val="0"/>
              </a:ext>
            </a:extLst>
          </a:blip>
          <a:srcRect t="1669" r="30180" b="10887"/>
          <a:stretch>
            <a:fillRect/>
          </a:stretch>
        </p:blipFill>
        <p:spPr bwMode="auto">
          <a:xfrm>
            <a:off x="228600" y="1143000"/>
            <a:ext cx="4681538"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3962400" y="3276600"/>
            <a:ext cx="1066800" cy="941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304800"/>
            <a:ext cx="8382000" cy="914400"/>
          </a:xfrm>
        </p:spPr>
        <p:txBody>
          <a:bodyPr>
            <a:normAutofit fontScale="90000"/>
          </a:bodyPr>
          <a:lstStyle/>
          <a:p>
            <a:pPr>
              <a:defRPr/>
            </a:pPr>
            <a:r>
              <a:rPr lang="en-US" sz="2800" dirty="0" smtClean="0">
                <a:solidFill>
                  <a:schemeClr val="bg1"/>
                </a:solidFill>
              </a:rPr>
              <a:t>Renal cortical scan</a:t>
            </a:r>
            <a:br>
              <a:rPr lang="en-US" sz="2800" dirty="0" smtClean="0">
                <a:solidFill>
                  <a:schemeClr val="bg1"/>
                </a:solidFill>
              </a:rPr>
            </a:br>
            <a:r>
              <a:rPr lang="en-US" sz="2800" dirty="0">
                <a:solidFill>
                  <a:schemeClr val="bg1"/>
                </a:solidFill>
              </a:rPr>
              <a:t/>
            </a:r>
            <a:br>
              <a:rPr lang="en-US" sz="2800" dirty="0">
                <a:solidFill>
                  <a:schemeClr val="bg1"/>
                </a:solidFill>
              </a:rPr>
            </a:br>
            <a:r>
              <a:rPr lang="en-US" sz="2800" dirty="0" smtClean="0">
                <a:solidFill>
                  <a:schemeClr val="bg1"/>
                </a:solidFill>
              </a:rPr>
              <a:t>TC99 DMSA SCAN</a:t>
            </a:r>
            <a:endParaRPr lang="en-US" sz="2800" dirty="0">
              <a:solidFill>
                <a:schemeClr val="bg1"/>
              </a:solidFill>
            </a:endParaRPr>
          </a:p>
        </p:txBody>
      </p:sp>
      <p:sp>
        <p:nvSpPr>
          <p:cNvPr id="262147" name="Content Placeholder 2"/>
          <p:cNvSpPr>
            <a:spLocks noGrp="1"/>
          </p:cNvSpPr>
          <p:nvPr>
            <p:ph idx="1"/>
          </p:nvPr>
        </p:nvSpPr>
        <p:spPr>
          <a:xfrm>
            <a:off x="381000" y="1438275"/>
            <a:ext cx="5132388" cy="5264150"/>
          </a:xfrm>
        </p:spPr>
        <p:txBody>
          <a:bodyPr/>
          <a:lstStyle/>
          <a:p>
            <a:r>
              <a:rPr lang="en-US" altLang="en-US" sz="2400" smtClean="0">
                <a:solidFill>
                  <a:schemeClr val="bg1"/>
                </a:solidFill>
              </a:rPr>
              <a:t>deep wedge-shaped photopenic defect within the upper pole of right kidney with volume loss, consistent with </a:t>
            </a:r>
            <a:r>
              <a:rPr lang="en-US" altLang="en-US" sz="2400" b="1" smtClean="0">
                <a:solidFill>
                  <a:schemeClr val="bg1"/>
                </a:solidFill>
              </a:rPr>
              <a:t>cortical scar.</a:t>
            </a:r>
          </a:p>
          <a:p>
            <a:endParaRPr lang="en-US" altLang="en-US" sz="2400" b="1" smtClean="0">
              <a:solidFill>
                <a:schemeClr val="bg1"/>
              </a:solidFill>
            </a:endParaRPr>
          </a:p>
          <a:p>
            <a:r>
              <a:rPr lang="en-US" altLang="en-US" sz="2400" smtClean="0">
                <a:solidFill>
                  <a:schemeClr val="bg1"/>
                </a:solidFill>
              </a:rPr>
              <a:t>Photopenic area within the mid portion of the isthmus, consistent with </a:t>
            </a:r>
            <a:r>
              <a:rPr lang="en-US" altLang="en-US" sz="2400" b="1" smtClean="0">
                <a:solidFill>
                  <a:schemeClr val="bg1"/>
                </a:solidFill>
              </a:rPr>
              <a:t>fibrous tissue </a:t>
            </a:r>
            <a:r>
              <a:rPr lang="en-US" altLang="en-US" sz="2400" smtClean="0">
                <a:solidFill>
                  <a:schemeClr val="bg1"/>
                </a:solidFill>
              </a:rPr>
              <a:t>in the midportion of the isthmus.</a:t>
            </a:r>
            <a:br>
              <a:rPr lang="en-US" altLang="en-US" sz="2400" smtClean="0">
                <a:solidFill>
                  <a:schemeClr val="bg1"/>
                </a:solidFill>
              </a:rPr>
            </a:br>
            <a:endParaRPr lang="en-US" altLang="en-US" sz="2400" smtClean="0">
              <a:solidFill>
                <a:schemeClr val="bg1"/>
              </a:solidFill>
            </a:endParaRPr>
          </a:p>
          <a:p>
            <a:r>
              <a:rPr lang="en-US" altLang="en-US" sz="2400" smtClean="0">
                <a:solidFill>
                  <a:schemeClr val="bg1"/>
                </a:solidFill>
              </a:rPr>
              <a:t>Normal left kidney.</a:t>
            </a:r>
            <a:r>
              <a:rPr lang="en-US" altLang="en-US" sz="2400" smtClean="0"/>
              <a:t/>
            </a:r>
            <a:br>
              <a:rPr lang="en-US" altLang="en-US" sz="2400" smtClean="0"/>
            </a:br>
            <a:endParaRPr lang="en-US" altLang="en-US" sz="2400" smtClean="0"/>
          </a:p>
        </p:txBody>
      </p:sp>
      <p:pic>
        <p:nvPicPr>
          <p:cNvPr id="262148" name="Picture 2" descr="C:\Users\emahdi\AppData\Local\Temp\1.3.12.2.1107.5.6.1.9021.22814.0.8528124286261238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513" y="4264025"/>
            <a:ext cx="22177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3" descr="C:\Users\emahdi\AppData\Local\Temp\1.3.12.2.1107.5.6.1.9021.22814.0.8528125817381708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388" y="1371600"/>
            <a:ext cx="2693987"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5513388" y="5483225"/>
            <a:ext cx="1268412" cy="765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a:xfrm>
            <a:off x="457200" y="274638"/>
            <a:ext cx="8153400" cy="1020762"/>
          </a:xfrm>
        </p:spPr>
        <p:txBody>
          <a:bodyPr/>
          <a:lstStyle/>
          <a:p>
            <a:r>
              <a:rPr lang="en-US" altLang="en-US" sz="2800" smtClean="0">
                <a:solidFill>
                  <a:schemeClr val="bg1"/>
                </a:solidFill>
              </a:rPr>
              <a:t>Corresponding US images: demonstrates connecting tissue across the midline between the lower poles of both kidneys. </a:t>
            </a:r>
          </a:p>
        </p:txBody>
      </p:sp>
      <p:sp>
        <p:nvSpPr>
          <p:cNvPr id="263171" name="Content Placeholder 2"/>
          <p:cNvSpPr>
            <a:spLocks noGrp="1"/>
          </p:cNvSpPr>
          <p:nvPr>
            <p:ph idx="1"/>
          </p:nvPr>
        </p:nvSpPr>
        <p:spPr/>
        <p:txBody>
          <a:bodyPr/>
          <a:lstStyle/>
          <a:p>
            <a:endParaRPr lang="en-US" altLang="en-US" smtClean="0"/>
          </a:p>
        </p:txBody>
      </p:sp>
      <p:pic>
        <p:nvPicPr>
          <p:cNvPr id="263172" name="Picture 2" descr="C:\Users\emahdi\AppData\Local\Temp\1.2.840.113619.2.256.50121010957.1474649218.7631.bmp"/>
          <p:cNvPicPr>
            <a:picLocks noChangeAspect="1" noChangeArrowheads="1"/>
          </p:cNvPicPr>
          <p:nvPr/>
        </p:nvPicPr>
        <p:blipFill>
          <a:blip r:embed="rId3" cstate="print">
            <a:extLst>
              <a:ext uri="{28A0092B-C50C-407E-A947-70E740481C1C}">
                <a14:useLocalDpi xmlns:a14="http://schemas.microsoft.com/office/drawing/2010/main" val="0"/>
              </a:ext>
            </a:extLst>
          </a:blip>
          <a:srcRect t="8737" r="8578"/>
          <a:stretch>
            <a:fillRect/>
          </a:stretch>
        </p:blipFill>
        <p:spPr bwMode="auto">
          <a:xfrm>
            <a:off x="4152900" y="1447800"/>
            <a:ext cx="470535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3" descr="C:\Users\emahdi\AppData\Local\Temp\1.2.840.113619.2.256.50121010957.1474649258.7661.bmp"/>
          <p:cNvPicPr>
            <a:picLocks noChangeAspect="1" noChangeArrowheads="1"/>
          </p:cNvPicPr>
          <p:nvPr/>
        </p:nvPicPr>
        <p:blipFill>
          <a:blip r:embed="rId4" cstate="print">
            <a:extLst>
              <a:ext uri="{28A0092B-C50C-407E-A947-70E740481C1C}">
                <a14:useLocalDpi xmlns:a14="http://schemas.microsoft.com/office/drawing/2010/main" val="0"/>
              </a:ext>
            </a:extLst>
          </a:blip>
          <a:srcRect t="8687" r="18681"/>
          <a:stretch>
            <a:fillRect/>
          </a:stretch>
        </p:blipFill>
        <p:spPr bwMode="auto">
          <a:xfrm>
            <a:off x="228600" y="1828800"/>
            <a:ext cx="380365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4" name="Picture 2" descr="C:\Users\emahdi\AppData\Local\Temp\1.2.840.113619.2.256.50121010957.1474649298.7681.bmp"/>
          <p:cNvPicPr>
            <a:picLocks noChangeAspect="1" noChangeArrowheads="1"/>
          </p:cNvPicPr>
          <p:nvPr/>
        </p:nvPicPr>
        <p:blipFill>
          <a:blip r:embed="rId5" cstate="print">
            <a:extLst>
              <a:ext uri="{28A0092B-C50C-407E-A947-70E740481C1C}">
                <a14:useLocalDpi xmlns:a14="http://schemas.microsoft.com/office/drawing/2010/main" val="0"/>
              </a:ext>
            </a:extLst>
          </a:blip>
          <a:srcRect t="8696" r="15602"/>
          <a:stretch>
            <a:fillRect/>
          </a:stretch>
        </p:blipFill>
        <p:spPr bwMode="auto">
          <a:xfrm>
            <a:off x="4495800" y="4187825"/>
            <a:ext cx="32766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1"/>
          <p:cNvSpPr>
            <a:spLocks noGrp="1"/>
          </p:cNvSpPr>
          <p:nvPr>
            <p:ph type="title"/>
          </p:nvPr>
        </p:nvSpPr>
        <p:spPr/>
        <p:txBody>
          <a:bodyPr/>
          <a:lstStyle/>
          <a:p>
            <a:endParaRPr lang="en-US" altLang="en-US" smtClean="0"/>
          </a:p>
        </p:txBody>
      </p:sp>
      <p:sp>
        <p:nvSpPr>
          <p:cNvPr id="264195" name="Content Placeholder 2"/>
          <p:cNvSpPr>
            <a:spLocks noGrp="1"/>
          </p:cNvSpPr>
          <p:nvPr>
            <p:ph idx="1"/>
          </p:nvPr>
        </p:nvSpPr>
        <p:spPr/>
        <p:txBody>
          <a:bodyPr/>
          <a:lstStyle/>
          <a:p>
            <a:endParaRPr lang="en-US" altLang="en-US" smtClean="0"/>
          </a:p>
        </p:txBody>
      </p:sp>
      <p:pic>
        <p:nvPicPr>
          <p:cNvPr id="264196" name="Picture 2" descr="C:\Users\emahdi\AppData\Local\Temp\1.2.840.113619.2.256.50121010957.1474649432.7701.bmp"/>
          <p:cNvPicPr>
            <a:picLocks noChangeAspect="1" noChangeArrowheads="1"/>
          </p:cNvPicPr>
          <p:nvPr/>
        </p:nvPicPr>
        <p:blipFill>
          <a:blip r:embed="rId3" cstate="print">
            <a:extLst>
              <a:ext uri="{28A0092B-C50C-407E-A947-70E740481C1C}">
                <a14:useLocalDpi xmlns:a14="http://schemas.microsoft.com/office/drawing/2010/main" val="0"/>
              </a:ext>
            </a:extLst>
          </a:blip>
          <a:srcRect t="8698" r="16522"/>
          <a:stretch>
            <a:fillRect/>
          </a:stretch>
        </p:blipFill>
        <p:spPr bwMode="auto">
          <a:xfrm>
            <a:off x="165100" y="1676400"/>
            <a:ext cx="42735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7" name="Picture 2" descr="C:\Users\emahdi\AppData\Local\Temp\1.2.840.113619.2.256.50121010957.1474649494.7731.bmp"/>
          <p:cNvPicPr>
            <a:picLocks noChangeAspect="1" noChangeArrowheads="1"/>
          </p:cNvPicPr>
          <p:nvPr/>
        </p:nvPicPr>
        <p:blipFill>
          <a:blip r:embed="rId4" cstate="print">
            <a:extLst>
              <a:ext uri="{28A0092B-C50C-407E-A947-70E740481C1C}">
                <a14:useLocalDpi xmlns:a14="http://schemas.microsoft.com/office/drawing/2010/main" val="0"/>
              </a:ext>
            </a:extLst>
          </a:blip>
          <a:srcRect t="9361" r="17789"/>
          <a:stretch>
            <a:fillRect/>
          </a:stretch>
        </p:blipFill>
        <p:spPr bwMode="auto">
          <a:xfrm>
            <a:off x="4648200" y="1635125"/>
            <a:ext cx="4289425"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le 1"/>
          <p:cNvSpPr>
            <a:spLocks noGrp="1"/>
          </p:cNvSpPr>
          <p:nvPr>
            <p:ph type="title"/>
          </p:nvPr>
        </p:nvSpPr>
        <p:spPr/>
        <p:txBody>
          <a:bodyPr/>
          <a:lstStyle/>
          <a:p>
            <a:r>
              <a:rPr lang="en-US" altLang="en-US" sz="3200" smtClean="0">
                <a:solidFill>
                  <a:schemeClr val="bg1"/>
                </a:solidFill>
              </a:rPr>
              <a:t>VCUG of the same day: Grade 4 reflux into the right moiety of a horseshoe kidney </a:t>
            </a:r>
          </a:p>
        </p:txBody>
      </p:sp>
      <p:sp>
        <p:nvSpPr>
          <p:cNvPr id="265219" name="Content Placeholder 2"/>
          <p:cNvSpPr>
            <a:spLocks noGrp="1"/>
          </p:cNvSpPr>
          <p:nvPr>
            <p:ph idx="1"/>
          </p:nvPr>
        </p:nvSpPr>
        <p:spPr/>
        <p:txBody>
          <a:bodyPr/>
          <a:lstStyle/>
          <a:p>
            <a:endParaRPr lang="en-US" altLang="en-US" smtClean="0"/>
          </a:p>
        </p:txBody>
      </p:sp>
      <p:pic>
        <p:nvPicPr>
          <p:cNvPr id="265220" name="Picture 2" descr="C:\Users\emahdi\AppData\Local\Temp\1.3.46.670589.5.2.23.273440547173448.1.3552.14746387479090.bmp"/>
          <p:cNvPicPr>
            <a:picLocks noChangeAspect="1" noChangeArrowheads="1"/>
          </p:cNvPicPr>
          <p:nvPr/>
        </p:nvPicPr>
        <p:blipFill>
          <a:blip r:embed="rId3" cstate="print">
            <a:extLst>
              <a:ext uri="{28A0092B-C50C-407E-A947-70E740481C1C}">
                <a14:useLocalDpi xmlns:a14="http://schemas.microsoft.com/office/drawing/2010/main" val="0"/>
              </a:ext>
            </a:extLst>
          </a:blip>
          <a:srcRect l="25014" r="29385"/>
          <a:stretch>
            <a:fillRect/>
          </a:stretch>
        </p:blipFill>
        <p:spPr bwMode="auto">
          <a:xfrm>
            <a:off x="457200" y="1371600"/>
            <a:ext cx="24384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1" name="Picture 2" descr="C:\Users\emahdi\AppData\Local\Temp\1.3.46.670589.5.2.23.273440547173448.1.3552.1474638748930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752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ost cap image"/>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28600" y="838200"/>
            <a:ext cx="68580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1752600" y="228600"/>
            <a:ext cx="3565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Findings? Diagnosis….</a:t>
            </a:r>
          </a:p>
        </p:txBody>
      </p:sp>
      <p:sp>
        <p:nvSpPr>
          <p:cNvPr id="31749" name="Text Box 4"/>
          <p:cNvSpPr txBox="1">
            <a:spLocks noChangeArrowheads="1"/>
          </p:cNvSpPr>
          <p:nvPr/>
        </p:nvSpPr>
        <p:spPr bwMode="auto">
          <a:xfrm>
            <a:off x="7086600" y="2286000"/>
            <a:ext cx="2133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9900"/>
                </a:solidFill>
              </a:rPr>
              <a:t>Cortical retention of MAG-3 on the RT, c/w renal artery stenosis</a:t>
            </a:r>
          </a:p>
        </p:txBody>
      </p:sp>
      <p:sp>
        <p:nvSpPr>
          <p:cNvPr id="31750" name="Text Box 4"/>
          <p:cNvSpPr txBox="1">
            <a:spLocks noChangeArrowheads="1"/>
          </p:cNvSpPr>
          <p:nvPr/>
        </p:nvSpPr>
        <p:spPr bwMode="auto">
          <a:xfrm>
            <a:off x="7010400" y="4495800"/>
            <a:ext cx="2133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9900"/>
                </a:solidFill>
              </a:rPr>
              <a:t>Captopril p.o.</a:t>
            </a:r>
          </a:p>
          <a:p>
            <a:pPr eaLnBrk="1" hangingPunct="1"/>
            <a:r>
              <a:rPr lang="en-US" altLang="en-US" sz="2000" b="1">
                <a:solidFill>
                  <a:srgbClr val="FF9900"/>
                </a:solidFill>
              </a:rPr>
              <a:t>1mg/kg. wait 1 hour then inject MAG-3.</a:t>
            </a:r>
          </a:p>
        </p:txBody>
      </p:sp>
      <p:sp>
        <p:nvSpPr>
          <p:cNvPr id="31751" name="Text Box 3"/>
          <p:cNvSpPr txBox="1">
            <a:spLocks noChangeArrowheads="1"/>
          </p:cNvSpPr>
          <p:nvPr/>
        </p:nvSpPr>
        <p:spPr bwMode="auto">
          <a:xfrm>
            <a:off x="5578475" y="381000"/>
            <a:ext cx="34305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9900"/>
                </a:solidFill>
              </a:rPr>
              <a:t>What study should be </a:t>
            </a:r>
          </a:p>
          <a:p>
            <a:pPr eaLnBrk="1" hangingPunct="1"/>
            <a:r>
              <a:rPr lang="en-US" altLang="en-US" sz="2400" b="1">
                <a:solidFill>
                  <a:srgbClr val="FF9900"/>
                </a:solidFill>
              </a:rPr>
              <a:t>done next to confirm</a:t>
            </a:r>
          </a:p>
          <a:p>
            <a:pPr eaLnBrk="1" hangingPunct="1"/>
            <a:r>
              <a:rPr lang="en-US" altLang="en-US" sz="2400" b="1">
                <a:solidFill>
                  <a:srgbClr val="FF9900"/>
                </a:solidFill>
              </a:rPr>
              <a:t>diagnosis?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blinds(horizontal)">
                                      <p:cBhvr>
                                        <p:cTn id="7" dur="500"/>
                                        <p:tgtEl>
                                          <p:spTgt spid="31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1749">
                                            <p:txEl>
                                              <p:pRg st="0" end="0"/>
                                            </p:txEl>
                                          </p:spTgt>
                                        </p:tgtEl>
                                        <p:attrNameLst>
                                          <p:attrName>style.visibility</p:attrName>
                                        </p:attrNameLst>
                                      </p:cBhvr>
                                      <p:to>
                                        <p:strVal val="visible"/>
                                      </p:to>
                                    </p:set>
                                    <p:animEffect transition="in" filter="blinds(horizontal)">
                                      <p:cBhvr>
                                        <p:cTn id="12" dur="500"/>
                                        <p:tgtEl>
                                          <p:spTgt spid="3174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751"/>
                                        </p:tgtEl>
                                        <p:attrNameLst>
                                          <p:attrName>style.visibility</p:attrName>
                                        </p:attrNameLst>
                                      </p:cBhvr>
                                      <p:to>
                                        <p:strVal val="visible"/>
                                      </p:to>
                                    </p:set>
                                    <p:animEffect transition="in" filter="blinds(horizontal)">
                                      <p:cBhvr>
                                        <p:cTn id="17"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rt ras-angio-p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0"/>
            <a:ext cx="2984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rt ras-angio-during dil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276600"/>
            <a:ext cx="31686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rt ras-angio-po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352800"/>
            <a:ext cx="35052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Line 6"/>
          <p:cNvSpPr>
            <a:spLocks noChangeShapeType="1"/>
          </p:cNvSpPr>
          <p:nvPr/>
        </p:nvSpPr>
        <p:spPr bwMode="auto">
          <a:xfrm>
            <a:off x="4038600" y="990600"/>
            <a:ext cx="0" cy="304800"/>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Text Box 7"/>
          <p:cNvSpPr txBox="1">
            <a:spLocks noChangeArrowheads="1"/>
          </p:cNvSpPr>
          <p:nvPr/>
        </p:nvSpPr>
        <p:spPr bwMode="auto">
          <a:xfrm>
            <a:off x="5851525" y="954088"/>
            <a:ext cx="1982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accent1"/>
                </a:solidFill>
              </a:rPr>
              <a:t>Pre-dilatation</a:t>
            </a:r>
          </a:p>
        </p:txBody>
      </p:sp>
      <p:sp>
        <p:nvSpPr>
          <p:cNvPr id="32776" name="Text Box 8"/>
          <p:cNvSpPr txBox="1">
            <a:spLocks noChangeArrowheads="1"/>
          </p:cNvSpPr>
          <p:nvPr/>
        </p:nvSpPr>
        <p:spPr bwMode="auto">
          <a:xfrm>
            <a:off x="6248400" y="2590800"/>
            <a:ext cx="2117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accent1"/>
                </a:solidFill>
              </a:rPr>
              <a:t>Post-dilatation</a:t>
            </a:r>
          </a:p>
        </p:txBody>
      </p:sp>
      <p:sp>
        <p:nvSpPr>
          <p:cNvPr id="32777" name="Line 9"/>
          <p:cNvSpPr>
            <a:spLocks noChangeShapeType="1"/>
          </p:cNvSpPr>
          <p:nvPr/>
        </p:nvSpPr>
        <p:spPr bwMode="auto">
          <a:xfrm>
            <a:off x="7010400" y="4191000"/>
            <a:ext cx="0" cy="304800"/>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blinds(horizontal)">
                                      <p:cBhvr>
                                        <p:cTn id="7" dur="500"/>
                                        <p:tgtEl>
                                          <p:spTgt spid="3277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775"/>
                                        </p:tgtEl>
                                        <p:attrNameLst>
                                          <p:attrName>style.visibility</p:attrName>
                                        </p:attrNameLst>
                                      </p:cBhvr>
                                      <p:to>
                                        <p:strVal val="visible"/>
                                      </p:to>
                                    </p:set>
                                    <p:animEffect transition="in" filter="blinds(horizontal)">
                                      <p:cBhvr>
                                        <p:cTn id="10" dur="500"/>
                                        <p:tgtEl>
                                          <p:spTgt spid="3277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2777"/>
                                        </p:tgtEl>
                                        <p:attrNameLst>
                                          <p:attrName>style.visibility</p:attrName>
                                        </p:attrNameLst>
                                      </p:cBhvr>
                                      <p:to>
                                        <p:strVal val="visible"/>
                                      </p:to>
                                    </p:set>
                                    <p:animEffect transition="in" filter="blinds(horizontal)">
                                      <p:cBhvr>
                                        <p:cTn id="15" dur="500"/>
                                        <p:tgtEl>
                                          <p:spTgt spid="3277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2776"/>
                                        </p:tgtEl>
                                        <p:attrNameLst>
                                          <p:attrName>style.visibility</p:attrName>
                                        </p:attrNameLst>
                                      </p:cBhvr>
                                      <p:to>
                                        <p:strVal val="visible"/>
                                      </p:to>
                                    </p:set>
                                    <p:animEffect transition="in" filter="blinds(horizontal)">
                                      <p:cBhvr>
                                        <p:cTn id="18" dur="5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p:bldP spid="32775" grpId="0"/>
      <p:bldP spid="32776" grpId="0"/>
      <p:bldP spid="3277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4</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b="4573"/>
          <a:stretch>
            <a:fillRect/>
          </a:stretch>
        </p:blipFill>
        <p:spPr bwMode="auto">
          <a:xfrm>
            <a:off x="0" y="1731963"/>
            <a:ext cx="45720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3" descr="1"/>
          <p:cNvPicPr>
            <a:picLocks noChangeAspect="1" noChangeArrowheads="1"/>
          </p:cNvPicPr>
          <p:nvPr/>
        </p:nvPicPr>
        <p:blipFill>
          <a:blip r:embed="rId3" cstate="print">
            <a:lum bright="12000" contrast="36000"/>
            <a:extLst>
              <a:ext uri="{28A0092B-C50C-407E-A947-70E740481C1C}">
                <a14:useLocalDpi xmlns:a14="http://schemas.microsoft.com/office/drawing/2010/main" val="0"/>
              </a:ext>
            </a:extLst>
          </a:blip>
          <a:srcRect r="1785" b="5130"/>
          <a:stretch>
            <a:fillRect/>
          </a:stretch>
        </p:blipFill>
        <p:spPr bwMode="auto">
          <a:xfrm>
            <a:off x="4648200" y="1749425"/>
            <a:ext cx="44958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914400" y="304800"/>
            <a:ext cx="79009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 6</a:t>
            </a:r>
            <a:r>
              <a:rPr lang="en-US" altLang="en-US" sz="2400" b="1">
                <a:solidFill>
                  <a:schemeClr val="bg1"/>
                </a:solidFill>
              </a:rPr>
              <a:t> </a:t>
            </a:r>
            <a:r>
              <a:rPr lang="en-US" altLang="en-US" sz="2800" b="1">
                <a:solidFill>
                  <a:schemeClr val="bg1"/>
                </a:solidFill>
              </a:rPr>
              <a:t>week old male w/ bilateral hydronephrosis. </a:t>
            </a:r>
          </a:p>
          <a:p>
            <a:pPr eaLnBrk="1" hangingPunct="1"/>
            <a:r>
              <a:rPr lang="en-US" altLang="en-US" sz="2800" b="1">
                <a:solidFill>
                  <a:schemeClr val="bg1"/>
                </a:solidFill>
              </a:rPr>
              <a:t>  		Normal VCUG</a:t>
            </a:r>
          </a:p>
        </p:txBody>
      </p:sp>
      <p:sp>
        <p:nvSpPr>
          <p:cNvPr id="157701" name="Text Box 5"/>
          <p:cNvSpPr txBox="1">
            <a:spLocks noChangeArrowheads="1"/>
          </p:cNvSpPr>
          <p:nvPr/>
        </p:nvSpPr>
        <p:spPr bwMode="auto">
          <a:xfrm>
            <a:off x="2209800" y="4572000"/>
            <a:ext cx="1557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Pre-Lasix</a:t>
            </a:r>
          </a:p>
        </p:txBody>
      </p:sp>
      <p:sp>
        <p:nvSpPr>
          <p:cNvPr id="157702" name="Text Box 6"/>
          <p:cNvSpPr txBox="1">
            <a:spLocks noChangeArrowheads="1"/>
          </p:cNvSpPr>
          <p:nvPr/>
        </p:nvSpPr>
        <p:spPr bwMode="auto">
          <a:xfrm>
            <a:off x="6629400" y="4648200"/>
            <a:ext cx="1725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Post-Lasix</a:t>
            </a:r>
          </a:p>
        </p:txBody>
      </p:sp>
      <p:sp>
        <p:nvSpPr>
          <p:cNvPr id="2" name="TextBox 1"/>
          <p:cNvSpPr txBox="1">
            <a:spLocks noChangeArrowheads="1"/>
          </p:cNvSpPr>
          <p:nvPr/>
        </p:nvSpPr>
        <p:spPr bwMode="auto">
          <a:xfrm>
            <a:off x="452438" y="6127750"/>
            <a:ext cx="790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Dilated LT collecting system with residual post-Lasix</a:t>
            </a:r>
          </a:p>
        </p:txBody>
      </p:sp>
      <p:sp>
        <p:nvSpPr>
          <p:cNvPr id="8" name="TextBox 7"/>
          <p:cNvSpPr txBox="1">
            <a:spLocks noChangeArrowheads="1"/>
          </p:cNvSpPr>
          <p:nvPr/>
        </p:nvSpPr>
        <p:spPr bwMode="auto">
          <a:xfrm>
            <a:off x="769938" y="5486400"/>
            <a:ext cx="7459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What should you ask the technologist to do next?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7701"/>
                                        </p:tgtEl>
                                        <p:attrNameLst>
                                          <p:attrName>style.visibility</p:attrName>
                                        </p:attrNameLst>
                                      </p:cBhvr>
                                      <p:to>
                                        <p:strVal val="visible"/>
                                      </p:to>
                                    </p:set>
                                    <p:animEffect transition="in" filter="fade">
                                      <p:cBhvr>
                                        <p:cTn id="12" dur="500"/>
                                        <p:tgtEl>
                                          <p:spTgt spid="157701"/>
                                        </p:tgtEl>
                                      </p:cBhvr>
                                    </p:animEffect>
                                  </p:childTnLst>
                                </p:cTn>
                              </p:par>
                              <p:par>
                                <p:cTn id="13" presetID="10" presetClass="entr" presetSubtype="0" fill="hold" nodeType="withEffect">
                                  <p:stCondLst>
                                    <p:cond delay="0"/>
                                  </p:stCondLst>
                                  <p:childTnLst>
                                    <p:set>
                                      <p:cBhvr>
                                        <p:cTn id="14" dur="1" fill="hold">
                                          <p:stCondLst>
                                            <p:cond delay="0"/>
                                          </p:stCondLst>
                                        </p:cTn>
                                        <p:tgtEl>
                                          <p:spTgt spid="157699"/>
                                        </p:tgtEl>
                                        <p:attrNameLst>
                                          <p:attrName>style.visibility</p:attrName>
                                        </p:attrNameLst>
                                      </p:cBhvr>
                                      <p:to>
                                        <p:strVal val="visible"/>
                                      </p:to>
                                    </p:set>
                                    <p:animEffect transition="in" filter="fade">
                                      <p:cBhvr>
                                        <p:cTn id="15" dur="500"/>
                                        <p:tgtEl>
                                          <p:spTgt spid="15769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7702"/>
                                        </p:tgtEl>
                                        <p:attrNameLst>
                                          <p:attrName>style.visibility</p:attrName>
                                        </p:attrNameLst>
                                      </p:cBhvr>
                                      <p:to>
                                        <p:strVal val="visible"/>
                                      </p:to>
                                    </p:set>
                                    <p:animEffect transition="in" filter="fade">
                                      <p:cBhvr>
                                        <p:cTn id="18" dur="500"/>
                                        <p:tgtEl>
                                          <p:spTgt spid="15770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p:bldP spid="157702" grpId="0"/>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304800" y="1143000"/>
          <a:ext cx="7289800" cy="5408613"/>
        </p:xfrm>
        <a:graphic>
          <a:graphicData uri="http://schemas.openxmlformats.org/presentationml/2006/ole">
            <mc:AlternateContent xmlns:mc="http://schemas.openxmlformats.org/markup-compatibility/2006">
              <mc:Choice xmlns:v="urn:schemas-microsoft-com:vml" Requires="v">
                <p:oleObj spid="_x0000_s4104" name="Image File" r:id="rId4" imgW="6350000" imgH="4711700" progId="DellImageExpertImage">
                  <p:embed/>
                </p:oleObj>
              </mc:Choice>
              <mc:Fallback>
                <p:oleObj name="Image File" r:id="rId4" imgW="6350000" imgH="4711700" progId="DellImageExpertImage">
                  <p:embed/>
                  <p:pic>
                    <p:nvPicPr>
                      <p:cNvPr id="0" name="Object 2"/>
                      <p:cNvPicPr>
                        <a:picLocks noChangeAspect="1" noChangeArrowheads="1"/>
                      </p:cNvPicPr>
                      <p:nvPr/>
                    </p:nvPicPr>
                    <p:blipFill>
                      <a:blip r:embed="rId5">
                        <a:lum bright="12000" contrast="36000"/>
                        <a:extLst>
                          <a:ext uri="{28A0092B-C50C-407E-A947-70E740481C1C}">
                            <a14:useLocalDpi xmlns:a14="http://schemas.microsoft.com/office/drawing/2010/main" val="0"/>
                          </a:ext>
                        </a:extLst>
                      </a:blip>
                      <a:srcRect/>
                      <a:stretch>
                        <a:fillRect/>
                      </a:stretch>
                    </p:blipFill>
                    <p:spPr bwMode="auto">
                      <a:xfrm>
                        <a:off x="304800" y="1143000"/>
                        <a:ext cx="7289800" cy="540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Text Box 3"/>
          <p:cNvSpPr txBox="1">
            <a:spLocks noChangeArrowheads="1"/>
          </p:cNvSpPr>
          <p:nvPr/>
        </p:nvSpPr>
        <p:spPr bwMode="auto">
          <a:xfrm>
            <a:off x="228600" y="242888"/>
            <a:ext cx="9372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2 mos old with jaundice,  direct hyperbilirubinemia.</a:t>
            </a:r>
          </a:p>
          <a:p>
            <a:pPr eaLnBrk="1" hangingPunct="1"/>
            <a:r>
              <a:rPr lang="en-US" altLang="en-US" sz="2800" b="1">
                <a:solidFill>
                  <a:schemeClr val="bg1"/>
                </a:solidFill>
              </a:rPr>
              <a:t>Findings?</a:t>
            </a:r>
          </a:p>
        </p:txBody>
      </p:sp>
      <p:sp>
        <p:nvSpPr>
          <p:cNvPr id="2053" name="Text Box 4"/>
          <p:cNvSpPr txBox="1">
            <a:spLocks noChangeArrowheads="1"/>
          </p:cNvSpPr>
          <p:nvPr/>
        </p:nvSpPr>
        <p:spPr bwMode="auto">
          <a:xfrm>
            <a:off x="6089650" y="1905000"/>
            <a:ext cx="29781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9900"/>
                </a:solidFill>
              </a:rPr>
              <a:t>CBD not well defined</a:t>
            </a:r>
          </a:p>
          <a:p>
            <a:pPr eaLnBrk="1" hangingPunct="1"/>
            <a:endParaRPr lang="en-US" altLang="en-US" sz="2000" b="1">
              <a:solidFill>
                <a:srgbClr val="FF9900"/>
              </a:solidFill>
            </a:endParaRPr>
          </a:p>
          <a:p>
            <a:pPr eaLnBrk="1" hangingPunct="1"/>
            <a:r>
              <a:rPr lang="en-US" altLang="en-US" sz="2000" b="1">
                <a:solidFill>
                  <a:srgbClr val="FF9900"/>
                </a:solidFill>
              </a:rPr>
              <a:t>Gall bladder small and </a:t>
            </a:r>
          </a:p>
          <a:p>
            <a:pPr eaLnBrk="1" hangingPunct="1"/>
            <a:r>
              <a:rPr lang="en-US" altLang="en-US" sz="2000" b="1">
                <a:solidFill>
                  <a:srgbClr val="FF9900"/>
                </a:solidFill>
              </a:rPr>
              <a:t>contracted despite npo</a:t>
            </a:r>
          </a:p>
          <a:p>
            <a:pPr eaLnBrk="1" hangingPunct="1"/>
            <a:endParaRPr lang="en-US" altLang="en-US" sz="2000" b="1">
              <a:solidFill>
                <a:srgbClr val="FF9900"/>
              </a:solidFill>
            </a:endParaRPr>
          </a:p>
          <a:p>
            <a:pPr eaLnBrk="1" hangingPunct="1"/>
            <a:r>
              <a:rPr lang="en-US" altLang="en-US" sz="2000" b="1">
                <a:solidFill>
                  <a:srgbClr val="FF9900"/>
                </a:solidFill>
              </a:rPr>
              <a:t>No choledochal cyst</a:t>
            </a:r>
          </a:p>
          <a:p>
            <a:pPr eaLnBrk="1" hangingPunct="1"/>
            <a:endParaRPr lang="en-US" altLang="en-US" sz="2000" b="1">
              <a:solidFill>
                <a:srgbClr val="FF9900"/>
              </a:solidFill>
            </a:endParaRPr>
          </a:p>
          <a:p>
            <a:pPr eaLnBrk="1" hangingPunct="1"/>
            <a:r>
              <a:rPr lang="en-US" altLang="en-US" sz="2000" b="1">
                <a:solidFill>
                  <a:srgbClr val="FF9900"/>
                </a:solidFill>
              </a:rPr>
              <a:t>No intrahepatic ductal </a:t>
            </a:r>
          </a:p>
          <a:p>
            <a:pPr eaLnBrk="1" hangingPunct="1"/>
            <a:r>
              <a:rPr lang="en-US" altLang="en-US" sz="2000" b="1">
                <a:solidFill>
                  <a:srgbClr val="FF9900"/>
                </a:solidFill>
              </a:rPr>
              <a:t>dilatation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linds(horizontal)">
                                      <p:cBhvr>
                                        <p:cTn id="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t="3477" b="51138"/>
          <a:stretch>
            <a:fillRect/>
          </a:stretch>
        </p:blipFill>
        <p:spPr bwMode="auto">
          <a:xfrm>
            <a:off x="457200" y="5105400"/>
            <a:ext cx="46482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1"/>
          <p:cNvPicPr>
            <a:picLocks noChangeAspect="1" noChangeArrowheads="1"/>
          </p:cNvPicPr>
          <p:nvPr/>
        </p:nvPicPr>
        <p:blipFill>
          <a:blip r:embed="rId3" cstate="print">
            <a:extLst>
              <a:ext uri="{28A0092B-C50C-407E-A947-70E740481C1C}">
                <a14:useLocalDpi xmlns:a14="http://schemas.microsoft.com/office/drawing/2010/main" val="0"/>
              </a:ext>
            </a:extLst>
          </a:blip>
          <a:srcRect l="25757" t="1915" r="22728" b="8571"/>
          <a:stretch>
            <a:fillRect/>
          </a:stretch>
        </p:blipFill>
        <p:spPr bwMode="auto">
          <a:xfrm>
            <a:off x="5486400" y="889000"/>
            <a:ext cx="36020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1"/>
          <p:cNvPicPr>
            <a:picLocks noChangeAspect="1" noChangeArrowheads="1"/>
          </p:cNvPicPr>
          <p:nvPr/>
        </p:nvPicPr>
        <p:blipFill>
          <a:blip r:embed="rId4" cstate="print">
            <a:extLst>
              <a:ext uri="{28A0092B-C50C-407E-A947-70E740481C1C}">
                <a14:useLocalDpi xmlns:a14="http://schemas.microsoft.com/office/drawing/2010/main" val="0"/>
              </a:ext>
            </a:extLst>
          </a:blip>
          <a:srcRect l="-2" t="2690" r="-1450" b="6734"/>
          <a:stretch>
            <a:fillRect/>
          </a:stretch>
        </p:blipFill>
        <p:spPr bwMode="auto">
          <a:xfrm>
            <a:off x="152400" y="1289050"/>
            <a:ext cx="53340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Text Box 8"/>
          <p:cNvSpPr txBox="1">
            <a:spLocks noChangeArrowheads="1"/>
          </p:cNvSpPr>
          <p:nvPr/>
        </p:nvSpPr>
        <p:spPr bwMode="auto">
          <a:xfrm>
            <a:off x="76200" y="115888"/>
            <a:ext cx="90376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Poor drainage in supine position with good drainage (&gt;50%) </a:t>
            </a:r>
          </a:p>
          <a:p>
            <a:pPr eaLnBrk="1" hangingPunct="1"/>
            <a:r>
              <a:rPr lang="en-US" altLang="en-US" sz="2400" b="1">
                <a:solidFill>
                  <a:schemeClr val="bg1"/>
                </a:solidFill>
              </a:rPr>
              <a:t>in the upright position.  Normal differential renal function.</a:t>
            </a:r>
          </a:p>
          <a:p>
            <a:pPr eaLnBrk="1" hangingPunct="1"/>
            <a:r>
              <a:rPr lang="en-US" altLang="en-US" sz="2400" b="1">
                <a:solidFill>
                  <a:schemeClr val="bg1"/>
                </a:solidFill>
              </a:rPr>
              <a:t>Does this patient need f/u imaging?</a:t>
            </a:r>
            <a:endParaRPr lang="en-US" altLang="en-US" sz="2400" b="1">
              <a:solidFill>
                <a:srgbClr val="FFFF00"/>
              </a:solidFill>
            </a:endParaRPr>
          </a:p>
        </p:txBody>
      </p:sp>
      <p:sp>
        <p:nvSpPr>
          <p:cNvPr id="31750" name="Text Box 9"/>
          <p:cNvSpPr txBox="1">
            <a:spLocks noChangeArrowheads="1"/>
          </p:cNvSpPr>
          <p:nvPr/>
        </p:nvSpPr>
        <p:spPr bwMode="auto">
          <a:xfrm>
            <a:off x="2057400" y="2286000"/>
            <a:ext cx="3111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 Residual at 30 min= 52%</a:t>
            </a:r>
          </a:p>
        </p:txBody>
      </p:sp>
      <p:sp>
        <p:nvSpPr>
          <p:cNvPr id="8" name="TextBox 7"/>
          <p:cNvSpPr txBox="1">
            <a:spLocks noChangeArrowheads="1"/>
          </p:cNvSpPr>
          <p:nvPr/>
        </p:nvSpPr>
        <p:spPr bwMode="auto">
          <a:xfrm>
            <a:off x="5638800" y="5842000"/>
            <a:ext cx="2882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What should you ask the technologist to do next?</a:t>
            </a:r>
          </a:p>
        </p:txBody>
      </p:sp>
      <p:sp>
        <p:nvSpPr>
          <p:cNvPr id="2" name="TextBox 1"/>
          <p:cNvSpPr txBox="1">
            <a:spLocks noChangeArrowheads="1"/>
          </p:cNvSpPr>
          <p:nvPr/>
        </p:nvSpPr>
        <p:spPr bwMode="auto">
          <a:xfrm>
            <a:off x="8151813" y="1295400"/>
            <a:ext cx="962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Pre-upright</a:t>
            </a:r>
          </a:p>
        </p:txBody>
      </p:sp>
      <p:sp>
        <p:nvSpPr>
          <p:cNvPr id="10" name="TextBox 9"/>
          <p:cNvSpPr txBox="1">
            <a:spLocks noChangeArrowheads="1"/>
          </p:cNvSpPr>
          <p:nvPr/>
        </p:nvSpPr>
        <p:spPr bwMode="auto">
          <a:xfrm>
            <a:off x="8189913" y="3886200"/>
            <a:ext cx="963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Post-upright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6676"/>
                                        </p:tgtEl>
                                        <p:attrNameLst>
                                          <p:attrName>style.visibility</p:attrName>
                                        </p:attrNameLst>
                                      </p:cBhvr>
                                      <p:to>
                                        <p:strVal val="visible"/>
                                      </p:to>
                                    </p:set>
                                    <p:animEffect transition="in" filter="fade">
                                      <p:cBhvr>
                                        <p:cTn id="12" dur="500"/>
                                        <p:tgtEl>
                                          <p:spTgt spid="15667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6680"/>
                                        </p:tgtEl>
                                        <p:attrNameLst>
                                          <p:attrName>style.visibility</p:attrName>
                                        </p:attrNameLst>
                                      </p:cBhvr>
                                      <p:to>
                                        <p:strVal val="visible"/>
                                      </p:to>
                                    </p:set>
                                    <p:animEffect transition="in" filter="fade">
                                      <p:cBhvr>
                                        <p:cTn id="23" dur="500"/>
                                        <p:tgtEl>
                                          <p:spTgt spid="156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0" grpId="0"/>
      <p:bldP spid="8" grpId="0"/>
      <p:bldP spid="2"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28600" y="609600"/>
            <a:ext cx="8550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Same patient, 6 mos later—Improved LT drainage</a:t>
            </a:r>
          </a:p>
        </p:txBody>
      </p:sp>
      <p:pic>
        <p:nvPicPr>
          <p:cNvPr id="32771" name="Picture 3" descr="1"/>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r="1961" b="5736"/>
          <a:stretch>
            <a:fillRect/>
          </a:stretch>
        </p:blipFill>
        <p:spPr bwMode="auto">
          <a:xfrm>
            <a:off x="0" y="1600200"/>
            <a:ext cx="44196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1"/>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b="4393"/>
          <a:stretch>
            <a:fillRect/>
          </a:stretch>
        </p:blipFill>
        <p:spPr bwMode="auto">
          <a:xfrm>
            <a:off x="4648200" y="1558925"/>
            <a:ext cx="44958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2057400" y="4419600"/>
            <a:ext cx="1557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Pre-Lasix</a:t>
            </a:r>
          </a:p>
        </p:txBody>
      </p:sp>
      <p:sp>
        <p:nvSpPr>
          <p:cNvPr id="32774" name="Text Box 6"/>
          <p:cNvSpPr txBox="1">
            <a:spLocks noChangeArrowheads="1"/>
          </p:cNvSpPr>
          <p:nvPr/>
        </p:nvSpPr>
        <p:spPr bwMode="auto">
          <a:xfrm>
            <a:off x="6629400" y="4419600"/>
            <a:ext cx="1725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Post-Lasix</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t="2635"/>
          <a:stretch>
            <a:fillRect/>
          </a:stretch>
        </p:blipFill>
        <p:spPr bwMode="auto">
          <a:xfrm>
            <a:off x="1752600" y="1295400"/>
            <a:ext cx="51054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5257800"/>
            <a:ext cx="365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228600" y="304800"/>
            <a:ext cx="8648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Same patient, 6 mos later—Improved LT drainage,</a:t>
            </a:r>
          </a:p>
          <a:p>
            <a:pPr eaLnBrk="1" hangingPunct="1"/>
            <a:r>
              <a:rPr lang="en-US" altLang="en-US" sz="2800" b="1">
                <a:solidFill>
                  <a:schemeClr val="bg1"/>
                </a:solidFill>
              </a:rPr>
              <a:t>No evidence of high grade obstruction</a:t>
            </a:r>
          </a:p>
        </p:txBody>
      </p:sp>
      <p:sp>
        <p:nvSpPr>
          <p:cNvPr id="33797" name="Text Box 5"/>
          <p:cNvSpPr txBox="1">
            <a:spLocks noChangeArrowheads="1"/>
          </p:cNvSpPr>
          <p:nvPr/>
        </p:nvSpPr>
        <p:spPr bwMode="auto">
          <a:xfrm>
            <a:off x="2743200" y="2895600"/>
            <a:ext cx="3111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 Residual at 30 min= 20%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5</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b="5484"/>
          <a:stretch>
            <a:fillRect/>
          </a:stretch>
        </p:blipFill>
        <p:spPr bwMode="auto">
          <a:xfrm>
            <a:off x="4648200" y="1657350"/>
            <a:ext cx="44958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6"/>
          <p:cNvSpPr txBox="1">
            <a:spLocks noChangeArrowheads="1"/>
          </p:cNvSpPr>
          <p:nvPr/>
        </p:nvSpPr>
        <p:spPr bwMode="auto">
          <a:xfrm>
            <a:off x="6705600" y="4572000"/>
            <a:ext cx="1468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Post-Lasix</a:t>
            </a:r>
          </a:p>
        </p:txBody>
      </p:sp>
      <p:sp>
        <p:nvSpPr>
          <p:cNvPr id="35844" name="Text Box 7"/>
          <p:cNvSpPr txBox="1">
            <a:spLocks noChangeArrowheads="1"/>
          </p:cNvSpPr>
          <p:nvPr/>
        </p:nvSpPr>
        <p:spPr bwMode="auto">
          <a:xfrm>
            <a:off x="609600" y="228600"/>
            <a:ext cx="78327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10 week old female w/ prenatal diagnosis of bilateral </a:t>
            </a:r>
          </a:p>
          <a:p>
            <a:pPr eaLnBrk="1" hangingPunct="1"/>
            <a:r>
              <a:rPr lang="en-US" altLang="en-US" sz="2400" b="1">
                <a:solidFill>
                  <a:schemeClr val="bg1"/>
                </a:solidFill>
              </a:rPr>
              <a:t>hydronephrosis.     Normal VCUG</a:t>
            </a:r>
          </a:p>
        </p:txBody>
      </p:sp>
      <p:pic>
        <p:nvPicPr>
          <p:cNvPr id="35845" name="Picture 8" descr="1"/>
          <p:cNvPicPr>
            <a:picLocks noChangeAspect="1" noChangeArrowheads="1"/>
          </p:cNvPicPr>
          <p:nvPr/>
        </p:nvPicPr>
        <p:blipFill>
          <a:blip r:embed="rId3" cstate="print">
            <a:extLst>
              <a:ext uri="{28A0092B-C50C-407E-A947-70E740481C1C}">
                <a14:useLocalDpi xmlns:a14="http://schemas.microsoft.com/office/drawing/2010/main" val="0"/>
              </a:ext>
            </a:extLst>
          </a:blip>
          <a:srcRect b="4823"/>
          <a:stretch>
            <a:fillRect/>
          </a:stretch>
        </p:blipFill>
        <p:spPr bwMode="auto">
          <a:xfrm>
            <a:off x="0" y="1657350"/>
            <a:ext cx="44958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9"/>
          <p:cNvSpPr txBox="1">
            <a:spLocks noChangeArrowheads="1"/>
          </p:cNvSpPr>
          <p:nvPr/>
        </p:nvSpPr>
        <p:spPr bwMode="auto">
          <a:xfrm>
            <a:off x="2133600" y="4543425"/>
            <a:ext cx="1327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Pre-Lasix</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1"/>
          <p:cNvPicPr>
            <a:picLocks noChangeAspect="1" noChangeArrowheads="1"/>
          </p:cNvPicPr>
          <p:nvPr/>
        </p:nvPicPr>
        <p:blipFill>
          <a:blip r:embed="rId2" cstate="print">
            <a:lum bright="-12000" contrast="-42000"/>
            <a:extLst>
              <a:ext uri="{28A0092B-C50C-407E-A947-70E740481C1C}">
                <a14:useLocalDpi xmlns:a14="http://schemas.microsoft.com/office/drawing/2010/main" val="0"/>
              </a:ext>
            </a:extLst>
          </a:blip>
          <a:srcRect t="2580" r="3192" b="50786"/>
          <a:stretch>
            <a:fillRect/>
          </a:stretch>
        </p:blipFill>
        <p:spPr bwMode="auto">
          <a:xfrm>
            <a:off x="990600" y="4564063"/>
            <a:ext cx="60198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1"/>
          <p:cNvPicPr>
            <a:picLocks noChangeAspect="1" noChangeArrowheads="1"/>
          </p:cNvPicPr>
          <p:nvPr/>
        </p:nvPicPr>
        <p:blipFill>
          <a:blip r:embed="rId3" cstate="print">
            <a:extLst>
              <a:ext uri="{28A0092B-C50C-407E-A947-70E740481C1C}">
                <a14:useLocalDpi xmlns:a14="http://schemas.microsoft.com/office/drawing/2010/main" val="0"/>
              </a:ext>
            </a:extLst>
          </a:blip>
          <a:srcRect t="2795" r="4971" b="4950"/>
          <a:stretch>
            <a:fillRect/>
          </a:stretch>
        </p:blipFill>
        <p:spPr bwMode="auto">
          <a:xfrm>
            <a:off x="990600" y="1166813"/>
            <a:ext cx="43434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7"/>
          <p:cNvSpPr txBox="1">
            <a:spLocks noChangeArrowheads="1"/>
          </p:cNvSpPr>
          <p:nvPr/>
        </p:nvSpPr>
        <p:spPr bwMode="auto">
          <a:xfrm>
            <a:off x="152400" y="1524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Non-obstructive hydronephrosis RT kidney.  </a:t>
            </a:r>
            <a:r>
              <a:rPr lang="en-US" altLang="en-US" sz="2400" b="1">
                <a:solidFill>
                  <a:srgbClr val="FFFF00"/>
                </a:solidFill>
              </a:rPr>
              <a:t>No postupright imaging needed: washout half-time is &lt; 10 minutes</a:t>
            </a:r>
            <a:endParaRPr lang="en-US" altLang="en-US" sz="2400" b="1">
              <a:solidFill>
                <a:schemeClr val="bg1"/>
              </a:solidFill>
            </a:endParaRPr>
          </a:p>
        </p:txBody>
      </p:sp>
      <p:sp>
        <p:nvSpPr>
          <p:cNvPr id="36869" name="Text Box 8"/>
          <p:cNvSpPr txBox="1">
            <a:spLocks noChangeArrowheads="1"/>
          </p:cNvSpPr>
          <p:nvPr/>
        </p:nvSpPr>
        <p:spPr bwMode="auto">
          <a:xfrm>
            <a:off x="1828800" y="2286000"/>
            <a:ext cx="3111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 Residual at 30 min= 14%</a:t>
            </a:r>
          </a:p>
        </p:txBody>
      </p:sp>
      <p:sp>
        <p:nvSpPr>
          <p:cNvPr id="6" name="Text Box 7"/>
          <p:cNvSpPr txBox="1">
            <a:spLocks noChangeArrowheads="1"/>
          </p:cNvSpPr>
          <p:nvPr/>
        </p:nvSpPr>
        <p:spPr bwMode="auto">
          <a:xfrm>
            <a:off x="5387975" y="1069975"/>
            <a:ext cx="35274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Does this patient need</a:t>
            </a:r>
          </a:p>
          <a:p>
            <a:pPr eaLnBrk="1" hangingPunct="1"/>
            <a:r>
              <a:rPr lang="en-US" altLang="en-US" sz="2400" b="1">
                <a:solidFill>
                  <a:schemeClr val="bg1"/>
                </a:solidFill>
              </a:rPr>
              <a:t>f/u diuresis renogram?</a:t>
            </a:r>
          </a:p>
        </p:txBody>
      </p:sp>
      <p:sp>
        <p:nvSpPr>
          <p:cNvPr id="7" name="Text Box 7"/>
          <p:cNvSpPr txBox="1">
            <a:spLocks noChangeArrowheads="1"/>
          </p:cNvSpPr>
          <p:nvPr/>
        </p:nvSpPr>
        <p:spPr bwMode="auto">
          <a:xfrm>
            <a:off x="5416550" y="2057400"/>
            <a:ext cx="352742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Yes. Neonatal hydronephrosis is a dynamic phenomenon, may improve, remain stable or even worsen over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500"/>
                                        <p:tgtEl>
                                          <p:spTgt spid="2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066800" y="304800"/>
            <a:ext cx="71278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Same patient, f/u study 11 months later:  </a:t>
            </a:r>
          </a:p>
          <a:p>
            <a:pPr eaLnBrk="1" hangingPunct="1"/>
            <a:r>
              <a:rPr lang="en-US" altLang="en-US" sz="2800" b="1">
                <a:solidFill>
                  <a:schemeClr val="bg1"/>
                </a:solidFill>
              </a:rPr>
              <a:t>		worsened drainage.</a:t>
            </a:r>
            <a:r>
              <a:rPr lang="en-US" altLang="en-US" sz="2400" b="1">
                <a:solidFill>
                  <a:schemeClr val="bg1"/>
                </a:solidFill>
              </a:rPr>
              <a:t> </a:t>
            </a:r>
          </a:p>
        </p:txBody>
      </p:sp>
      <p:pic>
        <p:nvPicPr>
          <p:cNvPr id="37891" name="Picture 5" descr="1"/>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b="2040"/>
          <a:stretch>
            <a:fillRect/>
          </a:stretch>
        </p:blipFill>
        <p:spPr bwMode="auto">
          <a:xfrm>
            <a:off x="76200" y="1600200"/>
            <a:ext cx="44196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1"/>
          <p:cNvPicPr>
            <a:picLocks noChangeAspect="1" noChangeArrowheads="1"/>
          </p:cNvPicPr>
          <p:nvPr/>
        </p:nvPicPr>
        <p:blipFill>
          <a:blip r:embed="rId3" cstate="print">
            <a:extLst>
              <a:ext uri="{28A0092B-C50C-407E-A947-70E740481C1C}">
                <a14:useLocalDpi xmlns:a14="http://schemas.microsoft.com/office/drawing/2010/main" val="0"/>
              </a:ext>
            </a:extLst>
          </a:blip>
          <a:srcRect b="2083"/>
          <a:stretch>
            <a:fillRect/>
          </a:stretch>
        </p:blipFill>
        <p:spPr bwMode="auto">
          <a:xfrm>
            <a:off x="4648200" y="1600200"/>
            <a:ext cx="44196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7"/>
          <p:cNvSpPr txBox="1">
            <a:spLocks noChangeArrowheads="1"/>
          </p:cNvSpPr>
          <p:nvPr/>
        </p:nvSpPr>
        <p:spPr bwMode="auto">
          <a:xfrm>
            <a:off x="2133600" y="4419600"/>
            <a:ext cx="1327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Pre-Lasix</a:t>
            </a:r>
          </a:p>
        </p:txBody>
      </p:sp>
      <p:sp>
        <p:nvSpPr>
          <p:cNvPr id="37894" name="Text Box 8"/>
          <p:cNvSpPr txBox="1">
            <a:spLocks noChangeArrowheads="1"/>
          </p:cNvSpPr>
          <p:nvPr/>
        </p:nvSpPr>
        <p:spPr bwMode="auto">
          <a:xfrm>
            <a:off x="6858000" y="4419600"/>
            <a:ext cx="1468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Post-Lasix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b="47488"/>
          <a:stretch>
            <a:fillRect/>
          </a:stretch>
        </p:blipFill>
        <p:spPr bwMode="auto">
          <a:xfrm>
            <a:off x="228600" y="4676775"/>
            <a:ext cx="52578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descr="1"/>
          <p:cNvPicPr>
            <a:picLocks noChangeAspect="1" noChangeArrowheads="1"/>
          </p:cNvPicPr>
          <p:nvPr/>
        </p:nvPicPr>
        <p:blipFill>
          <a:blip r:embed="rId3" cstate="print">
            <a:extLst>
              <a:ext uri="{28A0092B-C50C-407E-A947-70E740481C1C}">
                <a14:useLocalDpi xmlns:a14="http://schemas.microsoft.com/office/drawing/2010/main" val="0"/>
              </a:ext>
            </a:extLst>
          </a:blip>
          <a:srcRect t="2881" b="4922"/>
          <a:stretch>
            <a:fillRect/>
          </a:stretch>
        </p:blipFill>
        <p:spPr bwMode="auto">
          <a:xfrm>
            <a:off x="533400" y="1143000"/>
            <a:ext cx="472440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990600" y="177800"/>
            <a:ext cx="72247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Worsened drainage: RT UPJ obstruction. </a:t>
            </a:r>
          </a:p>
          <a:p>
            <a:pPr eaLnBrk="1" hangingPunct="1"/>
            <a:r>
              <a:rPr lang="en-US" altLang="en-US" sz="2800" b="1">
                <a:solidFill>
                  <a:schemeClr val="bg1"/>
                </a:solidFill>
              </a:rPr>
              <a:t>Patient went to pyeloplasty</a:t>
            </a:r>
          </a:p>
        </p:txBody>
      </p:sp>
      <p:pic>
        <p:nvPicPr>
          <p:cNvPr id="38917" name="Picture 9" descr="1"/>
          <p:cNvPicPr>
            <a:picLocks noChangeAspect="1" noChangeArrowheads="1"/>
          </p:cNvPicPr>
          <p:nvPr/>
        </p:nvPicPr>
        <p:blipFill>
          <a:blip r:embed="rId4" cstate="print">
            <a:extLst>
              <a:ext uri="{28A0092B-C50C-407E-A947-70E740481C1C}">
                <a14:useLocalDpi xmlns:a14="http://schemas.microsoft.com/office/drawing/2010/main" val="0"/>
              </a:ext>
            </a:extLst>
          </a:blip>
          <a:srcRect l="33600" t="1250" r="32645" b="10971"/>
          <a:stretch>
            <a:fillRect/>
          </a:stretch>
        </p:blipFill>
        <p:spPr bwMode="auto">
          <a:xfrm>
            <a:off x="6477000" y="1295400"/>
            <a:ext cx="23717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10"/>
          <p:cNvSpPr txBox="1">
            <a:spLocks noChangeArrowheads="1"/>
          </p:cNvSpPr>
          <p:nvPr/>
        </p:nvSpPr>
        <p:spPr bwMode="auto">
          <a:xfrm>
            <a:off x="1981200" y="2514600"/>
            <a:ext cx="3111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 Residual at 30 min= 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fade">
                                      <p:cBhvr>
                                        <p:cTn id="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6</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400" y="0"/>
            <a:ext cx="8229600" cy="1143000"/>
          </a:xfrm>
        </p:spPr>
        <p:txBody>
          <a:bodyPr/>
          <a:lstStyle/>
          <a:p>
            <a:pPr eaLnBrk="1" hangingPunct="1"/>
            <a:r>
              <a:rPr lang="en-US" altLang="en-US" sz="2800" b="1" smtClean="0">
                <a:solidFill>
                  <a:schemeClr val="bg1"/>
                </a:solidFill>
              </a:rPr>
              <a:t>1</a:t>
            </a:r>
            <a:r>
              <a:rPr lang="en-US" altLang="en-US" sz="2800" b="1" baseline="30000" smtClean="0">
                <a:solidFill>
                  <a:schemeClr val="bg1"/>
                </a:solidFill>
              </a:rPr>
              <a:t>st</a:t>
            </a:r>
            <a:r>
              <a:rPr lang="en-US" altLang="en-US" sz="2800" b="1" smtClean="0">
                <a:solidFill>
                  <a:schemeClr val="bg1"/>
                </a:solidFill>
              </a:rPr>
              <a:t> Patient: 2 month old with prenatal RT hydronephrosis</a:t>
            </a:r>
          </a:p>
        </p:txBody>
      </p:sp>
      <p:pic>
        <p:nvPicPr>
          <p:cNvPr id="40963" name="Picture 3" descr="gu-cropped 030"/>
          <p:cNvPicPr>
            <a:picLocks noGrp="1" noChangeAspect="1" noChangeArrowheads="1"/>
          </p:cNvPicPr>
          <p:nvPr>
            <p:ph sz="half" idx="1"/>
          </p:nvPr>
        </p:nvPicPr>
        <p:blipFill>
          <a:blip r:embed="rId3" cstate="print">
            <a:lum bright="-12000" contrast="12000"/>
            <a:extLst>
              <a:ext uri="{28A0092B-C50C-407E-A947-70E740481C1C}">
                <a14:useLocalDpi xmlns:a14="http://schemas.microsoft.com/office/drawing/2010/main" val="0"/>
              </a:ext>
            </a:extLst>
          </a:blip>
          <a:srcRect l="4787" t="11938" r="17575" b="20413"/>
          <a:stretch>
            <a:fillRect/>
          </a:stretch>
        </p:blipFill>
        <p:spPr>
          <a:xfrm>
            <a:off x="228600" y="1828800"/>
            <a:ext cx="4114800" cy="304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4" descr="Image11-us-upj obstrn-trv"/>
          <p:cNvPicPr>
            <a:picLocks noChangeAspect="1" noChangeArrowheads="1"/>
          </p:cNvPicPr>
          <p:nvPr/>
        </p:nvPicPr>
        <p:blipFill>
          <a:blip r:embed="rId4">
            <a:lum bright="-12000" contrast="30000"/>
            <a:extLst>
              <a:ext uri="{28A0092B-C50C-407E-A947-70E740481C1C}">
                <a14:useLocalDpi xmlns:a14="http://schemas.microsoft.com/office/drawing/2010/main" val="0"/>
              </a:ext>
            </a:extLst>
          </a:blip>
          <a:srcRect/>
          <a:stretch>
            <a:fillRect/>
          </a:stretch>
        </p:blipFill>
        <p:spPr bwMode="auto">
          <a:xfrm>
            <a:off x="4495800" y="1828800"/>
            <a:ext cx="37338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3429000" y="5867400"/>
            <a:ext cx="1990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Findings??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1600200"/>
          <a:ext cx="4648200" cy="3498850"/>
        </p:xfrm>
        <a:graphic>
          <a:graphicData uri="http://schemas.openxmlformats.org/presentationml/2006/ole">
            <mc:AlternateContent xmlns:mc="http://schemas.openxmlformats.org/markup-compatibility/2006">
              <mc:Choice xmlns:v="urn:schemas-microsoft-com:vml" Requires="v">
                <p:oleObj spid="_x0000_s5135" name="Image File" r:id="rId4" imgW="6350000" imgH="5003800" progId="DellImageExpertImage">
                  <p:embed/>
                </p:oleObj>
              </mc:Choice>
              <mc:Fallback>
                <p:oleObj name="Image File" r:id="rId4" imgW="6350000" imgH="5003800" progId="DellImageExpertImage">
                  <p:embed/>
                  <p:pic>
                    <p:nvPicPr>
                      <p:cNvPr id="0" name="Object 2"/>
                      <p:cNvPicPr>
                        <a:picLocks noChangeAspect="1" noChangeArrowheads="1"/>
                      </p:cNvPicPr>
                      <p:nvPr/>
                    </p:nvPicPr>
                    <p:blipFill>
                      <a:blip r:embed="rId5">
                        <a:lum bright="24000" contrast="30000"/>
                        <a:extLst>
                          <a:ext uri="{28A0092B-C50C-407E-A947-70E740481C1C}">
                            <a14:useLocalDpi xmlns:a14="http://schemas.microsoft.com/office/drawing/2010/main" val="0"/>
                          </a:ext>
                        </a:extLst>
                      </a:blip>
                      <a:srcRect t="4453"/>
                      <a:stretch>
                        <a:fillRect/>
                      </a:stretch>
                    </p:blipFill>
                    <p:spPr bwMode="auto">
                      <a:xfrm>
                        <a:off x="0" y="1600200"/>
                        <a:ext cx="4648200"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3"/>
          <p:cNvGraphicFramePr>
            <a:graphicFrameLocks noChangeAspect="1"/>
          </p:cNvGraphicFramePr>
          <p:nvPr/>
        </p:nvGraphicFramePr>
        <p:xfrm>
          <a:off x="4724400" y="1600200"/>
          <a:ext cx="4267200" cy="3462338"/>
        </p:xfrm>
        <a:graphic>
          <a:graphicData uri="http://schemas.openxmlformats.org/presentationml/2006/ole">
            <mc:AlternateContent xmlns:mc="http://schemas.openxmlformats.org/markup-compatibility/2006">
              <mc:Choice xmlns:v="urn:schemas-microsoft-com:vml" Requires="v">
                <p:oleObj spid="_x0000_s5136" name="Image File" r:id="rId6" imgW="6350000" imgH="4914900" progId="DellImageExpertImage">
                  <p:embed/>
                </p:oleObj>
              </mc:Choice>
              <mc:Fallback>
                <p:oleObj name="Image File" r:id="rId6" imgW="6350000" imgH="4914900" progId="DellImageExpertImage">
                  <p:embed/>
                  <p:pic>
                    <p:nvPicPr>
                      <p:cNvPr id="0" name="Object 3"/>
                      <p:cNvPicPr>
                        <a:picLocks noChangeAspect="1" noChangeArrowheads="1"/>
                      </p:cNvPicPr>
                      <p:nvPr/>
                    </p:nvPicPr>
                    <p:blipFill>
                      <a:blip r:embed="rId7">
                        <a:lum bright="12000" contrast="18000"/>
                        <a:grayscl/>
                        <a:extLst>
                          <a:ext uri="{28A0092B-C50C-407E-A947-70E740481C1C}">
                            <a14:useLocalDpi xmlns:a14="http://schemas.microsoft.com/office/drawing/2010/main" val="0"/>
                          </a:ext>
                        </a:extLst>
                      </a:blip>
                      <a:srcRect l="8696" t="5222" r="4892" b="4213"/>
                      <a:stretch>
                        <a:fillRect/>
                      </a:stretch>
                    </p:blipFill>
                    <p:spPr bwMode="auto">
                      <a:xfrm>
                        <a:off x="4724400" y="1600200"/>
                        <a:ext cx="4267200"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4"/>
          <p:cNvSpPr txBox="1">
            <a:spLocks noChangeArrowheads="1"/>
          </p:cNvSpPr>
          <p:nvPr/>
        </p:nvSpPr>
        <p:spPr bwMode="auto">
          <a:xfrm>
            <a:off x="7391400" y="4724400"/>
            <a:ext cx="1298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LONG RIGHT</a:t>
            </a:r>
          </a:p>
        </p:txBody>
      </p:sp>
      <p:sp>
        <p:nvSpPr>
          <p:cNvPr id="5125" name="AutoShape 5"/>
          <p:cNvSpPr>
            <a:spLocks noChangeArrowheads="1"/>
          </p:cNvSpPr>
          <p:nvPr/>
        </p:nvSpPr>
        <p:spPr bwMode="auto">
          <a:xfrm>
            <a:off x="1447800" y="3810000"/>
            <a:ext cx="136525" cy="609600"/>
          </a:xfrm>
          <a:prstGeom prst="upArrow">
            <a:avLst>
              <a:gd name="adj1" fmla="val 50000"/>
              <a:gd name="adj2" fmla="val 111628"/>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126" name="AutoShape 6"/>
          <p:cNvSpPr>
            <a:spLocks noChangeArrowheads="1"/>
          </p:cNvSpPr>
          <p:nvPr/>
        </p:nvSpPr>
        <p:spPr bwMode="auto">
          <a:xfrm>
            <a:off x="6553200" y="2286000"/>
            <a:ext cx="76200" cy="381000"/>
          </a:xfrm>
          <a:prstGeom prst="downArrow">
            <a:avLst>
              <a:gd name="adj1" fmla="val 50000"/>
              <a:gd name="adj2" fmla="val 125000"/>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80" name="Text Box 4"/>
          <p:cNvSpPr txBox="1">
            <a:spLocks noChangeArrowheads="1"/>
          </p:cNvSpPr>
          <p:nvPr/>
        </p:nvSpPr>
        <p:spPr bwMode="auto">
          <a:xfrm>
            <a:off x="685800" y="4419600"/>
            <a:ext cx="1717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9900"/>
                </a:solidFill>
              </a:rPr>
              <a:t>Multiple splenules</a:t>
            </a:r>
          </a:p>
        </p:txBody>
      </p:sp>
      <p:sp>
        <p:nvSpPr>
          <p:cNvPr id="3081" name="Text Box 4"/>
          <p:cNvSpPr txBox="1">
            <a:spLocks noChangeArrowheads="1"/>
          </p:cNvSpPr>
          <p:nvPr/>
        </p:nvSpPr>
        <p:spPr bwMode="auto">
          <a:xfrm>
            <a:off x="6153150" y="1981200"/>
            <a:ext cx="933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9900"/>
                </a:solidFill>
              </a:rPr>
              <a:t>Stomach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blinds(horizontal)">
                                      <p:cBhvr>
                                        <p:cTn id="7" dur="500"/>
                                        <p:tgtEl>
                                          <p:spTgt spid="30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81"/>
                                        </p:tgtEl>
                                        <p:attrNameLst>
                                          <p:attrName>style.visibility</p:attrName>
                                        </p:attrNameLst>
                                      </p:cBhvr>
                                      <p:to>
                                        <p:strVal val="visible"/>
                                      </p:to>
                                    </p:set>
                                    <p:animEffect transition="in" filter="blinds(horizontal)">
                                      <p:cBhvr>
                                        <p:cTn id="10"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P spid="308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us-mcdk-trv"/>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8600" y="914400"/>
            <a:ext cx="40386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us-mcdk"/>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800600" y="914400"/>
            <a:ext cx="39624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914400" y="0"/>
            <a:ext cx="8248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2</a:t>
            </a:r>
            <a:r>
              <a:rPr lang="en-US" altLang="en-US" sz="2400" b="1" baseline="30000">
                <a:solidFill>
                  <a:schemeClr val="bg1"/>
                </a:solidFill>
              </a:rPr>
              <a:t>nd</a:t>
            </a:r>
            <a:r>
              <a:rPr lang="en-US" altLang="en-US" sz="2400" b="1">
                <a:solidFill>
                  <a:schemeClr val="bg1"/>
                </a:solidFill>
              </a:rPr>
              <a:t> Patient: Newborn with prenatal left hydronephrosis. </a:t>
            </a:r>
          </a:p>
          <a:p>
            <a:pPr eaLnBrk="1" hangingPunct="1"/>
            <a:r>
              <a:rPr lang="en-US" altLang="en-US" sz="2400" b="1">
                <a:solidFill>
                  <a:schemeClr val="bg1"/>
                </a:solidFill>
              </a:rPr>
              <a:t>		Normal right kidney</a:t>
            </a:r>
          </a:p>
        </p:txBody>
      </p:sp>
      <p:sp>
        <p:nvSpPr>
          <p:cNvPr id="34821" name="Text Box 5"/>
          <p:cNvSpPr txBox="1">
            <a:spLocks noChangeArrowheads="1"/>
          </p:cNvSpPr>
          <p:nvPr/>
        </p:nvSpPr>
        <p:spPr bwMode="auto">
          <a:xfrm>
            <a:off x="228600" y="6019800"/>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olidFill>
                  <a:schemeClr val="bg1"/>
                </a:solidFill>
              </a:rPr>
              <a:t>How do the findings in this patient differ from the first patient?</a:t>
            </a:r>
          </a:p>
          <a:p>
            <a:pPr eaLnBrk="1" hangingPunct="1"/>
            <a:r>
              <a:rPr lang="en-US" altLang="en-US" sz="2200" b="1">
                <a:solidFill>
                  <a:schemeClr val="bg1"/>
                </a:solidFill>
              </a:rPr>
              <a:t>What study should be done next?</a:t>
            </a:r>
          </a:p>
        </p:txBody>
      </p:sp>
      <p:pic>
        <p:nvPicPr>
          <p:cNvPr id="41990" name="Picture 6" descr="NESTER"/>
          <p:cNvPicPr>
            <a:picLocks noChangeAspect="1" noChangeArrowheads="1"/>
          </p:cNvPicPr>
          <p:nvPr/>
        </p:nvPicPr>
        <p:blipFill>
          <a:blip r:embed="rId5" cstate="print">
            <a:lum bright="-18000"/>
            <a:extLst>
              <a:ext uri="{28A0092B-C50C-407E-A947-70E740481C1C}">
                <a14:useLocalDpi xmlns:a14="http://schemas.microsoft.com/office/drawing/2010/main" val="0"/>
              </a:ext>
            </a:extLst>
          </a:blip>
          <a:srcRect l="2197" t="57959" r="59340"/>
          <a:stretch>
            <a:fillRect/>
          </a:stretch>
        </p:blipFill>
        <p:spPr bwMode="auto">
          <a:xfrm>
            <a:off x="609600" y="3581400"/>
            <a:ext cx="29718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NESTER"/>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l="54945" t="59460" r="6593"/>
          <a:stretch>
            <a:fillRect/>
          </a:stretch>
        </p:blipFill>
        <p:spPr bwMode="auto">
          <a:xfrm>
            <a:off x="5029200" y="3657600"/>
            <a:ext cx="28956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8"/>
          <p:cNvSpPr txBox="1">
            <a:spLocks noChangeArrowheads="1"/>
          </p:cNvSpPr>
          <p:nvPr/>
        </p:nvSpPr>
        <p:spPr bwMode="auto">
          <a:xfrm>
            <a:off x="4191000" y="2819400"/>
            <a:ext cx="917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LONG</a:t>
            </a:r>
          </a:p>
        </p:txBody>
      </p:sp>
      <p:sp>
        <p:nvSpPr>
          <p:cNvPr id="41993" name="Text Box 9"/>
          <p:cNvSpPr txBox="1">
            <a:spLocks noChangeArrowheads="1"/>
          </p:cNvSpPr>
          <p:nvPr/>
        </p:nvSpPr>
        <p:spPr bwMode="auto">
          <a:xfrm>
            <a:off x="3733800" y="4953000"/>
            <a:ext cx="1062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TRANS</a:t>
            </a:r>
          </a:p>
        </p:txBody>
      </p:sp>
      <p:sp>
        <p:nvSpPr>
          <p:cNvPr id="41994" name="Text Box 10"/>
          <p:cNvSpPr txBox="1">
            <a:spLocks noChangeArrowheads="1"/>
          </p:cNvSpPr>
          <p:nvPr/>
        </p:nvSpPr>
        <p:spPr bwMode="auto">
          <a:xfrm>
            <a:off x="3581400" y="28956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LT</a:t>
            </a:r>
          </a:p>
        </p:txBody>
      </p:sp>
      <p:sp>
        <p:nvSpPr>
          <p:cNvPr id="41995" name="Text Box 11"/>
          <p:cNvSpPr txBox="1">
            <a:spLocks noChangeArrowheads="1"/>
          </p:cNvSpPr>
          <p:nvPr/>
        </p:nvSpPr>
        <p:spPr bwMode="auto">
          <a:xfrm>
            <a:off x="7391400" y="53340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LT</a:t>
            </a:r>
          </a:p>
        </p:txBody>
      </p:sp>
      <p:sp>
        <p:nvSpPr>
          <p:cNvPr id="41996" name="Text Box 12"/>
          <p:cNvSpPr txBox="1">
            <a:spLocks noChangeArrowheads="1"/>
          </p:cNvSpPr>
          <p:nvPr/>
        </p:nvSpPr>
        <p:spPr bwMode="auto">
          <a:xfrm>
            <a:off x="838200" y="54864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LT</a:t>
            </a:r>
          </a:p>
        </p:txBody>
      </p:sp>
      <p:sp>
        <p:nvSpPr>
          <p:cNvPr id="41997" name="Text Box 13"/>
          <p:cNvSpPr txBox="1">
            <a:spLocks noChangeArrowheads="1"/>
          </p:cNvSpPr>
          <p:nvPr/>
        </p:nvSpPr>
        <p:spPr bwMode="auto">
          <a:xfrm>
            <a:off x="8458200" y="32004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LT</a:t>
            </a:r>
          </a:p>
        </p:txBody>
      </p:sp>
      <p:sp>
        <p:nvSpPr>
          <p:cNvPr id="41998" name="Text Box 14"/>
          <p:cNvSpPr txBox="1">
            <a:spLocks noChangeArrowheads="1"/>
          </p:cNvSpPr>
          <p:nvPr/>
        </p:nvSpPr>
        <p:spPr bwMode="auto">
          <a:xfrm>
            <a:off x="304800" y="28194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6.5 cm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blinds(horizontal)">
                                      <p:cBhvr>
                                        <p:cTn id="7"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1"/>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l="3059" t="1289" r="13303" b="4543"/>
          <a:stretch>
            <a:fillRect/>
          </a:stretch>
        </p:blipFill>
        <p:spPr bwMode="auto">
          <a:xfrm>
            <a:off x="0" y="533400"/>
            <a:ext cx="45720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1"/>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l="2083" t="1317" r="14583" b="3816"/>
          <a:stretch>
            <a:fillRect/>
          </a:stretch>
        </p:blipFill>
        <p:spPr bwMode="auto">
          <a:xfrm>
            <a:off x="4648200" y="533400"/>
            <a:ext cx="44958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1219200" y="4902200"/>
            <a:ext cx="2222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First patient</a:t>
            </a:r>
          </a:p>
        </p:txBody>
      </p:sp>
      <p:sp>
        <p:nvSpPr>
          <p:cNvPr id="43013" name="Text Box 5"/>
          <p:cNvSpPr txBox="1">
            <a:spLocks noChangeArrowheads="1"/>
          </p:cNvSpPr>
          <p:nvPr/>
        </p:nvSpPr>
        <p:spPr bwMode="auto">
          <a:xfrm>
            <a:off x="5791200" y="4891088"/>
            <a:ext cx="2736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Second patient</a:t>
            </a:r>
          </a:p>
        </p:txBody>
      </p:sp>
      <p:sp>
        <p:nvSpPr>
          <p:cNvPr id="35847" name="Text Box 5"/>
          <p:cNvSpPr txBox="1">
            <a:spLocks noChangeArrowheads="1"/>
          </p:cNvSpPr>
          <p:nvPr/>
        </p:nvSpPr>
        <p:spPr bwMode="auto">
          <a:xfrm>
            <a:off x="228600" y="5638800"/>
            <a:ext cx="396240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Functioning LT kidney c/w UPJ obstruction									</a:t>
            </a:r>
            <a:r>
              <a:rPr lang="en-US" altLang="en-US" sz="2200" b="1">
                <a:solidFill>
                  <a:schemeClr val="bg1"/>
                </a:solidFill>
              </a:rPr>
              <a:t>			</a:t>
            </a:r>
          </a:p>
        </p:txBody>
      </p:sp>
      <p:sp>
        <p:nvSpPr>
          <p:cNvPr id="35848" name="Text Box 8"/>
          <p:cNvSpPr txBox="1">
            <a:spLocks noChangeArrowheads="1"/>
          </p:cNvSpPr>
          <p:nvPr/>
        </p:nvSpPr>
        <p:spPr bwMode="auto">
          <a:xfrm>
            <a:off x="5248275" y="5641975"/>
            <a:ext cx="36671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Non-function LT kidney </a:t>
            </a:r>
          </a:p>
          <a:p>
            <a:pPr eaLnBrk="1" hangingPunct="1"/>
            <a:r>
              <a:rPr lang="en-US" altLang="en-US" sz="2400" b="1">
                <a:solidFill>
                  <a:schemeClr val="bg1"/>
                </a:solidFill>
              </a:rPr>
              <a:t>c/w MCDK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blinds(horizontal)">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blinds(horizontal)">
                                      <p:cBhvr>
                                        <p:cTn id="12"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P spid="3584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3400" y="-152400"/>
            <a:ext cx="8229600" cy="1143000"/>
          </a:xfrm>
        </p:spPr>
        <p:txBody>
          <a:bodyPr/>
          <a:lstStyle/>
          <a:p>
            <a:pPr eaLnBrk="1" hangingPunct="1"/>
            <a:r>
              <a:rPr lang="en-US" altLang="en-US" sz="3600" b="1" smtClean="0">
                <a:solidFill>
                  <a:schemeClr val="bg1"/>
                </a:solidFill>
              </a:rPr>
              <a:t>UPJ Obstruction vs UPJ type MCDK</a:t>
            </a:r>
          </a:p>
        </p:txBody>
      </p:sp>
      <p:pic>
        <p:nvPicPr>
          <p:cNvPr id="44035" name="Picture 3" descr="gu-cropped 030"/>
          <p:cNvPicPr>
            <a:picLocks noGrp="1" noChangeAspect="1" noChangeArrowheads="1"/>
          </p:cNvPicPr>
          <p:nvPr>
            <p:ph sz="half" idx="1"/>
          </p:nvPr>
        </p:nvPicPr>
        <p:blipFill>
          <a:blip r:embed="rId2">
            <a:lum bright="-12000"/>
            <a:extLst>
              <a:ext uri="{28A0092B-C50C-407E-A947-70E740481C1C}">
                <a14:useLocalDpi xmlns:a14="http://schemas.microsoft.com/office/drawing/2010/main" val="0"/>
              </a:ext>
            </a:extLst>
          </a:blip>
          <a:srcRect/>
          <a:stretch>
            <a:fillRect/>
          </a:stretch>
        </p:blipFill>
        <p:spPr>
          <a:xfrm>
            <a:off x="1066800" y="990600"/>
            <a:ext cx="3048000" cy="2584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Picture 4" descr="Image11-us-upj obstrn-trv"/>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876800" y="990600"/>
            <a:ext cx="30480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us-mc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0"/>
            <a:ext cx="43434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us-mcdk-tr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0"/>
            <a:ext cx="44196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4"/>
          <p:cNvSpPr txBox="1">
            <a:spLocks noChangeArrowheads="1"/>
          </p:cNvSpPr>
          <p:nvPr/>
        </p:nvSpPr>
        <p:spPr bwMode="auto">
          <a:xfrm>
            <a:off x="3276600" y="914400"/>
            <a:ext cx="2222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First patient</a:t>
            </a:r>
          </a:p>
        </p:txBody>
      </p:sp>
      <p:sp>
        <p:nvSpPr>
          <p:cNvPr id="44040" name="Text Box 5"/>
          <p:cNvSpPr txBox="1">
            <a:spLocks noChangeArrowheads="1"/>
          </p:cNvSpPr>
          <p:nvPr/>
        </p:nvSpPr>
        <p:spPr bwMode="auto">
          <a:xfrm>
            <a:off x="3505200" y="3810000"/>
            <a:ext cx="2736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Second patient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23622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861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1447800"/>
            <a:ext cx="2209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2004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5105400"/>
            <a:ext cx="20574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944563" y="76200"/>
            <a:ext cx="835183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solidFill>
                  <a:schemeClr val="bg1"/>
                </a:solidFill>
              </a:rPr>
              <a:t>4 month old with Classic type MCDK</a:t>
            </a:r>
          </a:p>
        </p:txBody>
      </p:sp>
      <p:sp>
        <p:nvSpPr>
          <p:cNvPr id="45064" name="Text Box 8"/>
          <p:cNvSpPr txBox="1">
            <a:spLocks noChangeArrowheads="1"/>
          </p:cNvSpPr>
          <p:nvPr/>
        </p:nvSpPr>
        <p:spPr bwMode="auto">
          <a:xfrm>
            <a:off x="1905000" y="914400"/>
            <a:ext cx="1852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LEFT KIDNEY</a:t>
            </a:r>
          </a:p>
        </p:txBody>
      </p:sp>
      <p:pic>
        <p:nvPicPr>
          <p:cNvPr id="45065" name="Picture 9" descr="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1219200"/>
            <a:ext cx="27432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3276600"/>
            <a:ext cx="2362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000" y="5351463"/>
            <a:ext cx="17526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43800" y="5354638"/>
            <a:ext cx="15240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Text Box 13"/>
          <p:cNvSpPr txBox="1">
            <a:spLocks noChangeArrowheads="1"/>
          </p:cNvSpPr>
          <p:nvPr/>
        </p:nvSpPr>
        <p:spPr bwMode="auto">
          <a:xfrm>
            <a:off x="6019800" y="838200"/>
            <a:ext cx="200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RIGHT KIDNEY</a:t>
            </a:r>
          </a:p>
        </p:txBody>
      </p:sp>
      <p:pic>
        <p:nvPicPr>
          <p:cNvPr id="45070" name="Picture 14" descr="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5068888"/>
            <a:ext cx="23622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Text Box 7"/>
          <p:cNvSpPr txBox="1">
            <a:spLocks noChangeArrowheads="1"/>
          </p:cNvSpPr>
          <p:nvPr/>
        </p:nvSpPr>
        <p:spPr bwMode="auto">
          <a:xfrm>
            <a:off x="6096000" y="28194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5.3 cm</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600200" y="0"/>
            <a:ext cx="5181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solidFill>
                  <a:schemeClr val="bg1"/>
                </a:solidFill>
              </a:rPr>
              <a:t>Follow-up US 6 months later</a:t>
            </a:r>
          </a:p>
        </p:txBody>
      </p:sp>
      <p:pic>
        <p:nvPicPr>
          <p:cNvPr id="46083" name="Picture 3" descr="1"/>
          <p:cNvPicPr>
            <a:picLocks noChangeAspect="1" noChangeArrowheads="1"/>
          </p:cNvPicPr>
          <p:nvPr/>
        </p:nvPicPr>
        <p:blipFill>
          <a:blip r:embed="rId2" cstate="print">
            <a:extLst>
              <a:ext uri="{28A0092B-C50C-407E-A947-70E740481C1C}">
                <a14:useLocalDpi xmlns:a14="http://schemas.microsoft.com/office/drawing/2010/main" val="0"/>
              </a:ext>
            </a:extLst>
          </a:blip>
          <a:srcRect l="8258" t="11009" r="12555" b="10387"/>
          <a:stretch>
            <a:fillRect/>
          </a:stretch>
        </p:blipFill>
        <p:spPr bwMode="auto">
          <a:xfrm>
            <a:off x="4572000" y="3733800"/>
            <a:ext cx="3581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1"/>
          <p:cNvPicPr>
            <a:picLocks noChangeAspect="1" noChangeArrowheads="1"/>
          </p:cNvPicPr>
          <p:nvPr/>
        </p:nvPicPr>
        <p:blipFill>
          <a:blip r:embed="rId3" cstate="print">
            <a:extLst>
              <a:ext uri="{28A0092B-C50C-407E-A947-70E740481C1C}">
                <a14:useLocalDpi xmlns:a14="http://schemas.microsoft.com/office/drawing/2010/main" val="0"/>
              </a:ext>
            </a:extLst>
          </a:blip>
          <a:srcRect l="8109" t="10811" r="11673" b="-1138"/>
          <a:stretch>
            <a:fillRect/>
          </a:stretch>
        </p:blipFill>
        <p:spPr bwMode="auto">
          <a:xfrm>
            <a:off x="4648200" y="762000"/>
            <a:ext cx="3429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1"/>
          <p:cNvPicPr>
            <a:picLocks noChangeAspect="1" noChangeArrowheads="1"/>
          </p:cNvPicPr>
          <p:nvPr/>
        </p:nvPicPr>
        <p:blipFill>
          <a:blip r:embed="rId4" cstate="print">
            <a:extLst>
              <a:ext uri="{28A0092B-C50C-407E-A947-70E740481C1C}">
                <a14:useLocalDpi xmlns:a14="http://schemas.microsoft.com/office/drawing/2010/main" val="0"/>
              </a:ext>
            </a:extLst>
          </a:blip>
          <a:srcRect l="7317" t="9756" r="7317"/>
          <a:stretch>
            <a:fillRect/>
          </a:stretch>
        </p:blipFill>
        <p:spPr bwMode="auto">
          <a:xfrm>
            <a:off x="609600" y="762000"/>
            <a:ext cx="35814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1"/>
          <p:cNvPicPr>
            <a:picLocks noChangeAspect="1" noChangeArrowheads="1"/>
          </p:cNvPicPr>
          <p:nvPr/>
        </p:nvPicPr>
        <p:blipFill>
          <a:blip r:embed="rId5" cstate="print">
            <a:extLst>
              <a:ext uri="{28A0092B-C50C-407E-A947-70E740481C1C}">
                <a14:useLocalDpi xmlns:a14="http://schemas.microsoft.com/office/drawing/2010/main" val="0"/>
              </a:ext>
            </a:extLst>
          </a:blip>
          <a:srcRect l="6667" t="8888" r="6667" b="7898"/>
          <a:stretch>
            <a:fillRect/>
          </a:stretch>
        </p:blipFill>
        <p:spPr bwMode="auto">
          <a:xfrm>
            <a:off x="457200" y="3733800"/>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7"/>
          <p:cNvSpPr txBox="1">
            <a:spLocks noChangeArrowheads="1"/>
          </p:cNvSpPr>
          <p:nvPr/>
        </p:nvSpPr>
        <p:spPr bwMode="auto">
          <a:xfrm>
            <a:off x="7010400" y="30480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6.4 cm</a:t>
            </a:r>
          </a:p>
        </p:txBody>
      </p:sp>
      <p:sp>
        <p:nvSpPr>
          <p:cNvPr id="46088" name="Text Box 8"/>
          <p:cNvSpPr txBox="1">
            <a:spLocks noChangeArrowheads="1"/>
          </p:cNvSpPr>
          <p:nvPr/>
        </p:nvSpPr>
        <p:spPr bwMode="auto">
          <a:xfrm>
            <a:off x="1676400" y="6461125"/>
            <a:ext cx="1852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LEFT KIDNEY</a:t>
            </a:r>
          </a:p>
        </p:txBody>
      </p:sp>
      <p:sp>
        <p:nvSpPr>
          <p:cNvPr id="46089" name="Text Box 9"/>
          <p:cNvSpPr txBox="1">
            <a:spLocks noChangeArrowheads="1"/>
          </p:cNvSpPr>
          <p:nvPr/>
        </p:nvSpPr>
        <p:spPr bwMode="auto">
          <a:xfrm>
            <a:off x="5638800" y="6461125"/>
            <a:ext cx="200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RIGHT KIDNEY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7</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l="11931" t="10457" r="11765" b="3268"/>
          <a:stretch>
            <a:fillRect/>
          </a:stretch>
        </p:blipFill>
        <p:spPr bwMode="auto">
          <a:xfrm>
            <a:off x="4648200" y="1651000"/>
            <a:ext cx="43434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1"/>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14349" t="12122" r="9399" b="3030"/>
          <a:stretch>
            <a:fillRect/>
          </a:stretch>
        </p:blipFill>
        <p:spPr bwMode="auto">
          <a:xfrm>
            <a:off x="152400" y="1646238"/>
            <a:ext cx="4419600"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365125" y="217488"/>
            <a:ext cx="8845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3 year old boy with LT hydronephrosis seen on US </a:t>
            </a:r>
          </a:p>
          <a:p>
            <a:pPr eaLnBrk="1" hangingPunct="1"/>
            <a:r>
              <a:rPr lang="en-US" altLang="en-US" sz="2800" b="1">
                <a:solidFill>
                  <a:schemeClr val="bg1"/>
                </a:solidFill>
              </a:rPr>
              <a:t>done for abdominal pain.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
          <p:cNvPicPr>
            <a:picLocks noChangeAspect="1" noChangeArrowheads="1"/>
          </p:cNvPicPr>
          <p:nvPr/>
        </p:nvPicPr>
        <p:blipFill>
          <a:blip r:embed="rId3" cstate="print">
            <a:extLst>
              <a:ext uri="{28A0092B-C50C-407E-A947-70E740481C1C}">
                <a14:useLocalDpi xmlns:a14="http://schemas.microsoft.com/office/drawing/2010/main" val="0"/>
              </a:ext>
            </a:extLst>
          </a:blip>
          <a:srcRect l="2740" t="1733" b="22295"/>
          <a:stretch>
            <a:fillRect/>
          </a:stretch>
        </p:blipFill>
        <p:spPr bwMode="auto">
          <a:xfrm>
            <a:off x="0" y="762000"/>
            <a:ext cx="91440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4"/>
          <p:cNvSpPr txBox="1">
            <a:spLocks noChangeArrowheads="1"/>
          </p:cNvSpPr>
          <p:nvPr/>
        </p:nvSpPr>
        <p:spPr bwMode="auto">
          <a:xfrm>
            <a:off x="1279525" y="341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9156" name="Text Box 6"/>
          <p:cNvSpPr txBox="1">
            <a:spLocks noChangeArrowheads="1"/>
          </p:cNvSpPr>
          <p:nvPr/>
        </p:nvSpPr>
        <p:spPr bwMode="auto">
          <a:xfrm>
            <a:off x="304800" y="6461125"/>
            <a:ext cx="7512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Findings??  What would you ask the tech to do next?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l="2692" t="1703" r="1755" b="22330"/>
          <a:stretch>
            <a:fillRect/>
          </a:stretch>
        </p:blipFill>
        <p:spPr bwMode="auto">
          <a:xfrm>
            <a:off x="152400" y="533400"/>
            <a:ext cx="8686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
          <p:cNvSpPr txBox="1">
            <a:spLocks noChangeArrowheads="1"/>
          </p:cNvSpPr>
          <p:nvPr/>
        </p:nvSpPr>
        <p:spPr bwMode="auto">
          <a:xfrm>
            <a:off x="2117725" y="6059488"/>
            <a:ext cx="163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Findings?</a:t>
            </a:r>
          </a:p>
        </p:txBody>
      </p:sp>
      <p:sp>
        <p:nvSpPr>
          <p:cNvPr id="50180" name="Text Box 6"/>
          <p:cNvSpPr txBox="1">
            <a:spLocks noChangeArrowheads="1"/>
          </p:cNvSpPr>
          <p:nvPr/>
        </p:nvSpPr>
        <p:spPr bwMode="auto">
          <a:xfrm>
            <a:off x="2819400" y="0"/>
            <a:ext cx="1725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Post-Lasix</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1"/>
          <p:cNvPicPr>
            <a:picLocks noChangeAspect="1" noChangeArrowheads="1"/>
          </p:cNvPicPr>
          <p:nvPr/>
        </p:nvPicPr>
        <p:blipFill>
          <a:blip r:embed="rId3" cstate="print">
            <a:extLst>
              <a:ext uri="{28A0092B-C50C-407E-A947-70E740481C1C}">
                <a14:useLocalDpi xmlns:a14="http://schemas.microsoft.com/office/drawing/2010/main" val="0"/>
              </a:ext>
            </a:extLst>
          </a:blip>
          <a:srcRect t="6900" r="1205" b="6224"/>
          <a:stretch>
            <a:fillRect/>
          </a:stretch>
        </p:blipFill>
        <p:spPr bwMode="auto">
          <a:xfrm>
            <a:off x="1676400" y="0"/>
            <a:ext cx="6248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1"/>
          <p:cNvPicPr>
            <a:picLocks noChangeAspect="1" noChangeArrowheads="1"/>
          </p:cNvPicPr>
          <p:nvPr/>
        </p:nvPicPr>
        <p:blipFill>
          <a:blip r:embed="rId4" cstate="print">
            <a:extLst>
              <a:ext uri="{28A0092B-C50C-407E-A947-70E740481C1C}">
                <a14:useLocalDpi xmlns:a14="http://schemas.microsoft.com/office/drawing/2010/main" val="0"/>
              </a:ext>
            </a:extLst>
          </a:blip>
          <a:srcRect t="4683" r="1724" b="49544"/>
          <a:stretch>
            <a:fillRect/>
          </a:stretch>
        </p:blipFill>
        <p:spPr bwMode="auto">
          <a:xfrm>
            <a:off x="1752600" y="4613275"/>
            <a:ext cx="60960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4876800" y="1676400"/>
          <a:ext cx="4038600" cy="3671888"/>
        </p:xfrm>
        <a:graphic>
          <a:graphicData uri="http://schemas.openxmlformats.org/presentationml/2006/ole">
            <mc:AlternateContent xmlns:mc="http://schemas.openxmlformats.org/markup-compatibility/2006">
              <mc:Choice xmlns:v="urn:schemas-microsoft-com:vml" Requires="v">
                <p:oleObj spid="_x0000_s6161" name="Image File" r:id="rId4" imgW="6350000" imgH="5321300" progId="DellImageExpertImage">
                  <p:embed/>
                </p:oleObj>
              </mc:Choice>
              <mc:Fallback>
                <p:oleObj name="Image File" r:id="rId4" imgW="6350000" imgH="5321300" progId="DellImageExpert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587" t="7576" r="11111" b="-2289"/>
                      <a:stretch>
                        <a:fillRect/>
                      </a:stretch>
                    </p:blipFill>
                    <p:spPr bwMode="auto">
                      <a:xfrm>
                        <a:off x="4876800" y="1676400"/>
                        <a:ext cx="4038600"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
          <p:cNvGraphicFramePr>
            <a:graphicFrameLocks noChangeAspect="1"/>
          </p:cNvGraphicFramePr>
          <p:nvPr/>
        </p:nvGraphicFramePr>
        <p:xfrm>
          <a:off x="0" y="1676400"/>
          <a:ext cx="4800600" cy="3579813"/>
        </p:xfrm>
        <a:graphic>
          <a:graphicData uri="http://schemas.openxmlformats.org/presentationml/2006/ole">
            <mc:AlternateContent xmlns:mc="http://schemas.openxmlformats.org/markup-compatibility/2006">
              <mc:Choice xmlns:v="urn:schemas-microsoft-com:vml" Requires="v">
                <p:oleObj spid="_x0000_s6162" name="Image File" r:id="rId6" imgW="6350000" imgH="4559300" progId="DellImageExpertImage">
                  <p:embed/>
                </p:oleObj>
              </mc:Choice>
              <mc:Fallback>
                <p:oleObj name="Image File" r:id="rId6" imgW="6350000" imgH="4559300" progId="DellImageExpert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4839" t="6738" r="6042" b="702"/>
                      <a:stretch>
                        <a:fillRect/>
                      </a:stretch>
                    </p:blipFill>
                    <p:spPr bwMode="auto">
                      <a:xfrm>
                        <a:off x="0" y="1676400"/>
                        <a:ext cx="4800600"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4"/>
          <p:cNvSpPr txBox="1">
            <a:spLocks noChangeArrowheads="1"/>
          </p:cNvSpPr>
          <p:nvPr/>
        </p:nvSpPr>
        <p:spPr bwMode="auto">
          <a:xfrm>
            <a:off x="0" y="487680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trans</a:t>
            </a:r>
          </a:p>
        </p:txBody>
      </p:sp>
      <p:sp>
        <p:nvSpPr>
          <p:cNvPr id="6149" name="Text Box 5"/>
          <p:cNvSpPr txBox="1">
            <a:spLocks noChangeArrowheads="1"/>
          </p:cNvSpPr>
          <p:nvPr/>
        </p:nvSpPr>
        <p:spPr bwMode="auto">
          <a:xfrm>
            <a:off x="5029200" y="48768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long</a:t>
            </a:r>
          </a:p>
        </p:txBody>
      </p:sp>
      <p:sp>
        <p:nvSpPr>
          <p:cNvPr id="6150" name="AutoShape 6"/>
          <p:cNvSpPr>
            <a:spLocks noChangeArrowheads="1"/>
          </p:cNvSpPr>
          <p:nvPr/>
        </p:nvSpPr>
        <p:spPr bwMode="auto">
          <a:xfrm>
            <a:off x="2209800" y="4191000"/>
            <a:ext cx="152400" cy="1524000"/>
          </a:xfrm>
          <a:prstGeom prst="upArrow">
            <a:avLst>
              <a:gd name="adj1" fmla="val 50000"/>
              <a:gd name="adj2" fmla="val 2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104" name="Text Box 4"/>
          <p:cNvSpPr txBox="1">
            <a:spLocks noChangeArrowheads="1"/>
          </p:cNvSpPr>
          <p:nvPr/>
        </p:nvSpPr>
        <p:spPr bwMode="auto">
          <a:xfrm>
            <a:off x="1900238" y="5791200"/>
            <a:ext cx="766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9900"/>
                </a:solidFill>
              </a:rPr>
              <a:t>No IVC</a:t>
            </a:r>
          </a:p>
        </p:txBody>
      </p:sp>
      <p:sp>
        <p:nvSpPr>
          <p:cNvPr id="6152" name="Text Box 4"/>
          <p:cNvSpPr txBox="1">
            <a:spLocks noChangeArrowheads="1"/>
          </p:cNvSpPr>
          <p:nvPr/>
        </p:nvSpPr>
        <p:spPr bwMode="auto">
          <a:xfrm>
            <a:off x="2514600" y="533400"/>
            <a:ext cx="4094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What structure is missing?</a:t>
            </a:r>
          </a:p>
        </p:txBody>
      </p:sp>
      <p:sp>
        <p:nvSpPr>
          <p:cNvPr id="4106" name="Text Box 4"/>
          <p:cNvSpPr txBox="1">
            <a:spLocks noChangeArrowheads="1"/>
          </p:cNvSpPr>
          <p:nvPr/>
        </p:nvSpPr>
        <p:spPr bwMode="auto">
          <a:xfrm>
            <a:off x="6400800" y="6019800"/>
            <a:ext cx="1217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FF9900"/>
                </a:solidFill>
              </a:rPr>
              <a:t>Azygos vein</a:t>
            </a:r>
          </a:p>
        </p:txBody>
      </p:sp>
      <p:sp>
        <p:nvSpPr>
          <p:cNvPr id="4107" name="AutoShape 6"/>
          <p:cNvSpPr>
            <a:spLocks noChangeArrowheads="1"/>
          </p:cNvSpPr>
          <p:nvPr/>
        </p:nvSpPr>
        <p:spPr bwMode="auto">
          <a:xfrm>
            <a:off x="6934200" y="4343400"/>
            <a:ext cx="152400" cy="1524000"/>
          </a:xfrm>
          <a:prstGeom prst="upArrow">
            <a:avLst>
              <a:gd name="adj1" fmla="val 50000"/>
              <a:gd name="adj2" fmla="val 2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linds(horizontal)">
                                      <p:cBhvr>
                                        <p:cTn id="7" dur="500"/>
                                        <p:tgtEl>
                                          <p:spTgt spid="410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blinds(horizontal)">
                                      <p:cBhvr>
                                        <p:cTn id="10" dur="500"/>
                                        <p:tgtEl>
                                          <p:spTgt spid="410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107"/>
                                        </p:tgtEl>
                                        <p:attrNameLst>
                                          <p:attrName>style.visibility</p:attrName>
                                        </p:attrNameLst>
                                      </p:cBhvr>
                                      <p:to>
                                        <p:strVal val="visible"/>
                                      </p:to>
                                    </p:set>
                                    <p:animEffect transition="in" filter="blinds(horizontal)">
                                      <p:cBhvr>
                                        <p:cTn id="13" dur="5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P spid="4106" grpId="0"/>
      <p:bldP spid="410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1"/>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l="3061" t="2083" b="23070"/>
          <a:stretch>
            <a:fillRect/>
          </a:stretch>
        </p:blipFill>
        <p:spPr bwMode="auto">
          <a:xfrm>
            <a:off x="152400" y="838200"/>
            <a:ext cx="87630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228600" y="0"/>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Pt. presents to urologist 9 mos later w/sx of abdominal</a:t>
            </a:r>
          </a:p>
          <a:p>
            <a:pPr eaLnBrk="1" hangingPunct="1"/>
            <a:r>
              <a:rPr lang="en-US" altLang="en-US" sz="2000" b="1">
                <a:solidFill>
                  <a:schemeClr val="bg1"/>
                </a:solidFill>
              </a:rPr>
              <a:t>pain and vomiting.  Repeat renal scan 2 days after onset of symptoms</a:t>
            </a:r>
          </a:p>
        </p:txBody>
      </p:sp>
      <p:sp>
        <p:nvSpPr>
          <p:cNvPr id="52228" name="Text Box 4"/>
          <p:cNvSpPr txBox="1">
            <a:spLocks noChangeArrowheads="1"/>
          </p:cNvSpPr>
          <p:nvPr/>
        </p:nvSpPr>
        <p:spPr bwMode="auto">
          <a:xfrm>
            <a:off x="1752600" y="6248400"/>
            <a:ext cx="502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b="1">
                <a:solidFill>
                  <a:schemeClr val="bg1"/>
                </a:solidFill>
              </a:rPr>
              <a:t>Findings?   Diagnosis?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l="3061" t="2083" b="21835"/>
          <a:stretch>
            <a:fillRect/>
          </a:stretch>
        </p:blipFill>
        <p:spPr bwMode="auto">
          <a:xfrm>
            <a:off x="990600" y="304800"/>
            <a:ext cx="49530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1"/>
          <p:cNvPicPr>
            <a:picLocks noChangeAspect="1" noChangeArrowheads="1"/>
          </p:cNvPicPr>
          <p:nvPr/>
        </p:nvPicPr>
        <p:blipFill>
          <a:blip r:embed="rId4" cstate="print">
            <a:extLst>
              <a:ext uri="{28A0092B-C50C-407E-A947-70E740481C1C}">
                <a14:useLocalDpi xmlns:a14="http://schemas.microsoft.com/office/drawing/2010/main" val="0"/>
              </a:ext>
            </a:extLst>
          </a:blip>
          <a:srcRect l="2692" t="1703" r="1755" b="22330"/>
          <a:stretch>
            <a:fillRect/>
          </a:stretch>
        </p:blipFill>
        <p:spPr bwMode="auto">
          <a:xfrm>
            <a:off x="990600" y="3505200"/>
            <a:ext cx="4953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6324600" y="942975"/>
            <a:ext cx="221456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Acute UPJ</a:t>
            </a:r>
          </a:p>
          <a:p>
            <a:pPr eaLnBrk="1" hangingPunct="1"/>
            <a:r>
              <a:rPr lang="en-US" altLang="en-US" sz="2400" b="1">
                <a:solidFill>
                  <a:schemeClr val="bg1"/>
                </a:solidFill>
              </a:rPr>
              <a:t>Obstruction—</a:t>
            </a:r>
          </a:p>
          <a:p>
            <a:pPr eaLnBrk="1" hangingPunct="1"/>
            <a:r>
              <a:rPr lang="en-US" altLang="en-US" b="1">
                <a:solidFill>
                  <a:schemeClr val="bg1"/>
                </a:solidFill>
              </a:rPr>
              <a:t>Tracer retained in </a:t>
            </a:r>
          </a:p>
          <a:p>
            <a:pPr eaLnBrk="1" hangingPunct="1"/>
            <a:r>
              <a:rPr lang="en-US" altLang="en-US" b="1">
                <a:solidFill>
                  <a:schemeClr val="bg1"/>
                </a:solidFill>
              </a:rPr>
              <a:t>the cortex</a:t>
            </a:r>
          </a:p>
        </p:txBody>
      </p:sp>
      <p:sp>
        <p:nvSpPr>
          <p:cNvPr id="53253" name="Text Box 5"/>
          <p:cNvSpPr txBox="1">
            <a:spLocks noChangeArrowheads="1"/>
          </p:cNvSpPr>
          <p:nvPr/>
        </p:nvSpPr>
        <p:spPr bwMode="auto">
          <a:xfrm>
            <a:off x="6324600" y="4524375"/>
            <a:ext cx="2892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UPJ Obstruction—</a:t>
            </a:r>
          </a:p>
          <a:p>
            <a:pPr eaLnBrk="1" hangingPunct="1"/>
            <a:r>
              <a:rPr lang="en-US" altLang="en-US" b="1">
                <a:solidFill>
                  <a:schemeClr val="bg1"/>
                </a:solidFill>
              </a:rPr>
              <a:t>Tracer retained in</a:t>
            </a:r>
          </a:p>
          <a:p>
            <a:pPr eaLnBrk="1" hangingPunct="1"/>
            <a:r>
              <a:rPr lang="en-US" altLang="en-US" b="1">
                <a:solidFill>
                  <a:schemeClr val="bg1"/>
                </a:solidFill>
              </a:rPr>
              <a:t>collecting system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279525" y="341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4275" name="Text Box 3"/>
          <p:cNvSpPr txBox="1">
            <a:spLocks noChangeArrowheads="1"/>
          </p:cNvSpPr>
          <p:nvPr/>
        </p:nvSpPr>
        <p:spPr bwMode="auto">
          <a:xfrm>
            <a:off x="2438400" y="304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4276" name="Rectangle 4"/>
          <p:cNvSpPr>
            <a:spLocks noGrp="1" noChangeArrowheads="1"/>
          </p:cNvSpPr>
          <p:nvPr>
            <p:ph type="title" idx="4294967295"/>
          </p:nvPr>
        </p:nvSpPr>
        <p:spPr>
          <a:xfrm>
            <a:off x="457200" y="533400"/>
            <a:ext cx="8686800" cy="1143000"/>
          </a:xfrm>
        </p:spPr>
        <p:txBody>
          <a:bodyPr/>
          <a:lstStyle/>
          <a:p>
            <a:pPr eaLnBrk="1" hangingPunct="1"/>
            <a:r>
              <a:rPr lang="en-US" altLang="en-US" sz="3600" b="1" smtClean="0">
                <a:solidFill>
                  <a:schemeClr val="bg1"/>
                </a:solidFill>
              </a:rPr>
              <a:t>Acute UPJ Obstruction: Dietl’s Crisis</a:t>
            </a:r>
          </a:p>
        </p:txBody>
      </p:sp>
      <p:sp>
        <p:nvSpPr>
          <p:cNvPr id="54277" name="Rectangle 5"/>
          <p:cNvSpPr>
            <a:spLocks noGrp="1" noChangeArrowheads="1"/>
          </p:cNvSpPr>
          <p:nvPr>
            <p:ph type="body" idx="4294967295"/>
          </p:nvPr>
        </p:nvSpPr>
        <p:spPr>
          <a:xfrm>
            <a:off x="457200" y="1874838"/>
            <a:ext cx="8229600" cy="4525962"/>
          </a:xfrm>
        </p:spPr>
        <p:txBody>
          <a:bodyPr/>
          <a:lstStyle/>
          <a:p>
            <a:pPr eaLnBrk="1" hangingPunct="1">
              <a:lnSpc>
                <a:spcPct val="80000"/>
              </a:lnSpc>
            </a:pPr>
            <a:r>
              <a:rPr lang="en-US" altLang="en-US" sz="2800" smtClean="0">
                <a:solidFill>
                  <a:schemeClr val="bg1"/>
                </a:solidFill>
              </a:rPr>
              <a:t>A complication of underlying hydronephrosis, diagnosed or undiagnosed</a:t>
            </a:r>
          </a:p>
          <a:p>
            <a:pPr eaLnBrk="1" hangingPunct="1">
              <a:lnSpc>
                <a:spcPct val="80000"/>
              </a:lnSpc>
            </a:pPr>
            <a:r>
              <a:rPr lang="en-US" altLang="en-US" sz="2800" smtClean="0">
                <a:solidFill>
                  <a:schemeClr val="bg1"/>
                </a:solidFill>
              </a:rPr>
              <a:t>Episodes of abdominal pain and vomiting</a:t>
            </a:r>
          </a:p>
          <a:p>
            <a:pPr eaLnBrk="1" hangingPunct="1">
              <a:lnSpc>
                <a:spcPct val="80000"/>
              </a:lnSpc>
            </a:pPr>
            <a:r>
              <a:rPr lang="en-US" altLang="en-US" sz="2800" smtClean="0">
                <a:solidFill>
                  <a:schemeClr val="bg1"/>
                </a:solidFill>
              </a:rPr>
              <a:t>Precipitated by increased hydration status</a:t>
            </a:r>
          </a:p>
          <a:p>
            <a:pPr eaLnBrk="1" hangingPunct="1">
              <a:lnSpc>
                <a:spcPct val="80000"/>
              </a:lnSpc>
            </a:pPr>
            <a:r>
              <a:rPr lang="en-US" altLang="en-US" sz="2800" smtClean="0">
                <a:solidFill>
                  <a:schemeClr val="bg1"/>
                </a:solidFill>
              </a:rPr>
              <a:t>Usually due to underlying crossing vessel at UP junction, or change in angle of overdistended pelvis</a:t>
            </a:r>
          </a:p>
          <a:p>
            <a:pPr eaLnBrk="1" hangingPunct="1">
              <a:lnSpc>
                <a:spcPct val="80000"/>
              </a:lnSpc>
            </a:pPr>
            <a:r>
              <a:rPr lang="en-US" altLang="en-US" sz="2800" smtClean="0">
                <a:solidFill>
                  <a:schemeClr val="bg1"/>
                </a:solidFill>
              </a:rPr>
              <a:t>Indication for pyeloplasty</a:t>
            </a:r>
          </a:p>
          <a:p>
            <a:pPr eaLnBrk="1" hangingPunct="1">
              <a:lnSpc>
                <a:spcPct val="80000"/>
              </a:lnSpc>
            </a:pPr>
            <a:endParaRPr lang="en-US" altLang="en-US" sz="2800" smtClean="0">
              <a:solidFill>
                <a:schemeClr val="bg1"/>
              </a:solidFill>
            </a:endParaRPr>
          </a:p>
          <a:p>
            <a:pPr eaLnBrk="1" hangingPunct="1">
              <a:lnSpc>
                <a:spcPct val="80000"/>
              </a:lnSpc>
              <a:buFontTx/>
              <a:buNone/>
            </a:pPr>
            <a:r>
              <a:rPr lang="en-US" altLang="en-US" sz="2800" smtClean="0">
                <a:solidFill>
                  <a:schemeClr val="bg1"/>
                </a:solidFill>
              </a:rPr>
              <a:t>	</a:t>
            </a:r>
            <a:r>
              <a:rPr lang="en-US" altLang="en-US" sz="2800" i="1" smtClean="0">
                <a:solidFill>
                  <a:schemeClr val="bg1"/>
                </a:solidFill>
              </a:rPr>
              <a:t>Window of opportunity for diagnosis by renal scan within 5 days of symptoms</a:t>
            </a:r>
          </a:p>
          <a:p>
            <a:pPr eaLnBrk="1" hangingPunct="1">
              <a:lnSpc>
                <a:spcPct val="80000"/>
              </a:lnSpc>
            </a:pPr>
            <a:endParaRPr lang="en-US" altLang="en-US" sz="2800" i="1" smtClean="0">
              <a:solidFill>
                <a:schemeClr val="bg1"/>
              </a:solidFill>
            </a:endParaRPr>
          </a:p>
          <a:p>
            <a:pPr eaLnBrk="1" hangingPunct="1">
              <a:lnSpc>
                <a:spcPct val="80000"/>
              </a:lnSpc>
            </a:pPr>
            <a:endParaRPr lang="en-US" altLang="en-US" sz="2800" smtClean="0">
              <a:solidFill>
                <a:schemeClr val="bg1"/>
              </a:solidFill>
            </a:endParaRPr>
          </a:p>
          <a:p>
            <a:pPr eaLnBrk="1" hangingPunct="1">
              <a:lnSpc>
                <a:spcPct val="80000"/>
              </a:lnSpc>
            </a:pPr>
            <a:endParaRPr lang="en-US" altLang="en-US" smtClean="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l="58604" t="9210" r="-85" b="9561"/>
          <a:stretch>
            <a:fillRect/>
          </a:stretch>
        </p:blipFill>
        <p:spPr bwMode="auto">
          <a:xfrm>
            <a:off x="2133600" y="685800"/>
            <a:ext cx="521017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Rectangle 3"/>
          <p:cNvSpPr>
            <a:spLocks noChangeArrowheads="1"/>
          </p:cNvSpPr>
          <p:nvPr/>
        </p:nvSpPr>
        <p:spPr bwMode="auto">
          <a:xfrm>
            <a:off x="2133600" y="990600"/>
            <a:ext cx="685800" cy="1600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5300" name="Text Box 4"/>
          <p:cNvSpPr txBox="1">
            <a:spLocks noChangeArrowheads="1"/>
          </p:cNvSpPr>
          <p:nvPr/>
        </p:nvSpPr>
        <p:spPr bwMode="auto">
          <a:xfrm>
            <a:off x="3725863" y="39688"/>
            <a:ext cx="2065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Renal Cortex</a:t>
            </a:r>
          </a:p>
        </p:txBody>
      </p:sp>
      <p:sp>
        <p:nvSpPr>
          <p:cNvPr id="55301" name="Text Box 5"/>
          <p:cNvSpPr txBox="1">
            <a:spLocks noChangeArrowheads="1"/>
          </p:cNvSpPr>
          <p:nvPr/>
        </p:nvSpPr>
        <p:spPr bwMode="auto">
          <a:xfrm>
            <a:off x="5029200" y="5715000"/>
            <a:ext cx="3657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        Calyx</a:t>
            </a:r>
          </a:p>
          <a:p>
            <a:pPr eaLnBrk="1" hangingPunct="1"/>
            <a:r>
              <a:rPr lang="en-US" altLang="en-US" sz="2800" b="1"/>
              <a:t> (</a:t>
            </a:r>
            <a:r>
              <a:rPr lang="en-US" altLang="en-US" b="1"/>
              <a:t>collecting system)</a:t>
            </a:r>
          </a:p>
        </p:txBody>
      </p:sp>
      <p:sp>
        <p:nvSpPr>
          <p:cNvPr id="55302" name="Text Box 7"/>
          <p:cNvSpPr txBox="1">
            <a:spLocks noChangeArrowheads="1"/>
          </p:cNvSpPr>
          <p:nvPr/>
        </p:nvSpPr>
        <p:spPr bwMode="auto">
          <a:xfrm>
            <a:off x="0" y="152400"/>
            <a:ext cx="2286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Mechanism of cortical retention on MAG-3 renal scan</a:t>
            </a:r>
          </a:p>
        </p:txBody>
      </p:sp>
      <p:sp>
        <p:nvSpPr>
          <p:cNvPr id="55303" name="Line 9"/>
          <p:cNvSpPr>
            <a:spLocks noChangeShapeType="1"/>
          </p:cNvSpPr>
          <p:nvPr/>
        </p:nvSpPr>
        <p:spPr bwMode="auto">
          <a:xfrm>
            <a:off x="6400800" y="4724400"/>
            <a:ext cx="0" cy="990600"/>
          </a:xfrm>
          <a:prstGeom prst="line">
            <a:avLst/>
          </a:prstGeom>
          <a:noFill/>
          <a:ln w="76200">
            <a:solidFill>
              <a:srgbClr val="66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v7c05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295400"/>
            <a:ext cx="556260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1"/>
          <p:cNvPicPr>
            <a:picLocks noChangeAspect="1" noChangeArrowheads="1"/>
          </p:cNvPicPr>
          <p:nvPr/>
        </p:nvPicPr>
        <p:blipFill>
          <a:blip r:embed="rId3" cstate="print">
            <a:lum bright="18000" contrast="42000"/>
            <a:extLst>
              <a:ext uri="{28A0092B-C50C-407E-A947-70E740481C1C}">
                <a14:useLocalDpi xmlns:a14="http://schemas.microsoft.com/office/drawing/2010/main" val="0"/>
              </a:ext>
            </a:extLst>
          </a:blip>
          <a:srcRect l="44794" t="20403" r="42172" b="62624"/>
          <a:stretch>
            <a:fillRect/>
          </a:stretch>
        </p:blipFill>
        <p:spPr bwMode="auto">
          <a:xfrm>
            <a:off x="76200" y="1981200"/>
            <a:ext cx="28844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1371600" y="304800"/>
            <a:ext cx="6042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CT equivalent of acute obstruction</a:t>
            </a:r>
          </a:p>
        </p:txBody>
      </p:sp>
      <p:sp>
        <p:nvSpPr>
          <p:cNvPr id="56325" name="Text Box 5"/>
          <p:cNvSpPr txBox="1">
            <a:spLocks noChangeArrowheads="1"/>
          </p:cNvSpPr>
          <p:nvPr/>
        </p:nvSpPr>
        <p:spPr bwMode="auto">
          <a:xfrm>
            <a:off x="4121150" y="5105400"/>
            <a:ext cx="47434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Acute RT UPJ Obstruction:</a:t>
            </a:r>
          </a:p>
          <a:p>
            <a:pPr eaLnBrk="1" hangingPunct="1"/>
            <a:r>
              <a:rPr lang="en-US" altLang="en-US" b="1">
                <a:solidFill>
                  <a:schemeClr val="bg1"/>
                </a:solidFill>
              </a:rPr>
              <a:t>3 minute delay showing cortical retention </a:t>
            </a:r>
          </a:p>
          <a:p>
            <a:pPr eaLnBrk="1" hangingPunct="1"/>
            <a:r>
              <a:rPr lang="en-US" altLang="en-US" b="1">
                <a:solidFill>
                  <a:schemeClr val="bg1"/>
                </a:solidFill>
              </a:rPr>
              <a:t>of contrast on the RT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8</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1"/>
          <p:cNvPicPr>
            <a:picLocks noChangeAspect="1" noChangeArrowheads="1"/>
          </p:cNvPicPr>
          <p:nvPr/>
        </p:nvPicPr>
        <p:blipFill>
          <a:blip r:embed="rId2" cstate="print">
            <a:lum bright="12000" contrast="12000"/>
            <a:extLst>
              <a:ext uri="{28A0092B-C50C-407E-A947-70E740481C1C}">
                <a14:useLocalDpi xmlns:a14="http://schemas.microsoft.com/office/drawing/2010/main" val="0"/>
              </a:ext>
            </a:extLst>
          </a:blip>
          <a:srcRect l="12163" t="5087" r="23222" b="7242"/>
          <a:stretch>
            <a:fillRect/>
          </a:stretch>
        </p:blipFill>
        <p:spPr bwMode="auto">
          <a:xfrm>
            <a:off x="609600" y="1143000"/>
            <a:ext cx="52165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673100" y="88900"/>
            <a:ext cx="79375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solidFill>
                  <a:schemeClr val="bg1"/>
                </a:solidFill>
              </a:rPr>
              <a:t>3 year old girl with febrile urinary tract infection.  </a:t>
            </a:r>
          </a:p>
          <a:p>
            <a:pPr eaLnBrk="1" hangingPunct="1"/>
            <a:r>
              <a:rPr lang="en-US" altLang="en-US" sz="2600" b="1">
                <a:solidFill>
                  <a:schemeClr val="bg1"/>
                </a:solidFill>
              </a:rPr>
              <a:t>DMSA renal scan was performed</a:t>
            </a:r>
            <a:endParaRPr lang="en-US" altLang="en-US" sz="2600" b="1">
              <a:solidFill>
                <a:srgbClr val="FFFF00"/>
              </a:solidFill>
            </a:endParaRPr>
          </a:p>
        </p:txBody>
      </p:sp>
      <p:sp>
        <p:nvSpPr>
          <p:cNvPr id="58372" name="Text Box 5"/>
          <p:cNvSpPr txBox="1">
            <a:spLocks noChangeArrowheads="1"/>
          </p:cNvSpPr>
          <p:nvPr/>
        </p:nvSpPr>
        <p:spPr bwMode="auto">
          <a:xfrm>
            <a:off x="4419600" y="35814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RT post</a:t>
            </a:r>
          </a:p>
        </p:txBody>
      </p:sp>
      <p:sp>
        <p:nvSpPr>
          <p:cNvPr id="58373" name="Text Box 6"/>
          <p:cNvSpPr txBox="1">
            <a:spLocks noChangeArrowheads="1"/>
          </p:cNvSpPr>
          <p:nvPr/>
        </p:nvSpPr>
        <p:spPr bwMode="auto">
          <a:xfrm>
            <a:off x="838200" y="649128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LPO</a:t>
            </a:r>
          </a:p>
        </p:txBody>
      </p:sp>
      <p:sp>
        <p:nvSpPr>
          <p:cNvPr id="58374" name="Text Box 7"/>
          <p:cNvSpPr txBox="1">
            <a:spLocks noChangeArrowheads="1"/>
          </p:cNvSpPr>
          <p:nvPr/>
        </p:nvSpPr>
        <p:spPr bwMode="auto">
          <a:xfrm>
            <a:off x="914400" y="350520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LT post</a:t>
            </a:r>
          </a:p>
        </p:txBody>
      </p:sp>
      <p:sp>
        <p:nvSpPr>
          <p:cNvPr id="58375" name="Text Box 8"/>
          <p:cNvSpPr txBox="1">
            <a:spLocks noChangeArrowheads="1"/>
          </p:cNvSpPr>
          <p:nvPr/>
        </p:nvSpPr>
        <p:spPr bwMode="auto">
          <a:xfrm>
            <a:off x="4953000" y="6491288"/>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RPO</a:t>
            </a:r>
          </a:p>
        </p:txBody>
      </p:sp>
      <p:sp>
        <p:nvSpPr>
          <p:cNvPr id="58376" name="Text Box 11"/>
          <p:cNvSpPr txBox="1">
            <a:spLocks noChangeArrowheads="1"/>
          </p:cNvSpPr>
          <p:nvPr/>
        </p:nvSpPr>
        <p:spPr bwMode="auto">
          <a:xfrm>
            <a:off x="6324600" y="2667000"/>
            <a:ext cx="196215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Findings? </a:t>
            </a:r>
          </a:p>
          <a:p>
            <a:pPr eaLnBrk="1" hangingPunct="1"/>
            <a:r>
              <a:rPr lang="en-US" altLang="en-US" sz="2400" b="1">
                <a:solidFill>
                  <a:schemeClr val="bg1"/>
                </a:solidFill>
              </a:rPr>
              <a:t>Differential?</a:t>
            </a:r>
          </a:p>
          <a:p>
            <a:pPr eaLnBrk="1" hangingPunct="1"/>
            <a:endParaRPr lang="en-US" altLang="en-US" b="1">
              <a:solidFill>
                <a:schemeClr val="bg1"/>
              </a:solidFill>
            </a:endParaRPr>
          </a:p>
        </p:txBody>
      </p:sp>
      <p:sp>
        <p:nvSpPr>
          <p:cNvPr id="39946" name="Line 8"/>
          <p:cNvSpPr>
            <a:spLocks noChangeShapeType="1"/>
          </p:cNvSpPr>
          <p:nvPr/>
        </p:nvSpPr>
        <p:spPr bwMode="auto">
          <a:xfrm>
            <a:off x="3810000" y="1371600"/>
            <a:ext cx="304800" cy="3048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6"/>
                                        </p:tgtEl>
                                        <p:attrNameLst>
                                          <p:attrName>style.visibility</p:attrName>
                                        </p:attrNameLst>
                                      </p:cBhvr>
                                      <p:to>
                                        <p:strVal val="visible"/>
                                      </p:to>
                                    </p:set>
                                    <p:animEffect transition="in" filter="blinds(horizontal)">
                                      <p:cBhvr>
                                        <p:cTn id="7" dur="500"/>
                                        <p:tgtEl>
                                          <p:spTgt spid="39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l="8765" t="8708" r="28131" b="8749"/>
          <a:stretch>
            <a:fillRect/>
          </a:stretch>
        </p:blipFill>
        <p:spPr bwMode="auto">
          <a:xfrm>
            <a:off x="4532313" y="914400"/>
            <a:ext cx="45354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1"/>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l="12163" t="5087" r="24490" b="8507"/>
          <a:stretch>
            <a:fillRect/>
          </a:stretch>
        </p:blipFill>
        <p:spPr bwMode="auto">
          <a:xfrm>
            <a:off x="76200" y="914400"/>
            <a:ext cx="43449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407988" y="217488"/>
            <a:ext cx="3706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FFFF00"/>
                </a:solidFill>
              </a:rPr>
              <a:t>Acute pyelonephritis</a:t>
            </a:r>
          </a:p>
        </p:txBody>
      </p:sp>
      <p:sp>
        <p:nvSpPr>
          <p:cNvPr id="40965" name="Text Box 5"/>
          <p:cNvSpPr txBox="1">
            <a:spLocks noChangeArrowheads="1"/>
          </p:cNvSpPr>
          <p:nvPr/>
        </p:nvSpPr>
        <p:spPr bwMode="auto">
          <a:xfrm>
            <a:off x="6283325" y="217488"/>
            <a:ext cx="955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FFFF00"/>
                </a:solidFill>
              </a:rPr>
              <a:t>Scar</a:t>
            </a:r>
          </a:p>
        </p:txBody>
      </p:sp>
      <p:sp>
        <p:nvSpPr>
          <p:cNvPr id="59398" name="Text Box 6"/>
          <p:cNvSpPr txBox="1">
            <a:spLocks noChangeArrowheads="1"/>
          </p:cNvSpPr>
          <p:nvPr/>
        </p:nvSpPr>
        <p:spPr bwMode="auto">
          <a:xfrm>
            <a:off x="534988" y="5726113"/>
            <a:ext cx="34274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Photopenic defect </a:t>
            </a:r>
            <a:r>
              <a:rPr lang="en-US" altLang="en-US" sz="2000" b="1" i="1">
                <a:solidFill>
                  <a:srgbClr val="FFFF00"/>
                </a:solidFill>
              </a:rPr>
              <a:t>without</a:t>
            </a:r>
            <a:r>
              <a:rPr lang="en-US" altLang="en-US" sz="2000" b="1">
                <a:solidFill>
                  <a:schemeClr val="bg1"/>
                </a:solidFill>
              </a:rPr>
              <a:t> </a:t>
            </a:r>
          </a:p>
          <a:p>
            <a:pPr eaLnBrk="1" hangingPunct="1"/>
            <a:r>
              <a:rPr lang="en-US" altLang="en-US" sz="2000" b="1">
                <a:solidFill>
                  <a:schemeClr val="bg1"/>
                </a:solidFill>
              </a:rPr>
              <a:t>volume loss</a:t>
            </a:r>
          </a:p>
        </p:txBody>
      </p:sp>
      <p:sp>
        <p:nvSpPr>
          <p:cNvPr id="40967" name="Text Box 7"/>
          <p:cNvSpPr txBox="1">
            <a:spLocks noChangeArrowheads="1"/>
          </p:cNvSpPr>
          <p:nvPr/>
        </p:nvSpPr>
        <p:spPr bwMode="auto">
          <a:xfrm>
            <a:off x="4572000" y="5726113"/>
            <a:ext cx="4498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Photopenic defect </a:t>
            </a:r>
            <a:r>
              <a:rPr lang="en-US" altLang="en-US" sz="2000" b="1" i="1">
                <a:solidFill>
                  <a:srgbClr val="FFFF00"/>
                </a:solidFill>
              </a:rPr>
              <a:t>with</a:t>
            </a:r>
            <a:r>
              <a:rPr lang="en-US" altLang="en-US" sz="2000" b="1">
                <a:solidFill>
                  <a:schemeClr val="bg1"/>
                </a:solidFill>
              </a:rPr>
              <a:t> volume loss</a:t>
            </a:r>
          </a:p>
        </p:txBody>
      </p:sp>
      <p:sp>
        <p:nvSpPr>
          <p:cNvPr id="59400" name="Line 8"/>
          <p:cNvSpPr>
            <a:spLocks noChangeShapeType="1"/>
          </p:cNvSpPr>
          <p:nvPr/>
        </p:nvSpPr>
        <p:spPr bwMode="auto">
          <a:xfrm>
            <a:off x="2667000" y="1066800"/>
            <a:ext cx="304800" cy="3048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1" name="Line 9"/>
          <p:cNvSpPr>
            <a:spLocks noChangeShapeType="1"/>
          </p:cNvSpPr>
          <p:nvPr/>
        </p:nvSpPr>
        <p:spPr bwMode="auto">
          <a:xfrm>
            <a:off x="2743200" y="3810000"/>
            <a:ext cx="304800" cy="3048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0" name="Line 10"/>
          <p:cNvSpPr>
            <a:spLocks noChangeShapeType="1"/>
          </p:cNvSpPr>
          <p:nvPr/>
        </p:nvSpPr>
        <p:spPr bwMode="auto">
          <a:xfrm flipH="1">
            <a:off x="7924800" y="990600"/>
            <a:ext cx="76200" cy="3048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1" name="Line 11"/>
          <p:cNvSpPr>
            <a:spLocks noChangeShapeType="1"/>
          </p:cNvSpPr>
          <p:nvPr/>
        </p:nvSpPr>
        <p:spPr bwMode="auto">
          <a:xfrm flipH="1">
            <a:off x="8229600" y="3733800"/>
            <a:ext cx="76200" cy="3048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2" name="Line 12"/>
          <p:cNvSpPr>
            <a:spLocks noChangeShapeType="1"/>
          </p:cNvSpPr>
          <p:nvPr/>
        </p:nvSpPr>
        <p:spPr bwMode="auto">
          <a:xfrm flipH="1" flipV="1">
            <a:off x="8534400" y="2362200"/>
            <a:ext cx="381000" cy="2286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3" name="Line 13"/>
          <p:cNvSpPr>
            <a:spLocks noChangeShapeType="1"/>
          </p:cNvSpPr>
          <p:nvPr/>
        </p:nvSpPr>
        <p:spPr bwMode="auto">
          <a:xfrm flipH="1" flipV="1">
            <a:off x="8763000" y="5029200"/>
            <a:ext cx="304800" cy="1524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5" name="Text Box 11"/>
          <p:cNvSpPr txBox="1">
            <a:spLocks noChangeArrowheads="1"/>
          </p:cNvSpPr>
          <p:nvPr/>
        </p:nvSpPr>
        <p:spPr bwMode="auto">
          <a:xfrm>
            <a:off x="1371600" y="6354763"/>
            <a:ext cx="71628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9900"/>
                </a:solidFill>
              </a:rPr>
              <a:t>What other study may be done on this patient?</a:t>
            </a:r>
          </a:p>
          <a:p>
            <a:pPr eaLnBrk="1" hangingPunct="1"/>
            <a:endParaRPr lang="en-US" altLang="en-US"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blinds(horizontal)">
                                      <p:cBhvr>
                                        <p:cTn id="7" dur="500"/>
                                        <p:tgtEl>
                                          <p:spTgt spid="4096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blinds(horizontal)">
                                      <p:cBhvr>
                                        <p:cTn id="10" dur="500"/>
                                        <p:tgtEl>
                                          <p:spTgt spid="4096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0970"/>
                                        </p:tgtEl>
                                        <p:attrNameLst>
                                          <p:attrName>style.visibility</p:attrName>
                                        </p:attrNameLst>
                                      </p:cBhvr>
                                      <p:to>
                                        <p:strVal val="visible"/>
                                      </p:to>
                                    </p:set>
                                    <p:animEffect transition="in" filter="blinds(horizontal)">
                                      <p:cBhvr>
                                        <p:cTn id="13" dur="500"/>
                                        <p:tgtEl>
                                          <p:spTgt spid="4097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0972"/>
                                        </p:tgtEl>
                                        <p:attrNameLst>
                                          <p:attrName>style.visibility</p:attrName>
                                        </p:attrNameLst>
                                      </p:cBhvr>
                                      <p:to>
                                        <p:strVal val="visible"/>
                                      </p:to>
                                    </p:set>
                                    <p:animEffect transition="in" filter="blinds(horizontal)">
                                      <p:cBhvr>
                                        <p:cTn id="16" dur="500"/>
                                        <p:tgtEl>
                                          <p:spTgt spid="409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0971"/>
                                        </p:tgtEl>
                                        <p:attrNameLst>
                                          <p:attrName>style.visibility</p:attrName>
                                        </p:attrNameLst>
                                      </p:cBhvr>
                                      <p:to>
                                        <p:strVal val="visible"/>
                                      </p:to>
                                    </p:set>
                                    <p:animEffect transition="in" filter="blinds(horizontal)">
                                      <p:cBhvr>
                                        <p:cTn id="19" dur="500"/>
                                        <p:tgtEl>
                                          <p:spTgt spid="4097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0973"/>
                                        </p:tgtEl>
                                        <p:attrNameLst>
                                          <p:attrName>style.visibility</p:attrName>
                                        </p:attrNameLst>
                                      </p:cBhvr>
                                      <p:to>
                                        <p:strVal val="visible"/>
                                      </p:to>
                                    </p:set>
                                    <p:animEffect transition="in" filter="blinds(horizontal)">
                                      <p:cBhvr>
                                        <p:cTn id="22" dur="500"/>
                                        <p:tgtEl>
                                          <p:spTgt spid="4097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0967"/>
                                        </p:tgtEl>
                                        <p:attrNameLst>
                                          <p:attrName>style.visibility</p:attrName>
                                        </p:attrNameLst>
                                      </p:cBhvr>
                                      <p:to>
                                        <p:strVal val="visible"/>
                                      </p:to>
                                    </p:set>
                                    <p:animEffect transition="in" filter="blinds(horizontal)">
                                      <p:cBhvr>
                                        <p:cTn id="25" dur="500"/>
                                        <p:tgtEl>
                                          <p:spTgt spid="4096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0975"/>
                                        </p:tgtEl>
                                        <p:attrNameLst>
                                          <p:attrName>style.visibility</p:attrName>
                                        </p:attrNameLst>
                                      </p:cBhvr>
                                      <p:to>
                                        <p:strVal val="visible"/>
                                      </p:to>
                                    </p:set>
                                    <p:animEffect transition="in" filter="blinds(horizontal)">
                                      <p:cBhvr>
                                        <p:cTn id="30" dur="500"/>
                                        <p:tgtEl>
                                          <p:spTgt spid="40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40967" grpId="0"/>
      <p:bldP spid="40970" grpId="0" animBg="1"/>
      <p:bldP spid="40971" grpId="0" animBg="1"/>
      <p:bldP spid="40972" grpId="0" animBg="1"/>
      <p:bldP spid="40973" grpId="0" animBg="1"/>
      <p:bldP spid="4097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3371" r="1123" b="58792"/>
          <a:stretch>
            <a:fillRect/>
          </a:stretch>
        </p:blipFill>
        <p:spPr bwMode="auto">
          <a:xfrm>
            <a:off x="152400" y="920750"/>
            <a:ext cx="89154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descr="1"/>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l="3371" t="53996" r="2248" b="13321"/>
          <a:stretch>
            <a:fillRect/>
          </a:stretch>
        </p:blipFill>
        <p:spPr bwMode="auto">
          <a:xfrm>
            <a:off x="152400" y="4035425"/>
            <a:ext cx="89154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5"/>
          <p:cNvSpPr txBox="1">
            <a:spLocks noChangeArrowheads="1"/>
          </p:cNvSpPr>
          <p:nvPr/>
        </p:nvSpPr>
        <p:spPr bwMode="auto">
          <a:xfrm>
            <a:off x="7451725" y="31384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FF00"/>
                </a:solidFill>
              </a:rPr>
              <a:t>Filling phase</a:t>
            </a:r>
          </a:p>
        </p:txBody>
      </p:sp>
      <p:sp>
        <p:nvSpPr>
          <p:cNvPr id="60421" name="Text Box 6"/>
          <p:cNvSpPr txBox="1">
            <a:spLocks noChangeArrowheads="1"/>
          </p:cNvSpPr>
          <p:nvPr/>
        </p:nvSpPr>
        <p:spPr bwMode="auto">
          <a:xfrm>
            <a:off x="7315200" y="5715000"/>
            <a:ext cx="17446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FF00"/>
                </a:solidFill>
              </a:rPr>
              <a:t>Voiding phase</a:t>
            </a:r>
          </a:p>
        </p:txBody>
      </p:sp>
      <p:sp>
        <p:nvSpPr>
          <p:cNvPr id="41991" name="Text Box 7"/>
          <p:cNvSpPr txBox="1">
            <a:spLocks noChangeArrowheads="1"/>
          </p:cNvSpPr>
          <p:nvPr/>
        </p:nvSpPr>
        <p:spPr bwMode="auto">
          <a:xfrm>
            <a:off x="2057400" y="228600"/>
            <a:ext cx="3390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Nuclear cystogram</a:t>
            </a:r>
          </a:p>
        </p:txBody>
      </p:sp>
      <p:sp>
        <p:nvSpPr>
          <p:cNvPr id="41992" name="Text Box 8"/>
          <p:cNvSpPr txBox="1">
            <a:spLocks noChangeArrowheads="1"/>
          </p:cNvSpPr>
          <p:nvPr/>
        </p:nvSpPr>
        <p:spPr bwMode="auto">
          <a:xfrm>
            <a:off x="5638800" y="0"/>
            <a:ext cx="34686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chemeClr val="bg1"/>
                </a:solidFill>
              </a:rPr>
              <a:t>Agent: 99mTc- pertechnetate</a:t>
            </a:r>
          </a:p>
          <a:p>
            <a:pPr eaLnBrk="1" hangingPunct="1"/>
            <a:r>
              <a:rPr lang="en-US" altLang="en-US" sz="2000">
                <a:solidFill>
                  <a:schemeClr val="bg1"/>
                </a:solidFill>
              </a:rPr>
              <a:t>Catheterize bladder</a:t>
            </a:r>
          </a:p>
          <a:p>
            <a:pPr eaLnBrk="1" hangingPunct="1"/>
            <a:r>
              <a:rPr lang="en-US" altLang="en-US" sz="2000">
                <a:solidFill>
                  <a:schemeClr val="bg1"/>
                </a:solidFill>
              </a:rPr>
              <a:t>Posterior imaging</a:t>
            </a:r>
          </a:p>
        </p:txBody>
      </p:sp>
      <p:sp>
        <p:nvSpPr>
          <p:cNvPr id="41993" name="Text Box 9"/>
          <p:cNvSpPr txBox="1">
            <a:spLocks noChangeArrowheads="1"/>
          </p:cNvSpPr>
          <p:nvPr/>
        </p:nvSpPr>
        <p:spPr bwMode="auto">
          <a:xfrm>
            <a:off x="1676400" y="6384925"/>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Bilateral reflux: moderate RT and mild 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blinds(horizontal)">
                                      <p:cBhvr>
                                        <p:cTn id="7" dur="500"/>
                                        <p:tgtEl>
                                          <p:spTgt spid="419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blinds(horizontal)">
                                      <p:cBhvr>
                                        <p:cTn id="12" dur="500"/>
                                        <p:tgtEl>
                                          <p:spTgt spid="419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1993"/>
                                        </p:tgtEl>
                                        <p:attrNameLst>
                                          <p:attrName>style.visibility</p:attrName>
                                        </p:attrNameLst>
                                      </p:cBhvr>
                                      <p:to>
                                        <p:strVal val="visible"/>
                                      </p:to>
                                    </p:set>
                                    <p:animEffect transition="in" filter="blinds(horizontal)">
                                      <p:cBhvr>
                                        <p:cTn id="17" dur="500"/>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p:bldP spid="41992" grpId="0"/>
      <p:bldP spid="4199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431925" y="5599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61443" name="Picture 3" descr="blumen-nl vcug-ear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838200"/>
            <a:ext cx="22193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blumen-nl vucg-full b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8382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blumen-nl vucg-rt ob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838200"/>
            <a:ext cx="1511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blumen-nl vucg-lt ob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838200"/>
            <a:ext cx="13160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blumen-nl vcug-lt renal fo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200" y="3810000"/>
            <a:ext cx="1600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blumen-nl vcug-urethr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600" y="38100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9" descr="blumen-nl vcug-pv b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1200" y="3810000"/>
            <a:ext cx="2660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 Box 10"/>
          <p:cNvSpPr txBox="1">
            <a:spLocks noChangeArrowheads="1"/>
          </p:cNvSpPr>
          <p:nvPr/>
        </p:nvSpPr>
        <p:spPr bwMode="auto">
          <a:xfrm>
            <a:off x="0" y="0"/>
            <a:ext cx="891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VCUG (Voiding cystourethrogram)—</a:t>
            </a:r>
            <a:r>
              <a:rPr lang="en-US" altLang="en-US" sz="2000" b="1">
                <a:solidFill>
                  <a:schemeClr val="bg1"/>
                </a:solidFill>
              </a:rPr>
              <a:t>excellent resolution for anatomy and grading VUR.   Intermittent  imaging</a:t>
            </a:r>
          </a:p>
        </p:txBody>
      </p:sp>
      <p:pic>
        <p:nvPicPr>
          <p:cNvPr id="61451" name="Picture 11" descr="winterson-bilat vur, lt incompl du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3810000"/>
            <a:ext cx="1717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 Box 12"/>
          <p:cNvSpPr txBox="1">
            <a:spLocks noChangeArrowheads="1"/>
          </p:cNvSpPr>
          <p:nvPr/>
        </p:nvSpPr>
        <p:spPr bwMode="auto">
          <a:xfrm>
            <a:off x="517525" y="2932113"/>
            <a:ext cx="141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Early filling</a:t>
            </a:r>
          </a:p>
        </p:txBody>
      </p:sp>
      <p:sp>
        <p:nvSpPr>
          <p:cNvPr id="61453" name="Text Box 13"/>
          <p:cNvSpPr txBox="1">
            <a:spLocks noChangeArrowheads="1"/>
          </p:cNvSpPr>
          <p:nvPr/>
        </p:nvSpPr>
        <p:spPr bwMode="auto">
          <a:xfrm>
            <a:off x="2895600" y="2895600"/>
            <a:ext cx="147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Full bladder</a:t>
            </a:r>
          </a:p>
        </p:txBody>
      </p:sp>
      <p:sp>
        <p:nvSpPr>
          <p:cNvPr id="61454" name="Text Box 14"/>
          <p:cNvSpPr txBox="1">
            <a:spLocks noChangeArrowheads="1"/>
          </p:cNvSpPr>
          <p:nvPr/>
        </p:nvSpPr>
        <p:spPr bwMode="auto">
          <a:xfrm>
            <a:off x="6019800" y="3276600"/>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Bilateral obliques</a:t>
            </a:r>
          </a:p>
        </p:txBody>
      </p:sp>
      <p:sp>
        <p:nvSpPr>
          <p:cNvPr id="61455" name="Text Box 15"/>
          <p:cNvSpPr txBox="1">
            <a:spLocks noChangeArrowheads="1"/>
          </p:cNvSpPr>
          <p:nvPr/>
        </p:nvSpPr>
        <p:spPr bwMode="auto">
          <a:xfrm>
            <a:off x="0" y="6491288"/>
            <a:ext cx="201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RT Grade III VUR</a:t>
            </a:r>
          </a:p>
        </p:txBody>
      </p:sp>
      <p:sp>
        <p:nvSpPr>
          <p:cNvPr id="61456" name="Text Box 16"/>
          <p:cNvSpPr txBox="1">
            <a:spLocks noChangeArrowheads="1"/>
          </p:cNvSpPr>
          <p:nvPr/>
        </p:nvSpPr>
        <p:spPr bwMode="auto">
          <a:xfrm>
            <a:off x="1981200" y="64912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LT Renal fossa</a:t>
            </a:r>
          </a:p>
        </p:txBody>
      </p:sp>
      <p:sp>
        <p:nvSpPr>
          <p:cNvPr id="61457" name="Text Box 17"/>
          <p:cNvSpPr txBox="1">
            <a:spLocks noChangeArrowheads="1"/>
          </p:cNvSpPr>
          <p:nvPr/>
        </p:nvSpPr>
        <p:spPr bwMode="auto">
          <a:xfrm>
            <a:off x="3962400" y="6491288"/>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Urethra</a:t>
            </a:r>
          </a:p>
        </p:txBody>
      </p:sp>
      <p:sp>
        <p:nvSpPr>
          <p:cNvPr id="61458" name="Text Box 18"/>
          <p:cNvSpPr txBox="1">
            <a:spLocks noChangeArrowheads="1"/>
          </p:cNvSpPr>
          <p:nvPr/>
        </p:nvSpPr>
        <p:spPr bwMode="auto">
          <a:xfrm>
            <a:off x="6019800" y="6491288"/>
            <a:ext cx="211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Post-void bladder</a:t>
            </a:r>
          </a:p>
        </p:txBody>
      </p:sp>
      <p:sp>
        <p:nvSpPr>
          <p:cNvPr id="43028" name="Text Box 14"/>
          <p:cNvSpPr txBox="1">
            <a:spLocks noChangeArrowheads="1"/>
          </p:cNvSpPr>
          <p:nvPr/>
        </p:nvSpPr>
        <p:spPr bwMode="auto">
          <a:xfrm>
            <a:off x="1295400" y="3352800"/>
            <a:ext cx="429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9900"/>
                </a:solidFill>
              </a:rPr>
              <a:t>Compare VCUG to Nuclear cystogram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3028">
                                            <p:txEl>
                                              <p:pRg st="0" end="0"/>
                                            </p:txEl>
                                          </p:spTgt>
                                        </p:tgtEl>
                                        <p:attrNameLst>
                                          <p:attrName>style.visibility</p:attrName>
                                        </p:attrNameLst>
                                      </p:cBhvr>
                                      <p:to>
                                        <p:strVal val="visible"/>
                                      </p:to>
                                    </p:set>
                                    <p:animEffect transition="in" filter="blinds(horizontal)">
                                      <p:cBhvr>
                                        <p:cTn id="7" dur="500"/>
                                        <p:tgtEl>
                                          <p:spTgt spid="430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762000"/>
            <a:ext cx="9372600" cy="1143000"/>
          </a:xfrm>
        </p:spPr>
        <p:txBody>
          <a:bodyPr/>
          <a:lstStyle/>
          <a:p>
            <a:pPr algn="l"/>
            <a:r>
              <a:rPr lang="en-US" altLang="en-US" sz="3200" smtClean="0">
                <a:solidFill>
                  <a:schemeClr val="bg1"/>
                </a:solidFill>
              </a:rPr>
              <a:t>What may be the cause of the hyperbilirubinemia?  What study should you recommend?</a:t>
            </a:r>
          </a:p>
        </p:txBody>
      </p:sp>
      <p:sp>
        <p:nvSpPr>
          <p:cNvPr id="130051" name="Rectangle 3"/>
          <p:cNvSpPr>
            <a:spLocks noGrp="1" noChangeArrowheads="1"/>
          </p:cNvSpPr>
          <p:nvPr>
            <p:ph type="body" idx="1"/>
          </p:nvPr>
        </p:nvSpPr>
        <p:spPr>
          <a:xfrm>
            <a:off x="457200" y="2743200"/>
            <a:ext cx="8229600" cy="2971800"/>
          </a:xfrm>
        </p:spPr>
        <p:txBody>
          <a:bodyPr/>
          <a:lstStyle/>
          <a:p>
            <a:r>
              <a:rPr lang="en-US" altLang="en-US" smtClean="0">
                <a:solidFill>
                  <a:srgbClr val="FF9900"/>
                </a:solidFill>
              </a:rPr>
              <a:t>Need to r/o biliary atresia.</a:t>
            </a:r>
          </a:p>
          <a:p>
            <a:r>
              <a:rPr lang="en-US" altLang="en-US" smtClean="0">
                <a:solidFill>
                  <a:srgbClr val="FF9900"/>
                </a:solidFill>
              </a:rPr>
              <a:t>Hepatobiliary scan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blinds(horizontal)">
                                      <p:cBhvr>
                                        <p:cTn id="7" dur="500"/>
                                        <p:tgtEl>
                                          <p:spTgt spid="13005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0051">
                                            <p:txEl>
                                              <p:pRg st="1" end="1"/>
                                            </p:txEl>
                                          </p:spTgt>
                                        </p:tgtEl>
                                        <p:attrNameLst>
                                          <p:attrName>style.visibility</p:attrName>
                                        </p:attrNameLst>
                                      </p:cBhvr>
                                      <p:to>
                                        <p:strVal val="visible"/>
                                      </p:to>
                                    </p:set>
                                    <p:animEffect transition="in" filter="blinds(horizontal)">
                                      <p:cBhvr>
                                        <p:cTn id="10" dur="500"/>
                                        <p:tgtEl>
                                          <p:spTgt spid="130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Picture2"/>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l="14503" t="2197" r="13071" b="-722"/>
          <a:stretch>
            <a:fillRect/>
          </a:stretch>
        </p:blipFill>
        <p:spPr bwMode="auto">
          <a:xfrm>
            <a:off x="2209800" y="1219200"/>
            <a:ext cx="47418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14"/>
          <p:cNvSpPr txBox="1">
            <a:spLocks noChangeArrowheads="1"/>
          </p:cNvSpPr>
          <p:nvPr/>
        </p:nvSpPr>
        <p:spPr bwMode="auto">
          <a:xfrm>
            <a:off x="381000" y="304800"/>
            <a:ext cx="8531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9900"/>
                </a:solidFill>
              </a:rPr>
              <a:t>Cannot assess urethra on nuclear cystogram; need to do </a:t>
            </a:r>
          </a:p>
          <a:p>
            <a:pPr eaLnBrk="1" hangingPunct="1"/>
            <a:r>
              <a:rPr lang="en-US" altLang="en-US" sz="2400" b="1">
                <a:solidFill>
                  <a:srgbClr val="FF9900"/>
                </a:solidFill>
              </a:rPr>
              <a:t>VCUG in a boy with a UTI</a:t>
            </a:r>
          </a:p>
        </p:txBody>
      </p:sp>
      <p:sp>
        <p:nvSpPr>
          <p:cNvPr id="62468" name="Text Box 5"/>
          <p:cNvSpPr txBox="1">
            <a:spLocks noChangeArrowheads="1"/>
          </p:cNvSpPr>
          <p:nvPr/>
        </p:nvSpPr>
        <p:spPr bwMode="auto">
          <a:xfrm>
            <a:off x="228600" y="4546600"/>
            <a:ext cx="200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Normal urethra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blinds(horizontal)">
                                      <p:cBhvr>
                                        <p:cTn id="7" dur="500"/>
                                        <p:tgtEl>
                                          <p:spTgt spid="44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76200"/>
            <a:ext cx="91440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RNC (Radionuclide Cystogram)</a:t>
            </a:r>
            <a:r>
              <a:rPr lang="en-US" altLang="en-US" sz="2400" b="1">
                <a:solidFill>
                  <a:schemeClr val="bg1"/>
                </a:solidFill>
              </a:rPr>
              <a:t>—continuous imaging- very sensitive. Transient reflux; but less resolution</a:t>
            </a:r>
          </a:p>
        </p:txBody>
      </p:sp>
      <p:pic>
        <p:nvPicPr>
          <p:cNvPr id="63491" name="Picture 3"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2484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Line 4"/>
          <p:cNvSpPr>
            <a:spLocks noChangeShapeType="1"/>
          </p:cNvSpPr>
          <p:nvPr/>
        </p:nvSpPr>
        <p:spPr bwMode="auto">
          <a:xfrm>
            <a:off x="3733800" y="990600"/>
            <a:ext cx="381000" cy="381000"/>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0" y="0"/>
            <a:ext cx="8229600" cy="1143000"/>
          </a:xfrm>
        </p:spPr>
        <p:txBody>
          <a:bodyPr/>
          <a:lstStyle/>
          <a:p>
            <a:pPr eaLnBrk="1" hangingPunct="1"/>
            <a:r>
              <a:rPr lang="en-US" altLang="en-US" sz="3200" b="1" smtClean="0">
                <a:solidFill>
                  <a:schemeClr val="bg1"/>
                </a:solidFill>
              </a:rPr>
              <a:t>Grading of Reflux: RNC vs. VCUG</a:t>
            </a:r>
          </a:p>
        </p:txBody>
      </p:sp>
      <p:pic>
        <p:nvPicPr>
          <p:cNvPr id="64515" name="Picture 3" descr="gu-cropped 015"/>
          <p:cNvPicPr>
            <a:picLocks noChangeAspect="1" noChangeArrowheads="1"/>
          </p:cNvPicPr>
          <p:nvPr/>
        </p:nvPicPr>
        <p:blipFill>
          <a:blip r:embed="rId3" cstate="print">
            <a:lum bright="-18000" contrast="6000"/>
            <a:extLst>
              <a:ext uri="{28A0092B-C50C-407E-A947-70E740481C1C}">
                <a14:useLocalDpi xmlns:a14="http://schemas.microsoft.com/office/drawing/2010/main" val="0"/>
              </a:ext>
            </a:extLst>
          </a:blip>
          <a:srcRect/>
          <a:stretch>
            <a:fillRect/>
          </a:stretch>
        </p:blipFill>
        <p:spPr bwMode="auto">
          <a:xfrm>
            <a:off x="1981200" y="1219200"/>
            <a:ext cx="17224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gu-cropped 016"/>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a:stretch>
            <a:fillRect/>
          </a:stretch>
        </p:blipFill>
        <p:spPr bwMode="auto">
          <a:xfrm>
            <a:off x="6781800" y="1219200"/>
            <a:ext cx="20653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gu-cropped 017"/>
          <p:cNvPicPr>
            <a:picLocks noChangeAspect="1" noChangeArrowheads="1"/>
          </p:cNvPicPr>
          <p:nvPr/>
        </p:nvPicPr>
        <p:blipFill>
          <a:blip r:embed="rId5" cstate="print">
            <a:lum bright="-12000" contrast="18000"/>
            <a:extLst>
              <a:ext uri="{28A0092B-C50C-407E-A947-70E740481C1C}">
                <a14:useLocalDpi xmlns:a14="http://schemas.microsoft.com/office/drawing/2010/main" val="0"/>
              </a:ext>
            </a:extLst>
          </a:blip>
          <a:srcRect/>
          <a:stretch>
            <a:fillRect/>
          </a:stretch>
        </p:blipFill>
        <p:spPr bwMode="auto">
          <a:xfrm>
            <a:off x="2057400" y="4648200"/>
            <a:ext cx="14398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gu-cropped 0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19200"/>
            <a:ext cx="19510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descr="gu-cropped 0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219200"/>
            <a:ext cx="231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gu-cropped 0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4648200"/>
            <a:ext cx="1717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9" descr="gu-cropped 052"/>
          <p:cNvPicPr>
            <a:picLocks noChangeAspect="1" noChangeArrowheads="1"/>
          </p:cNvPicPr>
          <p:nvPr/>
        </p:nvPicPr>
        <p:blipFill>
          <a:blip r:embed="rId9" cstate="print">
            <a:lum bright="-12000"/>
            <a:extLst>
              <a:ext uri="{28A0092B-C50C-407E-A947-70E740481C1C}">
                <a14:useLocalDpi xmlns:a14="http://schemas.microsoft.com/office/drawing/2010/main" val="0"/>
              </a:ext>
            </a:extLst>
          </a:blip>
          <a:srcRect/>
          <a:stretch>
            <a:fillRect/>
          </a:stretch>
        </p:blipFill>
        <p:spPr bwMode="auto">
          <a:xfrm>
            <a:off x="5029200" y="4495800"/>
            <a:ext cx="1944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0" descr="gu-cropped 0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0400" y="4495800"/>
            <a:ext cx="1295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Text Box 11"/>
          <p:cNvSpPr txBox="1">
            <a:spLocks noChangeArrowheads="1"/>
          </p:cNvSpPr>
          <p:nvPr/>
        </p:nvSpPr>
        <p:spPr bwMode="auto">
          <a:xfrm>
            <a:off x="533400" y="3733800"/>
            <a:ext cx="792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Mild</a:t>
            </a:r>
          </a:p>
        </p:txBody>
      </p:sp>
      <p:sp>
        <p:nvSpPr>
          <p:cNvPr id="64524" name="Text Box 12"/>
          <p:cNvSpPr txBox="1">
            <a:spLocks noChangeArrowheads="1"/>
          </p:cNvSpPr>
          <p:nvPr/>
        </p:nvSpPr>
        <p:spPr bwMode="auto">
          <a:xfrm>
            <a:off x="2514600" y="3733800"/>
            <a:ext cx="792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Gr II</a:t>
            </a:r>
          </a:p>
        </p:txBody>
      </p:sp>
      <p:sp>
        <p:nvSpPr>
          <p:cNvPr id="64525" name="Text Box 13"/>
          <p:cNvSpPr txBox="1">
            <a:spLocks noChangeArrowheads="1"/>
          </p:cNvSpPr>
          <p:nvPr/>
        </p:nvSpPr>
        <p:spPr bwMode="auto">
          <a:xfrm>
            <a:off x="5257800" y="3657600"/>
            <a:ext cx="80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Mod</a:t>
            </a:r>
          </a:p>
        </p:txBody>
      </p:sp>
      <p:sp>
        <p:nvSpPr>
          <p:cNvPr id="64526" name="Text Box 14"/>
          <p:cNvSpPr txBox="1">
            <a:spLocks noChangeArrowheads="1"/>
          </p:cNvSpPr>
          <p:nvPr/>
        </p:nvSpPr>
        <p:spPr bwMode="auto">
          <a:xfrm>
            <a:off x="7543800" y="3657600"/>
            <a:ext cx="876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Gr III</a:t>
            </a:r>
          </a:p>
        </p:txBody>
      </p:sp>
      <p:sp>
        <p:nvSpPr>
          <p:cNvPr id="64527" name="Text Box 15"/>
          <p:cNvSpPr txBox="1">
            <a:spLocks noChangeArrowheads="1"/>
          </p:cNvSpPr>
          <p:nvPr/>
        </p:nvSpPr>
        <p:spPr bwMode="auto">
          <a:xfrm>
            <a:off x="762000" y="6400800"/>
            <a:ext cx="80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Mod</a:t>
            </a:r>
          </a:p>
        </p:txBody>
      </p:sp>
      <p:sp>
        <p:nvSpPr>
          <p:cNvPr id="64528" name="Text Box 16"/>
          <p:cNvSpPr txBox="1">
            <a:spLocks noChangeArrowheads="1"/>
          </p:cNvSpPr>
          <p:nvPr/>
        </p:nvSpPr>
        <p:spPr bwMode="auto">
          <a:xfrm>
            <a:off x="2514600" y="6400800"/>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Gr IV</a:t>
            </a:r>
          </a:p>
        </p:txBody>
      </p:sp>
      <p:sp>
        <p:nvSpPr>
          <p:cNvPr id="64529" name="Text Box 17"/>
          <p:cNvSpPr txBox="1">
            <a:spLocks noChangeArrowheads="1"/>
          </p:cNvSpPr>
          <p:nvPr/>
        </p:nvSpPr>
        <p:spPr bwMode="auto">
          <a:xfrm>
            <a:off x="7162800" y="6400800"/>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Gr V</a:t>
            </a:r>
          </a:p>
        </p:txBody>
      </p:sp>
      <p:sp>
        <p:nvSpPr>
          <p:cNvPr id="64530" name="Text Box 18"/>
          <p:cNvSpPr txBox="1">
            <a:spLocks noChangeArrowheads="1"/>
          </p:cNvSpPr>
          <p:nvPr/>
        </p:nvSpPr>
        <p:spPr bwMode="auto">
          <a:xfrm>
            <a:off x="5334000" y="6400800"/>
            <a:ext cx="1185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Severe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609600"/>
            <a:ext cx="8229600" cy="1143000"/>
          </a:xfrm>
        </p:spPr>
        <p:txBody>
          <a:bodyPr/>
          <a:lstStyle/>
          <a:p>
            <a:pPr eaLnBrk="1" hangingPunct="1"/>
            <a:r>
              <a:rPr lang="en-US" altLang="en-US" sz="3600" b="1" smtClean="0">
                <a:solidFill>
                  <a:schemeClr val="bg1"/>
                </a:solidFill>
              </a:rPr>
              <a:t>Imaging in a child with UTI</a:t>
            </a:r>
          </a:p>
        </p:txBody>
      </p:sp>
      <p:sp>
        <p:nvSpPr>
          <p:cNvPr id="65539" name="Rectangle 3"/>
          <p:cNvSpPr>
            <a:spLocks noGrp="1" noChangeArrowheads="1"/>
          </p:cNvSpPr>
          <p:nvPr>
            <p:ph type="body" idx="1"/>
          </p:nvPr>
        </p:nvSpPr>
        <p:spPr>
          <a:xfrm>
            <a:off x="457200" y="1951038"/>
            <a:ext cx="8229600" cy="4525962"/>
          </a:xfrm>
        </p:spPr>
        <p:txBody>
          <a:bodyPr/>
          <a:lstStyle/>
          <a:p>
            <a:pPr eaLnBrk="1" hangingPunct="1"/>
            <a:r>
              <a:rPr lang="en-US" altLang="en-US" smtClean="0">
                <a:solidFill>
                  <a:schemeClr val="bg1"/>
                </a:solidFill>
              </a:rPr>
              <a:t>How to image the kidneys:  US, DMSA, CT, MRI??</a:t>
            </a:r>
          </a:p>
          <a:p>
            <a:pPr lvl="1" eaLnBrk="1" hangingPunct="1"/>
            <a:endParaRPr lang="en-US" altLang="en-US" smtClean="0">
              <a:solidFill>
                <a:schemeClr val="bg1"/>
              </a:solidFill>
            </a:endParaRPr>
          </a:p>
          <a:p>
            <a:pPr lvl="1" eaLnBrk="1" hangingPunct="1"/>
            <a:r>
              <a:rPr lang="en-US" altLang="en-US" smtClean="0">
                <a:solidFill>
                  <a:schemeClr val="bg1"/>
                </a:solidFill>
              </a:rPr>
              <a:t>In piglet studies, DMSA, CT and MRI found to have similar high sensitivities (87 to 92%) in detection of acute pyelonephritis (US w/power Doppler 74%)</a:t>
            </a:r>
          </a:p>
          <a:p>
            <a:pPr lvl="1" eaLnBrk="1" hangingPunct="1"/>
            <a:r>
              <a:rPr lang="en-US" altLang="en-US" smtClean="0">
                <a:solidFill>
                  <a:schemeClr val="bg1"/>
                </a:solidFill>
              </a:rPr>
              <a:t>Recent study comparing MRI and DMSA indicate similar sensitivities for detecting scar</a:t>
            </a:r>
          </a:p>
          <a:p>
            <a:pPr lvl="1" eaLnBrk="1" hangingPunct="1"/>
            <a:endParaRPr lang="en-US" altLang="en-US" smtClean="0">
              <a:solidFill>
                <a:schemeClr val="bg1"/>
              </a:solidFill>
            </a:endParaRPr>
          </a:p>
          <a:p>
            <a:pPr eaLnBrk="1" hangingPunct="1">
              <a:buFontTx/>
              <a:buNone/>
            </a:pPr>
            <a:endParaRPr lang="en-US" altLang="en-US" smtClean="0">
              <a:solidFill>
                <a:schemeClr val="bg1"/>
              </a:solidFill>
            </a:endParaRPr>
          </a:p>
          <a:p>
            <a:pPr eaLnBrk="1" hangingPunct="1">
              <a:buFontTx/>
              <a:buNone/>
            </a:pPr>
            <a:endParaRPr lang="en-US" altLang="en-US" smtClean="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Pig 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41750"/>
            <a:ext cx="5181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Pyelo, MR, P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36525"/>
            <a:ext cx="51054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a:off x="5257800" y="1374775"/>
            <a:ext cx="4038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MRI: Acute pyelonephritis</a:t>
            </a:r>
          </a:p>
          <a:p>
            <a:pPr eaLnBrk="1" hangingPunct="1"/>
            <a:endParaRPr lang="en-US" altLang="en-US" sz="2400" b="1">
              <a:solidFill>
                <a:schemeClr val="bg1"/>
              </a:solidFill>
            </a:endParaRPr>
          </a:p>
          <a:p>
            <a:pPr eaLnBrk="1" hangingPunct="1"/>
            <a:r>
              <a:rPr lang="en-US" altLang="en-US" sz="2400" b="1">
                <a:solidFill>
                  <a:schemeClr val="bg1"/>
                </a:solidFill>
              </a:rPr>
              <a:t>Coronal post-gadolinium fast multiplanar inversion recovery—hyperintense</a:t>
            </a:r>
          </a:p>
          <a:p>
            <a:pPr eaLnBrk="1" hangingPunct="1"/>
            <a:r>
              <a:rPr lang="en-US" altLang="en-US" sz="2400" b="1">
                <a:solidFill>
                  <a:schemeClr val="bg1"/>
                </a:solidFill>
              </a:rPr>
              <a:t>lesions both kidneys</a:t>
            </a:r>
          </a:p>
        </p:txBody>
      </p:sp>
      <p:sp>
        <p:nvSpPr>
          <p:cNvPr id="66565" name="Line 5"/>
          <p:cNvSpPr>
            <a:spLocks noChangeShapeType="1"/>
          </p:cNvSpPr>
          <p:nvPr/>
        </p:nvSpPr>
        <p:spPr bwMode="auto">
          <a:xfrm flipV="1">
            <a:off x="304800" y="3352800"/>
            <a:ext cx="609600" cy="4572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6" name="Line 6"/>
          <p:cNvSpPr>
            <a:spLocks noChangeShapeType="1"/>
          </p:cNvSpPr>
          <p:nvPr/>
        </p:nvSpPr>
        <p:spPr bwMode="auto">
          <a:xfrm flipH="1" flipV="1">
            <a:off x="4953000" y="3048000"/>
            <a:ext cx="381000" cy="6858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Line 7"/>
          <p:cNvSpPr>
            <a:spLocks noChangeShapeType="1"/>
          </p:cNvSpPr>
          <p:nvPr/>
        </p:nvSpPr>
        <p:spPr bwMode="auto">
          <a:xfrm flipH="1">
            <a:off x="2209800" y="0"/>
            <a:ext cx="152400" cy="3048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8" name="Text Box 8"/>
          <p:cNvSpPr txBox="1">
            <a:spLocks noChangeArrowheads="1"/>
          </p:cNvSpPr>
          <p:nvPr/>
        </p:nvSpPr>
        <p:spPr bwMode="auto">
          <a:xfrm>
            <a:off x="5440363" y="4800600"/>
            <a:ext cx="3703637"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Contrast-enhanced CT: </a:t>
            </a:r>
          </a:p>
          <a:p>
            <a:pPr eaLnBrk="1" hangingPunct="1"/>
            <a:r>
              <a:rPr lang="en-US" altLang="en-US" sz="2400" b="1">
                <a:solidFill>
                  <a:srgbClr val="FFFF00"/>
                </a:solidFill>
              </a:rPr>
              <a:t>Acute pyelonephritis</a:t>
            </a:r>
          </a:p>
          <a:p>
            <a:pPr eaLnBrk="1" hangingPunct="1"/>
            <a:endParaRPr lang="en-US" altLang="en-US" sz="2400" b="1">
              <a:solidFill>
                <a:srgbClr val="FFFF00"/>
              </a:solidFill>
            </a:endParaRPr>
          </a:p>
          <a:p>
            <a:pPr eaLnBrk="1" hangingPunct="1"/>
            <a:r>
              <a:rPr lang="en-US" altLang="en-US" sz="2400" b="1">
                <a:solidFill>
                  <a:schemeClr val="bg1"/>
                </a:solidFill>
              </a:rPr>
              <a:t>Hypodense lesions both</a:t>
            </a:r>
          </a:p>
          <a:p>
            <a:pPr eaLnBrk="1" hangingPunct="1"/>
            <a:r>
              <a:rPr lang="en-US" altLang="en-US" sz="2400" b="1">
                <a:solidFill>
                  <a:schemeClr val="bg1"/>
                </a:solidFill>
              </a:rPr>
              <a:t>kidneys</a:t>
            </a:r>
          </a:p>
          <a:p>
            <a:pPr eaLnBrk="1" hangingPunct="1"/>
            <a:endParaRPr lang="en-US" altLang="en-US" sz="2400" b="1">
              <a:solidFill>
                <a:schemeClr val="bg1"/>
              </a:solidFill>
            </a:endParaRPr>
          </a:p>
          <a:p>
            <a:pPr eaLnBrk="1" hangingPunct="1"/>
            <a:endParaRPr lang="en-US" altLang="en-US" sz="2400" b="1">
              <a:solidFill>
                <a:schemeClr val="bg1"/>
              </a:solidFill>
            </a:endParaRPr>
          </a:p>
        </p:txBody>
      </p:sp>
      <p:sp>
        <p:nvSpPr>
          <p:cNvPr id="66569" name="Text Box 9"/>
          <p:cNvSpPr txBox="1">
            <a:spLocks noChangeArrowheads="1"/>
          </p:cNvSpPr>
          <p:nvPr/>
        </p:nvSpPr>
        <p:spPr bwMode="auto">
          <a:xfrm>
            <a:off x="5546725" y="120650"/>
            <a:ext cx="351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solidFill>
                  <a:schemeClr val="bg1"/>
                </a:solidFill>
              </a:rPr>
              <a:t>PIGLET STUDY</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382000" cy="1143000"/>
          </a:xfrm>
        </p:spPr>
        <p:txBody>
          <a:bodyPr/>
          <a:lstStyle/>
          <a:p>
            <a:pPr eaLnBrk="1" hangingPunct="1"/>
            <a:r>
              <a:rPr lang="en-US" altLang="en-US" sz="3600" b="1" smtClean="0">
                <a:solidFill>
                  <a:schemeClr val="bg1"/>
                </a:solidFill>
              </a:rPr>
              <a:t>Imaging in a child with UTI</a:t>
            </a:r>
          </a:p>
        </p:txBody>
      </p:sp>
      <p:sp>
        <p:nvSpPr>
          <p:cNvPr id="67587" name="Rectangle 3"/>
          <p:cNvSpPr>
            <a:spLocks noGrp="1" noChangeArrowheads="1"/>
          </p:cNvSpPr>
          <p:nvPr>
            <p:ph type="body" idx="1"/>
          </p:nvPr>
        </p:nvSpPr>
        <p:spPr>
          <a:xfrm>
            <a:off x="457200" y="1600200"/>
            <a:ext cx="8229600" cy="5029200"/>
          </a:xfrm>
        </p:spPr>
        <p:txBody>
          <a:bodyPr/>
          <a:lstStyle/>
          <a:p>
            <a:pPr eaLnBrk="1" hangingPunct="1"/>
            <a:r>
              <a:rPr lang="en-US" altLang="en-US" sz="2800" smtClean="0">
                <a:solidFill>
                  <a:schemeClr val="bg1"/>
                </a:solidFill>
              </a:rPr>
              <a:t>Is cystography always necessary? </a:t>
            </a:r>
          </a:p>
          <a:p>
            <a:pPr lvl="1" eaLnBrk="1" hangingPunct="1"/>
            <a:r>
              <a:rPr lang="en-US" altLang="en-US" sz="2400" smtClean="0">
                <a:solidFill>
                  <a:schemeClr val="bg1"/>
                </a:solidFill>
              </a:rPr>
              <a:t>In DMSA-scan documented pyelonephritis, prevalence of reflux --24 to 39% </a:t>
            </a:r>
          </a:p>
          <a:p>
            <a:pPr eaLnBrk="1" hangingPunct="1"/>
            <a:endParaRPr lang="en-US" altLang="en-US" smtClean="0">
              <a:solidFill>
                <a:schemeClr val="bg1"/>
              </a:solidFill>
            </a:endParaRPr>
          </a:p>
          <a:p>
            <a:pPr eaLnBrk="1" hangingPunct="1"/>
            <a:r>
              <a:rPr lang="en-US" altLang="en-US" sz="2800" smtClean="0">
                <a:solidFill>
                  <a:schemeClr val="bg1"/>
                </a:solidFill>
              </a:rPr>
              <a:t>Evolving “Top Down” Approach</a:t>
            </a:r>
          </a:p>
          <a:p>
            <a:pPr lvl="1" eaLnBrk="1" hangingPunct="1"/>
            <a:r>
              <a:rPr lang="en-US" altLang="en-US" sz="2400" smtClean="0">
                <a:solidFill>
                  <a:schemeClr val="bg1"/>
                </a:solidFill>
              </a:rPr>
              <a:t>Image the kidneys first—DMSA</a:t>
            </a:r>
          </a:p>
          <a:p>
            <a:pPr lvl="1" eaLnBrk="1" hangingPunct="1"/>
            <a:r>
              <a:rPr lang="en-US" altLang="en-US" sz="2400" smtClean="0">
                <a:solidFill>
                  <a:schemeClr val="bg1"/>
                </a:solidFill>
              </a:rPr>
              <a:t>If any abnormality is present, acute pyelonephritis or scar, then do a cystogram to check for reflux—an additional risk factor for scarring.</a:t>
            </a:r>
          </a:p>
          <a:p>
            <a:pPr lvl="1" eaLnBrk="1" hangingPunct="1"/>
            <a:r>
              <a:rPr lang="en-US" altLang="en-US" sz="2400" smtClean="0">
                <a:solidFill>
                  <a:schemeClr val="bg1"/>
                </a:solidFill>
              </a:rPr>
              <a:t>If DMSA is normal, no cystogram is necessary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57200"/>
            <a:ext cx="8229600" cy="1143000"/>
          </a:xfrm>
        </p:spPr>
        <p:txBody>
          <a:bodyPr/>
          <a:lstStyle/>
          <a:p>
            <a:pPr eaLnBrk="1" hangingPunct="1"/>
            <a:r>
              <a:rPr lang="en-US" altLang="en-US" sz="3600" b="1" smtClean="0">
                <a:solidFill>
                  <a:schemeClr val="bg1"/>
                </a:solidFill>
              </a:rPr>
              <a:t>CT and US in Acute Pyelonephritis</a:t>
            </a:r>
          </a:p>
        </p:txBody>
      </p:sp>
      <p:sp>
        <p:nvSpPr>
          <p:cNvPr id="68611" name="Rectangle 3"/>
          <p:cNvSpPr>
            <a:spLocks noGrp="1" noChangeArrowheads="1"/>
          </p:cNvSpPr>
          <p:nvPr>
            <p:ph type="body" idx="1"/>
          </p:nvPr>
        </p:nvSpPr>
        <p:spPr>
          <a:xfrm>
            <a:off x="457200" y="1798638"/>
            <a:ext cx="8229600" cy="4525962"/>
          </a:xfrm>
        </p:spPr>
        <p:txBody>
          <a:bodyPr/>
          <a:lstStyle/>
          <a:p>
            <a:pPr eaLnBrk="1" hangingPunct="1"/>
            <a:r>
              <a:rPr lang="en-US" altLang="en-US" smtClean="0">
                <a:solidFill>
                  <a:schemeClr val="bg1"/>
                </a:solidFill>
              </a:rPr>
              <a:t>US: non-invasive, no radiation, but low sensitivity and specificity</a:t>
            </a:r>
          </a:p>
          <a:p>
            <a:pPr eaLnBrk="1" hangingPunct="1"/>
            <a:endParaRPr lang="en-US" altLang="en-US" smtClean="0">
              <a:solidFill>
                <a:schemeClr val="bg1"/>
              </a:solidFill>
            </a:endParaRPr>
          </a:p>
          <a:p>
            <a:pPr eaLnBrk="1" hangingPunct="1"/>
            <a:r>
              <a:rPr lang="en-US" altLang="en-US" smtClean="0">
                <a:solidFill>
                  <a:schemeClr val="bg1"/>
                </a:solidFill>
              </a:rPr>
              <a:t>CT: high sensitivity and specificity but high radiation dose and need for iodinated contrast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381000"/>
            <a:ext cx="8229600" cy="1143000"/>
          </a:xfrm>
        </p:spPr>
        <p:txBody>
          <a:bodyPr/>
          <a:lstStyle/>
          <a:p>
            <a:pPr eaLnBrk="1" hangingPunct="1"/>
            <a:r>
              <a:rPr lang="en-US" altLang="en-US" sz="3600" b="1" smtClean="0">
                <a:solidFill>
                  <a:schemeClr val="bg1"/>
                </a:solidFill>
              </a:rPr>
              <a:t>DMSA vs MRI</a:t>
            </a:r>
          </a:p>
        </p:txBody>
      </p:sp>
      <p:sp>
        <p:nvSpPr>
          <p:cNvPr id="69635" name="Rectangle 3"/>
          <p:cNvSpPr>
            <a:spLocks noGrp="1" noChangeArrowheads="1"/>
          </p:cNvSpPr>
          <p:nvPr>
            <p:ph type="body" idx="1"/>
          </p:nvPr>
        </p:nvSpPr>
        <p:spPr>
          <a:xfrm>
            <a:off x="457200" y="1722438"/>
            <a:ext cx="8229600" cy="4525962"/>
          </a:xfrm>
        </p:spPr>
        <p:txBody>
          <a:bodyPr/>
          <a:lstStyle/>
          <a:p>
            <a:pPr eaLnBrk="1" hangingPunct="1"/>
            <a:r>
              <a:rPr lang="en-US" altLang="en-US" smtClean="0">
                <a:solidFill>
                  <a:schemeClr val="bg1"/>
                </a:solidFill>
              </a:rPr>
              <a:t>Similar sensitivity and specificity with both modalities</a:t>
            </a:r>
          </a:p>
          <a:p>
            <a:pPr eaLnBrk="1" hangingPunct="1"/>
            <a:r>
              <a:rPr lang="en-US" altLang="en-US" smtClean="0">
                <a:solidFill>
                  <a:schemeClr val="bg1"/>
                </a:solidFill>
              </a:rPr>
              <a:t>Information about perinephric space with MRI</a:t>
            </a:r>
          </a:p>
          <a:p>
            <a:pPr eaLnBrk="1" hangingPunct="1"/>
            <a:r>
              <a:rPr lang="en-US" altLang="en-US" smtClean="0">
                <a:solidFill>
                  <a:schemeClr val="bg1"/>
                </a:solidFill>
              </a:rPr>
              <a:t>More frequent need for sedation with MRI</a:t>
            </a:r>
          </a:p>
          <a:p>
            <a:pPr eaLnBrk="1" hangingPunct="1"/>
            <a:r>
              <a:rPr lang="en-US" altLang="en-US" smtClean="0">
                <a:solidFill>
                  <a:schemeClr val="bg1"/>
                </a:solidFill>
              </a:rPr>
              <a:t>Availability and cost </a:t>
            </a:r>
          </a:p>
          <a:p>
            <a:pPr eaLnBrk="1" hangingPunct="1"/>
            <a:endParaRPr lang="en-US" altLang="en-US" smtClean="0">
              <a:solidFill>
                <a:schemeClr val="bg1"/>
              </a:solidFill>
            </a:endParaRPr>
          </a:p>
          <a:p>
            <a:pPr eaLnBrk="1" hangingPunct="1">
              <a:buFontTx/>
              <a:buNone/>
            </a:pPr>
            <a:endParaRPr lang="en-US" altLang="en-US" smtClean="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p:txBody>
          <a:bodyPr/>
          <a:lstStyle/>
          <a:p>
            <a:pPr eaLnBrk="1" hangingPunct="1">
              <a:buFontTx/>
              <a:buNone/>
            </a:pPr>
            <a:r>
              <a:rPr lang="en-US" altLang="en-US" i="1" smtClean="0">
                <a:solidFill>
                  <a:schemeClr val="bg1"/>
                </a:solidFill>
              </a:rPr>
              <a:t>Choice of DMSA vs MRI greatly depends on the availability of the imaging modality and the expertise of the physicians interpreting the studies.</a:t>
            </a:r>
          </a:p>
          <a:p>
            <a:pPr eaLnBrk="1" hangingPunct="1"/>
            <a:endParaRPr lang="en-US" altLang="en-US" smtClean="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9</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
          <p:cNvPicPr>
            <a:picLocks noChangeAspect="1" noChangeArrowheads="1"/>
          </p:cNvPicPr>
          <p:nvPr/>
        </p:nvPicPr>
        <p:blipFill>
          <a:blip r:embed="rId2" cstate="print">
            <a:lum bright="18000" contrast="12000"/>
            <a:extLst>
              <a:ext uri="{28A0092B-C50C-407E-A947-70E740481C1C}">
                <a14:useLocalDpi xmlns:a14="http://schemas.microsoft.com/office/drawing/2010/main" val="0"/>
              </a:ext>
            </a:extLst>
          </a:blip>
          <a:srcRect l="3786" t="4034" r="18248" b="838"/>
          <a:stretch>
            <a:fillRect/>
          </a:stretch>
        </p:blipFill>
        <p:spPr bwMode="auto">
          <a:xfrm>
            <a:off x="152400" y="838200"/>
            <a:ext cx="44196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1"/>
          <p:cNvPicPr>
            <a:picLocks noChangeAspect="1" noChangeArrowheads="1"/>
          </p:cNvPicPr>
          <p:nvPr/>
        </p:nvPicPr>
        <p:blipFill>
          <a:blip r:embed="rId3" cstate="print">
            <a:lum bright="18000" contrast="12000"/>
            <a:extLst>
              <a:ext uri="{28A0092B-C50C-407E-A947-70E740481C1C}">
                <a14:useLocalDpi xmlns:a14="http://schemas.microsoft.com/office/drawing/2010/main" val="0"/>
              </a:ext>
            </a:extLst>
          </a:blip>
          <a:srcRect l="4137" t="5190" r="19345" b="1405"/>
          <a:stretch>
            <a:fillRect/>
          </a:stretch>
        </p:blipFill>
        <p:spPr bwMode="auto">
          <a:xfrm>
            <a:off x="4724400" y="838200"/>
            <a:ext cx="44196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1447800" y="5410200"/>
            <a:ext cx="2132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1- 16 minutes</a:t>
            </a:r>
          </a:p>
        </p:txBody>
      </p:sp>
      <p:sp>
        <p:nvSpPr>
          <p:cNvPr id="8197" name="Text Box 5"/>
          <p:cNvSpPr txBox="1">
            <a:spLocks noChangeArrowheads="1"/>
          </p:cNvSpPr>
          <p:nvPr/>
        </p:nvSpPr>
        <p:spPr bwMode="auto">
          <a:xfrm>
            <a:off x="5715000" y="5410200"/>
            <a:ext cx="230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17- 32 minutes</a:t>
            </a:r>
          </a:p>
        </p:txBody>
      </p:sp>
      <p:sp>
        <p:nvSpPr>
          <p:cNvPr id="8198" name="Text Box 6"/>
          <p:cNvSpPr txBox="1">
            <a:spLocks noChangeArrowheads="1"/>
          </p:cNvSpPr>
          <p:nvPr/>
        </p:nvSpPr>
        <p:spPr bwMode="auto">
          <a:xfrm>
            <a:off x="228600" y="141288"/>
            <a:ext cx="8748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How would you prep the patient before this study?</a:t>
            </a:r>
          </a:p>
        </p:txBody>
      </p:sp>
      <p:sp>
        <p:nvSpPr>
          <p:cNvPr id="5128" name="Text Box 5"/>
          <p:cNvSpPr txBox="1">
            <a:spLocks noChangeArrowheads="1"/>
          </p:cNvSpPr>
          <p:nvPr/>
        </p:nvSpPr>
        <p:spPr bwMode="auto">
          <a:xfrm>
            <a:off x="609600" y="6248400"/>
            <a:ext cx="8256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9900"/>
                </a:solidFill>
              </a:rPr>
              <a:t>Phenobarbital 5mg/kg/day x 3-5 days in 2 divided doses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blinds(horizontal)">
                                      <p:cBhvr>
                                        <p:cTn id="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6675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066800" y="228600"/>
            <a:ext cx="5897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2 year old with bright red blood per rectum</a:t>
            </a:r>
          </a:p>
        </p:txBody>
      </p:sp>
      <p:sp>
        <p:nvSpPr>
          <p:cNvPr id="119812" name="Line 4"/>
          <p:cNvSpPr>
            <a:spLocks noChangeShapeType="1"/>
          </p:cNvSpPr>
          <p:nvPr/>
        </p:nvSpPr>
        <p:spPr bwMode="auto">
          <a:xfrm flipH="1" flipV="1">
            <a:off x="2590800" y="1524000"/>
            <a:ext cx="228600" cy="228600"/>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13" name="Text Box 5"/>
          <p:cNvSpPr txBox="1">
            <a:spLocks noChangeArrowheads="1"/>
          </p:cNvSpPr>
          <p:nvPr/>
        </p:nvSpPr>
        <p:spPr bwMode="auto">
          <a:xfrm>
            <a:off x="7467600" y="914400"/>
            <a:ext cx="1524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bg1"/>
                </a:solidFill>
              </a:rPr>
              <a:t>Focus of uptake appears at time of appearance of stomach, c/w heterotopic gastric mucosa.</a:t>
            </a:r>
          </a:p>
          <a:p>
            <a:pPr eaLnBrk="1" hangingPunct="1"/>
            <a:endParaRPr lang="en-US" altLang="en-US">
              <a:solidFill>
                <a:schemeClr val="bg1"/>
              </a:solidFill>
            </a:endParaRPr>
          </a:p>
          <a:p>
            <a:pPr eaLnBrk="1" hangingPunct="1"/>
            <a:r>
              <a:rPr lang="en-US" altLang="en-US">
                <a:solidFill>
                  <a:schemeClr val="bg1"/>
                </a:solidFill>
              </a:rPr>
              <a:t>Note the location in LLQ!</a:t>
            </a:r>
          </a:p>
        </p:txBody>
      </p:sp>
      <p:sp>
        <p:nvSpPr>
          <p:cNvPr id="119814" name="Text Box 6"/>
          <p:cNvSpPr txBox="1">
            <a:spLocks noChangeArrowheads="1"/>
          </p:cNvSpPr>
          <p:nvPr/>
        </p:nvSpPr>
        <p:spPr bwMode="auto">
          <a:xfrm>
            <a:off x="1279525" y="6288088"/>
            <a:ext cx="6983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Uptake in meckel’s diverticulum or duplication cyst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 calcmode="lin" valueType="num">
                                      <p:cBhvr additive="base">
                                        <p:cTn id="7" dur="500" fill="hold"/>
                                        <p:tgtEl>
                                          <p:spTgt spid="119812"/>
                                        </p:tgtEl>
                                        <p:attrNameLst>
                                          <p:attrName>ppt_x</p:attrName>
                                        </p:attrNameLst>
                                      </p:cBhvr>
                                      <p:tavLst>
                                        <p:tav tm="0">
                                          <p:val>
                                            <p:strVal val="#ppt_x"/>
                                          </p:val>
                                        </p:tav>
                                        <p:tav tm="100000">
                                          <p:val>
                                            <p:strVal val="#ppt_x"/>
                                          </p:val>
                                        </p:tav>
                                      </p:tavLst>
                                    </p:anim>
                                    <p:anim calcmode="lin" valueType="num">
                                      <p:cBhvr additive="base">
                                        <p:cTn id="8"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9813"/>
                                        </p:tgtEl>
                                        <p:attrNameLst>
                                          <p:attrName>style.visibility</p:attrName>
                                        </p:attrNameLst>
                                      </p:cBhvr>
                                      <p:to>
                                        <p:strVal val="visible"/>
                                      </p:to>
                                    </p:set>
                                    <p:animEffect transition="in" filter="blinds(horizontal)">
                                      <p:cBhvr>
                                        <p:cTn id="13" dur="500"/>
                                        <p:tgtEl>
                                          <p:spTgt spid="1198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9814"/>
                                        </p:tgtEl>
                                        <p:attrNameLst>
                                          <p:attrName>style.visibility</p:attrName>
                                        </p:attrNameLst>
                                      </p:cBhvr>
                                      <p:to>
                                        <p:strVal val="visible"/>
                                      </p:to>
                                    </p:set>
                                    <p:animEffect transition="in" filter="blinds(horizontal)">
                                      <p:cBhvr>
                                        <p:cTn id="18" dur="5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P spid="119813" grpId="0"/>
      <p:bldP spid="1198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10</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10527" t="16106" r="9987" b="8211"/>
          <a:stretch>
            <a:fillRect/>
          </a:stretch>
        </p:blipFill>
        <p:spPr bwMode="auto">
          <a:xfrm>
            <a:off x="76200" y="762000"/>
            <a:ext cx="3048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l="18921" t="12122" r="10347" b="15714"/>
          <a:stretch>
            <a:fillRect/>
          </a:stretch>
        </p:blipFill>
        <p:spPr bwMode="auto">
          <a:xfrm>
            <a:off x="6324600" y="762000"/>
            <a:ext cx="28194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1"/>
          <p:cNvPicPr>
            <a:picLocks noChangeAspect="1" noChangeArrowheads="1"/>
          </p:cNvPicPr>
          <p:nvPr/>
        </p:nvPicPr>
        <p:blipFill>
          <a:blip r:embed="rId4" cstate="print">
            <a:extLst>
              <a:ext uri="{28A0092B-C50C-407E-A947-70E740481C1C}">
                <a14:useLocalDpi xmlns:a14="http://schemas.microsoft.com/office/drawing/2010/main" val="0"/>
              </a:ext>
            </a:extLst>
          </a:blip>
          <a:srcRect l="10419" t="12875" r="9056" b="11183"/>
          <a:stretch>
            <a:fillRect/>
          </a:stretch>
        </p:blipFill>
        <p:spPr bwMode="auto">
          <a:xfrm>
            <a:off x="3200400" y="762000"/>
            <a:ext cx="30480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descr="1"/>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l="26224" t="16281" r="25887" b="23538"/>
          <a:stretch>
            <a:fillRect/>
          </a:stretch>
        </p:blipFill>
        <p:spPr bwMode="auto">
          <a:xfrm>
            <a:off x="152400" y="3048000"/>
            <a:ext cx="35814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1"/>
          <p:cNvPicPr>
            <a:picLocks noChangeAspect="1" noChangeArrowheads="1"/>
          </p:cNvPicPr>
          <p:nvPr/>
        </p:nvPicPr>
        <p:blipFill>
          <a:blip r:embed="rId6" cstate="print">
            <a:extLst>
              <a:ext uri="{28A0092B-C50C-407E-A947-70E740481C1C}">
                <a14:useLocalDpi xmlns:a14="http://schemas.microsoft.com/office/drawing/2010/main" val="0"/>
              </a:ext>
            </a:extLst>
          </a:blip>
          <a:srcRect l="9862" t="13980" r="14792" b="17154"/>
          <a:stretch>
            <a:fillRect/>
          </a:stretch>
        </p:blipFill>
        <p:spPr bwMode="auto">
          <a:xfrm>
            <a:off x="4191000" y="3276600"/>
            <a:ext cx="43434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 Box 7"/>
          <p:cNvSpPr txBox="1">
            <a:spLocks noChangeArrowheads="1"/>
          </p:cNvSpPr>
          <p:nvPr/>
        </p:nvSpPr>
        <p:spPr bwMode="auto">
          <a:xfrm>
            <a:off x="381000" y="192088"/>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olidFill>
                  <a:schemeClr val="bg1"/>
                </a:solidFill>
              </a:rPr>
              <a:t>3 wk old boy w/ prenatally detected RT hydro; LT kidney normal</a:t>
            </a:r>
          </a:p>
        </p:txBody>
      </p:sp>
      <p:sp>
        <p:nvSpPr>
          <p:cNvPr id="74760" name="Text Box 8"/>
          <p:cNvSpPr txBox="1">
            <a:spLocks noChangeArrowheads="1"/>
          </p:cNvSpPr>
          <p:nvPr/>
        </p:nvSpPr>
        <p:spPr bwMode="auto">
          <a:xfrm>
            <a:off x="1584325" y="6400800"/>
            <a:ext cx="4884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What study should you do next?</a:t>
            </a:r>
          </a:p>
        </p:txBody>
      </p:sp>
      <p:sp>
        <p:nvSpPr>
          <p:cNvPr id="74761" name="Text Box 9"/>
          <p:cNvSpPr txBox="1">
            <a:spLocks noChangeArrowheads="1"/>
          </p:cNvSpPr>
          <p:nvPr/>
        </p:nvSpPr>
        <p:spPr bwMode="auto">
          <a:xfrm>
            <a:off x="136525" y="3440113"/>
            <a:ext cx="696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rPr>
              <a:t>LONG</a:t>
            </a:r>
          </a:p>
        </p:txBody>
      </p:sp>
      <p:sp>
        <p:nvSpPr>
          <p:cNvPr id="74762" name="Line 10"/>
          <p:cNvSpPr>
            <a:spLocks noChangeShapeType="1"/>
          </p:cNvSpPr>
          <p:nvPr/>
        </p:nvSpPr>
        <p:spPr bwMode="auto">
          <a:xfrm flipV="1">
            <a:off x="1219200" y="4800600"/>
            <a:ext cx="76200" cy="3810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3" name="Line 11"/>
          <p:cNvSpPr>
            <a:spLocks noChangeShapeType="1"/>
          </p:cNvSpPr>
          <p:nvPr/>
        </p:nvSpPr>
        <p:spPr bwMode="auto">
          <a:xfrm flipV="1">
            <a:off x="990600" y="4419600"/>
            <a:ext cx="76200" cy="3810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4" name="Line 12"/>
          <p:cNvSpPr>
            <a:spLocks noChangeShapeType="1"/>
          </p:cNvSpPr>
          <p:nvPr/>
        </p:nvSpPr>
        <p:spPr bwMode="auto">
          <a:xfrm flipV="1">
            <a:off x="5943600" y="6019800"/>
            <a:ext cx="76200" cy="3810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16364" t="3963" r="25455" b="4912"/>
          <a:stretch>
            <a:fillRect/>
          </a:stretch>
        </p:blipFill>
        <p:spPr bwMode="auto">
          <a:xfrm>
            <a:off x="4267200" y="0"/>
            <a:ext cx="4135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l="16982" t="15776" r="25130" b="16968"/>
          <a:stretch>
            <a:fillRect/>
          </a:stretch>
        </p:blipFill>
        <p:spPr bwMode="auto">
          <a:xfrm>
            <a:off x="304800" y="3770313"/>
            <a:ext cx="2895600"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1"/>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a:stretch>
            <a:fillRect/>
          </a:stretch>
        </p:blipFill>
        <p:spPr bwMode="auto">
          <a:xfrm>
            <a:off x="304800" y="76200"/>
            <a:ext cx="27765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5562600" y="5940425"/>
            <a:ext cx="122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Post-void</a:t>
            </a:r>
          </a:p>
        </p:txBody>
      </p:sp>
      <p:sp>
        <p:nvSpPr>
          <p:cNvPr id="198662" name="Text Box 6"/>
          <p:cNvSpPr txBox="1">
            <a:spLocks noChangeArrowheads="1"/>
          </p:cNvSpPr>
          <p:nvPr/>
        </p:nvSpPr>
        <p:spPr bwMode="auto">
          <a:xfrm>
            <a:off x="4724400" y="6400800"/>
            <a:ext cx="351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Is your study finished?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blinds(horizontal)">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16924" t="5028" r="16924" b="4469"/>
          <a:stretch>
            <a:fillRect/>
          </a:stretch>
        </p:blipFill>
        <p:spPr bwMode="auto">
          <a:xfrm>
            <a:off x="457200" y="838200"/>
            <a:ext cx="4368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185863" y="381000"/>
            <a:ext cx="2776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A few minutes later</a:t>
            </a:r>
          </a:p>
        </p:txBody>
      </p:sp>
      <p:sp>
        <p:nvSpPr>
          <p:cNvPr id="199684" name="Text Box 4"/>
          <p:cNvSpPr txBox="1">
            <a:spLocks noChangeArrowheads="1"/>
          </p:cNvSpPr>
          <p:nvPr/>
        </p:nvSpPr>
        <p:spPr bwMode="auto">
          <a:xfrm>
            <a:off x="5029200" y="609600"/>
            <a:ext cx="3657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What nuclear study might the baby have been scheduled for</a:t>
            </a:r>
          </a:p>
          <a:p>
            <a:pPr eaLnBrk="1" hangingPunct="1"/>
            <a:r>
              <a:rPr lang="en-US" altLang="en-US" sz="2400">
                <a:solidFill>
                  <a:schemeClr val="bg1"/>
                </a:solidFill>
              </a:rPr>
              <a:t>after the VCUG, based on the US findings?</a:t>
            </a:r>
          </a:p>
          <a:p>
            <a:pPr eaLnBrk="1" hangingPunct="1"/>
            <a:endParaRPr lang="en-US" altLang="en-US" sz="2400">
              <a:solidFill>
                <a:schemeClr val="bg1"/>
              </a:solidFill>
            </a:endParaRPr>
          </a:p>
        </p:txBody>
      </p:sp>
      <p:sp>
        <p:nvSpPr>
          <p:cNvPr id="199685" name="Text Box 5"/>
          <p:cNvSpPr txBox="1">
            <a:spLocks noChangeArrowheads="1"/>
          </p:cNvSpPr>
          <p:nvPr/>
        </p:nvSpPr>
        <p:spPr bwMode="auto">
          <a:xfrm>
            <a:off x="4953000" y="2590800"/>
            <a:ext cx="3948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Mag 3 renal scan with Lasix</a:t>
            </a:r>
          </a:p>
        </p:txBody>
      </p:sp>
      <p:sp>
        <p:nvSpPr>
          <p:cNvPr id="199686" name="Text Box 6"/>
          <p:cNvSpPr txBox="1">
            <a:spLocks noChangeArrowheads="1"/>
          </p:cNvSpPr>
          <p:nvPr/>
        </p:nvSpPr>
        <p:spPr bwMode="auto">
          <a:xfrm>
            <a:off x="4806950" y="3810000"/>
            <a:ext cx="42846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What nuclear study might you </a:t>
            </a:r>
          </a:p>
          <a:p>
            <a:pPr eaLnBrk="1" hangingPunct="1"/>
            <a:r>
              <a:rPr lang="en-US" altLang="en-US" sz="2400">
                <a:solidFill>
                  <a:schemeClr val="bg1"/>
                </a:solidFill>
              </a:rPr>
              <a:t>recommend instead?</a:t>
            </a:r>
          </a:p>
          <a:p>
            <a:pPr eaLnBrk="1" hangingPunct="1"/>
            <a:endParaRPr lang="en-US" altLang="en-US" sz="2400">
              <a:solidFill>
                <a:schemeClr val="bg1"/>
              </a:solidFill>
            </a:endParaRPr>
          </a:p>
        </p:txBody>
      </p:sp>
      <p:sp>
        <p:nvSpPr>
          <p:cNvPr id="199687" name="Text Box 7"/>
          <p:cNvSpPr txBox="1">
            <a:spLocks noChangeArrowheads="1"/>
          </p:cNvSpPr>
          <p:nvPr/>
        </p:nvSpPr>
        <p:spPr bwMode="auto">
          <a:xfrm>
            <a:off x="5562600" y="5562600"/>
            <a:ext cx="2557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DMSA renal scan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9684"/>
                                        </p:tgtEl>
                                        <p:attrNameLst>
                                          <p:attrName>style.visibility</p:attrName>
                                        </p:attrNameLst>
                                      </p:cBhvr>
                                      <p:to>
                                        <p:strVal val="visible"/>
                                      </p:to>
                                    </p:set>
                                    <p:animEffect transition="in" filter="blinds(horizontal)">
                                      <p:cBhvr>
                                        <p:cTn id="7" dur="500"/>
                                        <p:tgtEl>
                                          <p:spTgt spid="199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9685">
                                            <p:txEl>
                                              <p:pRg st="0" end="0"/>
                                            </p:txEl>
                                          </p:spTgt>
                                        </p:tgtEl>
                                        <p:attrNameLst>
                                          <p:attrName>style.visibility</p:attrName>
                                        </p:attrNameLst>
                                      </p:cBhvr>
                                      <p:to>
                                        <p:strVal val="visible"/>
                                      </p:to>
                                    </p:set>
                                    <p:animEffect transition="in" filter="blinds(horizontal)">
                                      <p:cBhvr>
                                        <p:cTn id="12" dur="500"/>
                                        <p:tgtEl>
                                          <p:spTgt spid="1996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9686"/>
                                        </p:tgtEl>
                                        <p:attrNameLst>
                                          <p:attrName>style.visibility</p:attrName>
                                        </p:attrNameLst>
                                      </p:cBhvr>
                                      <p:to>
                                        <p:strVal val="visible"/>
                                      </p:to>
                                    </p:set>
                                    <p:animEffect transition="in" filter="blinds(horizontal)">
                                      <p:cBhvr>
                                        <p:cTn id="17" dur="500"/>
                                        <p:tgtEl>
                                          <p:spTgt spid="1996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9687"/>
                                        </p:tgtEl>
                                        <p:attrNameLst>
                                          <p:attrName>style.visibility</p:attrName>
                                        </p:attrNameLst>
                                      </p:cBhvr>
                                      <p:to>
                                        <p:strVal val="visible"/>
                                      </p:to>
                                    </p:set>
                                    <p:animEffect transition="in" filter="blinds(horizontal)">
                                      <p:cBhvr>
                                        <p:cTn id="22" dur="500"/>
                                        <p:tgtEl>
                                          <p:spTgt spid="199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4" grpId="0"/>
      <p:bldP spid="199686" grpId="0"/>
      <p:bldP spid="19968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
          <p:cNvPicPr>
            <a:picLocks noChangeAspect="1" noChangeArrowheads="1"/>
          </p:cNvPicPr>
          <p:nvPr/>
        </p:nvPicPr>
        <p:blipFill>
          <a:blip r:embed="rId2" cstate="print">
            <a:lum bright="18000" contrast="18000"/>
            <a:extLst>
              <a:ext uri="{28A0092B-C50C-407E-A947-70E740481C1C}">
                <a14:useLocalDpi xmlns:a14="http://schemas.microsoft.com/office/drawing/2010/main" val="0"/>
              </a:ext>
            </a:extLst>
          </a:blip>
          <a:srcRect l="4099" t="4195" r="18263" b="38"/>
          <a:stretch>
            <a:fillRect/>
          </a:stretch>
        </p:blipFill>
        <p:spPr bwMode="auto">
          <a:xfrm>
            <a:off x="76200" y="838200"/>
            <a:ext cx="457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1"/>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l="5263" t="3619" r="21143" b="25891"/>
          <a:stretch>
            <a:fillRect/>
          </a:stretch>
        </p:blipFill>
        <p:spPr bwMode="auto">
          <a:xfrm>
            <a:off x="4724400" y="838200"/>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p:cNvSpPr txBox="1">
            <a:spLocks noChangeArrowheads="1"/>
          </p:cNvSpPr>
          <p:nvPr/>
        </p:nvSpPr>
        <p:spPr bwMode="auto">
          <a:xfrm>
            <a:off x="1752600" y="5791200"/>
            <a:ext cx="61579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DMSA renal scan: RT reflux nephropathy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0708"/>
                                        </p:tgtEl>
                                        <p:attrNameLst>
                                          <p:attrName>style.visibility</p:attrName>
                                        </p:attrNameLst>
                                      </p:cBhvr>
                                      <p:to>
                                        <p:strVal val="visible"/>
                                      </p:to>
                                    </p:set>
                                    <p:animEffect transition="in" filter="blinds(horizontal)">
                                      <p:cBhvr>
                                        <p:cTn id="7" dur="500"/>
                                        <p:tgtEl>
                                          <p:spTgt spid="200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11</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7927" t="15855" r="8836" b="16763"/>
          <a:stretch>
            <a:fillRect/>
          </a:stretch>
        </p:blipFill>
        <p:spPr bwMode="auto">
          <a:xfrm>
            <a:off x="0" y="609600"/>
            <a:ext cx="19812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l="4529" t="18114" r="4906" b="18491"/>
          <a:stretch>
            <a:fillRect/>
          </a:stretch>
        </p:blipFill>
        <p:spPr bwMode="auto">
          <a:xfrm>
            <a:off x="1981200" y="609600"/>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1"/>
          <p:cNvPicPr>
            <a:picLocks noChangeAspect="1" noChangeArrowheads="1"/>
          </p:cNvPicPr>
          <p:nvPr/>
        </p:nvPicPr>
        <p:blipFill>
          <a:blip r:embed="rId4" cstate="print">
            <a:extLst>
              <a:ext uri="{28A0092B-C50C-407E-A947-70E740481C1C}">
                <a14:useLocalDpi xmlns:a14="http://schemas.microsoft.com/office/drawing/2010/main" val="0"/>
              </a:ext>
            </a:extLst>
          </a:blip>
          <a:srcRect l="4233" t="16931" r="6879" b="15344"/>
          <a:stretch>
            <a:fillRect/>
          </a:stretch>
        </p:blipFill>
        <p:spPr bwMode="auto">
          <a:xfrm>
            <a:off x="4267200" y="609600"/>
            <a:ext cx="20574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descr="1"/>
          <p:cNvPicPr>
            <a:picLocks noChangeAspect="1" noChangeArrowheads="1"/>
          </p:cNvPicPr>
          <p:nvPr/>
        </p:nvPicPr>
        <p:blipFill>
          <a:blip r:embed="rId5" cstate="print">
            <a:extLst>
              <a:ext uri="{28A0092B-C50C-407E-A947-70E740481C1C}">
                <a14:useLocalDpi xmlns:a14="http://schemas.microsoft.com/office/drawing/2010/main" val="0"/>
              </a:ext>
            </a:extLst>
          </a:blip>
          <a:srcRect t="14723" r="1840" b="16565"/>
          <a:stretch>
            <a:fillRect/>
          </a:stretch>
        </p:blipFill>
        <p:spPr bwMode="auto">
          <a:xfrm>
            <a:off x="6324600" y="587375"/>
            <a:ext cx="22098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1"/>
          <p:cNvPicPr>
            <a:picLocks noChangeAspect="1" noChangeArrowheads="1"/>
          </p:cNvPicPr>
          <p:nvPr/>
        </p:nvPicPr>
        <p:blipFill>
          <a:blip r:embed="rId6" cstate="print">
            <a:extLst>
              <a:ext uri="{28A0092B-C50C-407E-A947-70E740481C1C}">
                <a14:useLocalDpi xmlns:a14="http://schemas.microsoft.com/office/drawing/2010/main" val="0"/>
              </a:ext>
            </a:extLst>
          </a:blip>
          <a:srcRect t="19048" r="4762" b="14285"/>
          <a:stretch>
            <a:fillRect/>
          </a:stretch>
        </p:blipFill>
        <p:spPr bwMode="auto">
          <a:xfrm>
            <a:off x="0" y="2362200"/>
            <a:ext cx="22098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1"/>
          <p:cNvPicPr>
            <a:picLocks noChangeAspect="1" noChangeArrowheads="1"/>
          </p:cNvPicPr>
          <p:nvPr/>
        </p:nvPicPr>
        <p:blipFill>
          <a:blip r:embed="rId7" cstate="print">
            <a:extLst>
              <a:ext uri="{28A0092B-C50C-407E-A947-70E740481C1C}">
                <a14:useLocalDpi xmlns:a14="http://schemas.microsoft.com/office/drawing/2010/main" val="0"/>
              </a:ext>
            </a:extLst>
          </a:blip>
          <a:srcRect l="3163" t="15982" r="8269" b="20088"/>
          <a:stretch>
            <a:fillRect/>
          </a:stretch>
        </p:blipFill>
        <p:spPr bwMode="auto">
          <a:xfrm>
            <a:off x="2133600" y="2362200"/>
            <a:ext cx="21336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7200" y="2362200"/>
            <a:ext cx="2057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9" descr="1"/>
          <p:cNvPicPr>
            <a:picLocks noChangeAspect="1" noChangeArrowheads="1"/>
          </p:cNvPicPr>
          <p:nvPr/>
        </p:nvPicPr>
        <p:blipFill>
          <a:blip r:embed="rId9" cstate="print">
            <a:extLst>
              <a:ext uri="{28A0092B-C50C-407E-A947-70E740481C1C}">
                <a14:useLocalDpi xmlns:a14="http://schemas.microsoft.com/office/drawing/2010/main" val="0"/>
              </a:ext>
            </a:extLst>
          </a:blip>
          <a:srcRect l="6952" t="20854" r="9631" b="16582"/>
          <a:stretch>
            <a:fillRect/>
          </a:stretch>
        </p:blipFill>
        <p:spPr bwMode="auto">
          <a:xfrm>
            <a:off x="6324600" y="23622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0" descr="1"/>
          <p:cNvPicPr>
            <a:picLocks noChangeAspect="1" noChangeArrowheads="1"/>
          </p:cNvPicPr>
          <p:nvPr/>
        </p:nvPicPr>
        <p:blipFill>
          <a:blip r:embed="rId10" cstate="print">
            <a:extLst>
              <a:ext uri="{28A0092B-C50C-407E-A947-70E740481C1C}">
                <a14:useLocalDpi xmlns:a14="http://schemas.microsoft.com/office/drawing/2010/main" val="0"/>
              </a:ext>
            </a:extLst>
          </a:blip>
          <a:srcRect l="4498" t="17995" r="10028" b="14526"/>
          <a:stretch>
            <a:fillRect/>
          </a:stretch>
        </p:blipFill>
        <p:spPr bwMode="auto">
          <a:xfrm>
            <a:off x="0" y="4343400"/>
            <a:ext cx="2667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1" descr="1"/>
          <p:cNvPicPr>
            <a:picLocks noChangeAspect="1" noChangeArrowheads="1"/>
          </p:cNvPicPr>
          <p:nvPr/>
        </p:nvPicPr>
        <p:blipFill>
          <a:blip r:embed="rId11" cstate="print">
            <a:extLst>
              <a:ext uri="{28A0092B-C50C-407E-A947-70E740481C1C}">
                <a14:useLocalDpi xmlns:a14="http://schemas.microsoft.com/office/drawing/2010/main" val="0"/>
              </a:ext>
            </a:extLst>
          </a:blip>
          <a:srcRect t="19394" r="12727" b="17575"/>
          <a:stretch>
            <a:fillRect/>
          </a:stretch>
        </p:blipFill>
        <p:spPr bwMode="auto">
          <a:xfrm>
            <a:off x="2743200" y="4343400"/>
            <a:ext cx="28956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2" descr="1"/>
          <p:cNvPicPr>
            <a:picLocks noChangeAspect="1" noChangeArrowheads="1"/>
          </p:cNvPicPr>
          <p:nvPr/>
        </p:nvPicPr>
        <p:blipFill>
          <a:blip r:embed="rId12" cstate="print">
            <a:extLst>
              <a:ext uri="{28A0092B-C50C-407E-A947-70E740481C1C}">
                <a14:useLocalDpi xmlns:a14="http://schemas.microsoft.com/office/drawing/2010/main" val="0"/>
              </a:ext>
            </a:extLst>
          </a:blip>
          <a:srcRect t="20190" r="3088" b="17102"/>
          <a:stretch>
            <a:fillRect/>
          </a:stretch>
        </p:blipFill>
        <p:spPr bwMode="auto">
          <a:xfrm>
            <a:off x="5715000" y="4343400"/>
            <a:ext cx="32766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5" name="Text Box 13"/>
          <p:cNvSpPr txBox="1">
            <a:spLocks noChangeArrowheads="1"/>
          </p:cNvSpPr>
          <p:nvPr/>
        </p:nvSpPr>
        <p:spPr bwMode="auto">
          <a:xfrm>
            <a:off x="1143000" y="762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2 year old with opsoclonus/myoclonus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8163" t="-2040" r="18367"/>
          <a:stretch>
            <a:fillRect/>
          </a:stretch>
        </p:blipFill>
        <p:spPr bwMode="auto">
          <a:xfrm>
            <a:off x="0" y="990600"/>
            <a:ext cx="2743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l="12671" r="16368"/>
          <a:stretch>
            <a:fillRect/>
          </a:stretch>
        </p:blipFill>
        <p:spPr bwMode="auto">
          <a:xfrm>
            <a:off x="2895600" y="1066800"/>
            <a:ext cx="26495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1"/>
          <p:cNvPicPr>
            <a:picLocks noChangeAspect="1" noChangeArrowheads="1"/>
          </p:cNvPicPr>
          <p:nvPr/>
        </p:nvPicPr>
        <p:blipFill>
          <a:blip r:embed="rId4" cstate="print">
            <a:extLst>
              <a:ext uri="{28A0092B-C50C-407E-A947-70E740481C1C}">
                <a14:useLocalDpi xmlns:a14="http://schemas.microsoft.com/office/drawing/2010/main" val="0"/>
              </a:ext>
            </a:extLst>
          </a:blip>
          <a:srcRect l="10527" r="18420"/>
          <a:stretch>
            <a:fillRect/>
          </a:stretch>
        </p:blipFill>
        <p:spPr bwMode="auto">
          <a:xfrm>
            <a:off x="5638800" y="1066800"/>
            <a:ext cx="26527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990600" y="55626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What other study would be helpful?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t="13513" r="2702" b="9459"/>
          <a:stretch>
            <a:fillRect/>
          </a:stretch>
        </p:blipFill>
        <p:spPr bwMode="auto">
          <a:xfrm>
            <a:off x="1981200" y="457200"/>
            <a:ext cx="1949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t="12943" r="-3545" b="9399"/>
          <a:stretch>
            <a:fillRect/>
          </a:stretch>
        </p:blipFill>
        <p:spPr bwMode="auto">
          <a:xfrm>
            <a:off x="4495800" y="457200"/>
            <a:ext cx="203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Line 4"/>
          <p:cNvSpPr>
            <a:spLocks noChangeShapeType="1"/>
          </p:cNvSpPr>
          <p:nvPr/>
        </p:nvSpPr>
        <p:spPr bwMode="auto">
          <a:xfrm flipV="1">
            <a:off x="2590800" y="2971800"/>
            <a:ext cx="228600" cy="3810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1" name="Line 5"/>
          <p:cNvSpPr>
            <a:spLocks noChangeShapeType="1"/>
          </p:cNvSpPr>
          <p:nvPr/>
        </p:nvSpPr>
        <p:spPr bwMode="auto">
          <a:xfrm flipH="1" flipV="1">
            <a:off x="5562600" y="2971800"/>
            <a:ext cx="228600" cy="381000"/>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2" name="Text Box 6"/>
          <p:cNvSpPr txBox="1">
            <a:spLocks noChangeArrowheads="1"/>
          </p:cNvSpPr>
          <p:nvPr/>
        </p:nvSpPr>
        <p:spPr bwMode="auto">
          <a:xfrm>
            <a:off x="6691313" y="1219200"/>
            <a:ext cx="247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I-123 MIBG scan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3782"/>
                                        </p:tgtEl>
                                        <p:attrNameLst>
                                          <p:attrName>style.visibility</p:attrName>
                                        </p:attrNameLst>
                                      </p:cBhvr>
                                      <p:to>
                                        <p:strVal val="visible"/>
                                      </p:to>
                                    </p:set>
                                    <p:animEffect transition="in" filter="blinds(horizontal)">
                                      <p:cBhvr>
                                        <p:cTn id="7" dur="500"/>
                                        <p:tgtEl>
                                          <p:spTgt spid="2037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3781"/>
                                        </p:tgtEl>
                                        <p:attrNameLst>
                                          <p:attrName>style.visibility</p:attrName>
                                        </p:attrNameLst>
                                      </p:cBhvr>
                                      <p:to>
                                        <p:strVal val="visible"/>
                                      </p:to>
                                    </p:set>
                                    <p:animEffect transition="in" filter="blinds(horizontal)">
                                      <p:cBhvr>
                                        <p:cTn id="10" dur="500"/>
                                        <p:tgtEl>
                                          <p:spTgt spid="20378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3780"/>
                                        </p:tgtEl>
                                        <p:attrNameLst>
                                          <p:attrName>style.visibility</p:attrName>
                                        </p:attrNameLst>
                                      </p:cBhvr>
                                      <p:to>
                                        <p:strVal val="visible"/>
                                      </p:to>
                                    </p:set>
                                    <p:animEffect transition="in" filter="blinds(horizontal)">
                                      <p:cBhvr>
                                        <p:cTn id="13" dur="500"/>
                                        <p:tgtEl>
                                          <p:spTgt spid="203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3781" grpId="0" animBg="1"/>
      <p:bldP spid="2037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
          <p:cNvPicPr>
            <a:picLocks noChangeAspect="1" noChangeArrowheads="1"/>
          </p:cNvPicPr>
          <p:nvPr/>
        </p:nvPicPr>
        <p:blipFill>
          <a:blip r:embed="rId2" cstate="print">
            <a:lum bright="18000" contrast="12000"/>
            <a:extLst>
              <a:ext uri="{28A0092B-C50C-407E-A947-70E740481C1C}">
                <a14:useLocalDpi xmlns:a14="http://schemas.microsoft.com/office/drawing/2010/main" val="0"/>
              </a:ext>
            </a:extLst>
          </a:blip>
          <a:srcRect l="3848" t="5159" r="17712" b="2777"/>
          <a:stretch>
            <a:fillRect/>
          </a:stretch>
        </p:blipFill>
        <p:spPr bwMode="auto">
          <a:xfrm>
            <a:off x="152400" y="762000"/>
            <a:ext cx="44196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1"/>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l="4633" t="4617" r="21649" b="1210"/>
          <a:stretch>
            <a:fillRect/>
          </a:stretch>
        </p:blipFill>
        <p:spPr bwMode="auto">
          <a:xfrm>
            <a:off x="4724400" y="762000"/>
            <a:ext cx="411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1143000" y="5334000"/>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33-  48 minutes</a:t>
            </a:r>
          </a:p>
        </p:txBody>
      </p:sp>
      <p:sp>
        <p:nvSpPr>
          <p:cNvPr id="9221" name="Text Box 5"/>
          <p:cNvSpPr txBox="1">
            <a:spLocks noChangeArrowheads="1"/>
          </p:cNvSpPr>
          <p:nvPr/>
        </p:nvSpPr>
        <p:spPr bwMode="auto">
          <a:xfrm>
            <a:off x="5562600" y="5334000"/>
            <a:ext cx="230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49- 64 minutes</a:t>
            </a:r>
          </a:p>
        </p:txBody>
      </p:sp>
      <p:sp>
        <p:nvSpPr>
          <p:cNvPr id="9222" name="Text Box 6"/>
          <p:cNvSpPr txBox="1">
            <a:spLocks noChangeArrowheads="1"/>
          </p:cNvSpPr>
          <p:nvPr/>
        </p:nvSpPr>
        <p:spPr bwMode="auto">
          <a:xfrm>
            <a:off x="685800" y="228600"/>
            <a:ext cx="7739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Findings?? What would you tell the tech to do next?</a:t>
            </a:r>
          </a:p>
        </p:txBody>
      </p:sp>
      <p:sp>
        <p:nvSpPr>
          <p:cNvPr id="9223" name="Rectangle 8"/>
          <p:cNvSpPr>
            <a:spLocks noChangeArrowheads="1"/>
          </p:cNvSpPr>
          <p:nvPr/>
        </p:nvSpPr>
        <p:spPr bwMode="auto">
          <a:xfrm>
            <a:off x="8077200" y="3810000"/>
            <a:ext cx="762000" cy="1143000"/>
          </a:xfrm>
          <a:prstGeom prst="rect">
            <a:avLst/>
          </a:prstGeom>
          <a:solidFill>
            <a:srgbClr val="0033CC"/>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53" name="Text Box 6"/>
          <p:cNvSpPr txBox="1">
            <a:spLocks noChangeArrowheads="1"/>
          </p:cNvSpPr>
          <p:nvPr/>
        </p:nvSpPr>
        <p:spPr bwMode="auto">
          <a:xfrm>
            <a:off x="685800" y="6172200"/>
            <a:ext cx="7834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9900"/>
                </a:solidFill>
              </a:rPr>
              <a:t>No excretion into small bowel. Need delayed images.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153">
                                            <p:txEl>
                                              <p:pRg st="0" end="0"/>
                                            </p:txEl>
                                          </p:spTgt>
                                        </p:tgtEl>
                                        <p:attrNameLst>
                                          <p:attrName>style.visibility</p:attrName>
                                        </p:attrNameLst>
                                      </p:cBhvr>
                                      <p:to>
                                        <p:strVal val="visible"/>
                                      </p:to>
                                    </p:set>
                                    <p:animEffect transition="in" filter="blinds(horizontal)">
                                      <p:cBhvr>
                                        <p:cTn id="7" dur="500"/>
                                        <p:tgtEl>
                                          <p:spTgt spid="61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4676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Line 3"/>
          <p:cNvSpPr>
            <a:spLocks noChangeShapeType="1"/>
          </p:cNvSpPr>
          <p:nvPr/>
        </p:nvSpPr>
        <p:spPr bwMode="auto">
          <a:xfrm flipH="1" flipV="1">
            <a:off x="4191000" y="1524000"/>
            <a:ext cx="152400" cy="228600"/>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04" name="Line 4"/>
          <p:cNvSpPr>
            <a:spLocks noChangeShapeType="1"/>
          </p:cNvSpPr>
          <p:nvPr/>
        </p:nvSpPr>
        <p:spPr bwMode="auto">
          <a:xfrm flipH="1" flipV="1">
            <a:off x="4191000" y="5410200"/>
            <a:ext cx="152400" cy="228600"/>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05" name="Line 5"/>
          <p:cNvSpPr>
            <a:spLocks noChangeShapeType="1"/>
          </p:cNvSpPr>
          <p:nvPr/>
        </p:nvSpPr>
        <p:spPr bwMode="auto">
          <a:xfrm flipH="1" flipV="1">
            <a:off x="4267200" y="3200400"/>
            <a:ext cx="152400" cy="228600"/>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06" name="Text Box 6"/>
          <p:cNvSpPr txBox="1">
            <a:spLocks noChangeArrowheads="1"/>
          </p:cNvSpPr>
          <p:nvPr/>
        </p:nvSpPr>
        <p:spPr bwMode="auto">
          <a:xfrm>
            <a:off x="3124200" y="0"/>
            <a:ext cx="207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MIBG SPECT</a:t>
            </a:r>
          </a:p>
        </p:txBody>
      </p:sp>
      <p:sp>
        <p:nvSpPr>
          <p:cNvPr id="204807" name="Text Box 7"/>
          <p:cNvSpPr txBox="1">
            <a:spLocks noChangeArrowheads="1"/>
          </p:cNvSpPr>
          <p:nvPr/>
        </p:nvSpPr>
        <p:spPr bwMode="auto">
          <a:xfrm>
            <a:off x="3200400" y="6418263"/>
            <a:ext cx="240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9900"/>
                </a:solidFill>
              </a:rPr>
              <a:t>Neuroblastoma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blinds(horizontal)">
                                      <p:cBhvr>
                                        <p:cTn id="7" dur="500"/>
                                        <p:tgtEl>
                                          <p:spTgt spid="2048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805"/>
                                        </p:tgtEl>
                                        <p:attrNameLst>
                                          <p:attrName>style.visibility</p:attrName>
                                        </p:attrNameLst>
                                      </p:cBhvr>
                                      <p:to>
                                        <p:strVal val="visible"/>
                                      </p:to>
                                    </p:set>
                                    <p:animEffect transition="in" filter="blinds(horizontal)">
                                      <p:cBhvr>
                                        <p:cTn id="10" dur="500"/>
                                        <p:tgtEl>
                                          <p:spTgt spid="20480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4804"/>
                                        </p:tgtEl>
                                        <p:attrNameLst>
                                          <p:attrName>style.visibility</p:attrName>
                                        </p:attrNameLst>
                                      </p:cBhvr>
                                      <p:to>
                                        <p:strVal val="visible"/>
                                      </p:to>
                                    </p:set>
                                    <p:animEffect transition="in" filter="blinds(horizontal)">
                                      <p:cBhvr>
                                        <p:cTn id="13" dur="500"/>
                                        <p:tgtEl>
                                          <p:spTgt spid="20480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04806"/>
                                        </p:tgtEl>
                                        <p:attrNameLst>
                                          <p:attrName>style.visibility</p:attrName>
                                        </p:attrNameLst>
                                      </p:cBhvr>
                                      <p:to>
                                        <p:strVal val="visible"/>
                                      </p:to>
                                    </p:set>
                                    <p:animEffect transition="in" filter="blinds(horizontal)">
                                      <p:cBhvr>
                                        <p:cTn id="18" dur="500"/>
                                        <p:tgtEl>
                                          <p:spTgt spid="2048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04807">
                                            <p:txEl>
                                              <p:pRg st="0" end="0"/>
                                            </p:txEl>
                                          </p:spTgt>
                                        </p:tgtEl>
                                        <p:attrNameLst>
                                          <p:attrName>style.visibility</p:attrName>
                                        </p:attrNameLst>
                                      </p:cBhvr>
                                      <p:to>
                                        <p:strVal val="visible"/>
                                      </p:to>
                                    </p:set>
                                    <p:animEffect transition="in" filter="blinds(horizontal)">
                                      <p:cBhvr>
                                        <p:cTn id="23" dur="500"/>
                                        <p:tgtEl>
                                          <p:spTgt spid="2048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animBg="1"/>
      <p:bldP spid="204804" grpId="0" animBg="1"/>
      <p:bldP spid="204805" grpId="0" animBg="1"/>
      <p:bldP spid="20480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12</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19231" t="16754" r="19231" b="7854"/>
          <a:stretch>
            <a:fillRect/>
          </a:stretch>
        </p:blipFill>
        <p:spPr bwMode="auto">
          <a:xfrm>
            <a:off x="398463" y="3962400"/>
            <a:ext cx="25733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1"/>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l="16280" t="17731" r="11627" b="3746"/>
          <a:stretch>
            <a:fillRect/>
          </a:stretch>
        </p:blipFill>
        <p:spPr bwMode="auto">
          <a:xfrm>
            <a:off x="0" y="6858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1"/>
          <p:cNvPicPr>
            <a:picLocks noChangeAspect="1" noChangeArrowheads="1"/>
          </p:cNvPicPr>
          <p:nvPr/>
        </p:nvPicPr>
        <p:blipFill>
          <a:blip r:embed="rId4" cstate="print">
            <a:extLst>
              <a:ext uri="{28A0092B-C50C-407E-A947-70E740481C1C}">
                <a14:useLocalDpi xmlns:a14="http://schemas.microsoft.com/office/drawing/2010/main" val="0"/>
              </a:ext>
            </a:extLst>
          </a:blip>
          <a:srcRect l="16667" t="18164" r="8333" b="95"/>
          <a:stretch>
            <a:fillRect/>
          </a:stretch>
        </p:blipFill>
        <p:spPr bwMode="auto">
          <a:xfrm>
            <a:off x="3048000" y="6858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5" descr="1"/>
          <p:cNvPicPr>
            <a:picLocks noChangeAspect="1" noChangeArrowheads="1"/>
          </p:cNvPicPr>
          <p:nvPr/>
        </p:nvPicPr>
        <p:blipFill>
          <a:blip r:embed="rId5" cstate="print">
            <a:extLst>
              <a:ext uri="{28A0092B-C50C-407E-A947-70E740481C1C}">
                <a14:useLocalDpi xmlns:a14="http://schemas.microsoft.com/office/drawing/2010/main" val="0"/>
              </a:ext>
            </a:extLst>
          </a:blip>
          <a:srcRect l="27499" t="24504" r="22501" b="12875"/>
          <a:stretch>
            <a:fillRect/>
          </a:stretch>
        </p:blipFill>
        <p:spPr bwMode="auto">
          <a:xfrm>
            <a:off x="3273425" y="3962400"/>
            <a:ext cx="25177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descr="1"/>
          <p:cNvPicPr>
            <a:picLocks noChangeAspect="1" noChangeArrowheads="1"/>
          </p:cNvPicPr>
          <p:nvPr/>
        </p:nvPicPr>
        <p:blipFill>
          <a:blip r:embed="rId6" cstate="print">
            <a:extLst>
              <a:ext uri="{28A0092B-C50C-407E-A947-70E740481C1C}">
                <a14:useLocalDpi xmlns:a14="http://schemas.microsoft.com/office/drawing/2010/main" val="0"/>
              </a:ext>
            </a:extLst>
          </a:blip>
          <a:srcRect l="25000" t="22705" r="20833" b="9177"/>
          <a:stretch>
            <a:fillRect/>
          </a:stretch>
        </p:blipFill>
        <p:spPr bwMode="auto">
          <a:xfrm>
            <a:off x="6024563" y="3962400"/>
            <a:ext cx="25098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7" descr="1"/>
          <p:cNvPicPr>
            <a:picLocks noChangeAspect="1" noChangeArrowheads="1"/>
          </p:cNvPicPr>
          <p:nvPr/>
        </p:nvPicPr>
        <p:blipFill>
          <a:blip r:embed="rId7" cstate="print">
            <a:lum contrast="12000"/>
            <a:extLst>
              <a:ext uri="{28A0092B-C50C-407E-A947-70E740481C1C}">
                <a14:useLocalDpi xmlns:a14="http://schemas.microsoft.com/office/drawing/2010/main" val="0"/>
              </a:ext>
            </a:extLst>
          </a:blip>
          <a:srcRect l="15872" t="15562" r="17461" b="6622"/>
          <a:stretch>
            <a:fillRect/>
          </a:stretch>
        </p:blipFill>
        <p:spPr bwMode="auto">
          <a:xfrm>
            <a:off x="6172200" y="685800"/>
            <a:ext cx="2844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Text Box 8"/>
          <p:cNvSpPr txBox="1">
            <a:spLocks noChangeArrowheads="1"/>
          </p:cNvSpPr>
          <p:nvPr/>
        </p:nvSpPr>
        <p:spPr bwMode="auto">
          <a:xfrm>
            <a:off x="8823325" y="5599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7529" name="Text Box 9"/>
          <p:cNvSpPr txBox="1">
            <a:spLocks noChangeArrowheads="1"/>
          </p:cNvSpPr>
          <p:nvPr/>
        </p:nvSpPr>
        <p:spPr bwMode="auto">
          <a:xfrm>
            <a:off x="914400" y="3581400"/>
            <a:ext cx="6638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What study would you do next after this VCUG?</a:t>
            </a:r>
          </a:p>
        </p:txBody>
      </p:sp>
      <p:sp>
        <p:nvSpPr>
          <p:cNvPr id="85002" name="Text Box 10"/>
          <p:cNvSpPr txBox="1">
            <a:spLocks noChangeArrowheads="1"/>
          </p:cNvSpPr>
          <p:nvPr/>
        </p:nvSpPr>
        <p:spPr bwMode="auto">
          <a:xfrm>
            <a:off x="533400" y="152400"/>
            <a:ext cx="8304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3 month old boy with RT hydronephrosis/hydroureter on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7529"/>
                                        </p:tgtEl>
                                        <p:attrNameLst>
                                          <p:attrName>style.visibility</p:attrName>
                                        </p:attrNameLst>
                                      </p:cBhvr>
                                      <p:to>
                                        <p:strVal val="visible"/>
                                      </p:to>
                                    </p:set>
                                    <p:animEffect transition="in" filter="blinds(horizontal)">
                                      <p:cBhvr>
                                        <p:cTn id="7" dur="500"/>
                                        <p:tgtEl>
                                          <p:spTgt spid="10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1"/>
          <p:cNvPicPr>
            <a:picLocks noChangeAspect="1" noChangeArrowheads="1"/>
          </p:cNvPicPr>
          <p:nvPr/>
        </p:nvPicPr>
        <p:blipFill>
          <a:blip r:embed="rId2" cstate="print">
            <a:lum bright="24000" contrast="12000"/>
            <a:extLst>
              <a:ext uri="{28A0092B-C50C-407E-A947-70E740481C1C}">
                <a14:useLocalDpi xmlns:a14="http://schemas.microsoft.com/office/drawing/2010/main" val="0"/>
              </a:ext>
            </a:extLst>
          </a:blip>
          <a:srcRect b="4044"/>
          <a:stretch>
            <a:fillRect/>
          </a:stretch>
        </p:blipFill>
        <p:spPr bwMode="auto">
          <a:xfrm>
            <a:off x="381000" y="381000"/>
            <a:ext cx="83058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3"/>
          <p:cNvSpPr txBox="1">
            <a:spLocks noChangeArrowheads="1"/>
          </p:cNvSpPr>
          <p:nvPr/>
        </p:nvSpPr>
        <p:spPr bwMode="auto">
          <a:xfrm>
            <a:off x="3108325" y="5526088"/>
            <a:ext cx="4491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RT hydronephrosis/hydroureter.</a:t>
            </a:r>
          </a:p>
          <a:p>
            <a:pPr eaLnBrk="1" hangingPunct="1"/>
            <a:r>
              <a:rPr lang="en-US" altLang="en-US" sz="2400">
                <a:solidFill>
                  <a:srgbClr val="FF9900"/>
                </a:solidFill>
              </a:rPr>
              <a:t>What should the tech do next?</a:t>
            </a:r>
          </a:p>
        </p:txBody>
      </p:sp>
      <p:sp>
        <p:nvSpPr>
          <p:cNvPr id="108548" name="Text Box 4"/>
          <p:cNvSpPr txBox="1">
            <a:spLocks noChangeArrowheads="1"/>
          </p:cNvSpPr>
          <p:nvPr/>
        </p:nvSpPr>
        <p:spPr bwMode="auto">
          <a:xfrm>
            <a:off x="2590800" y="-73025"/>
            <a:ext cx="2541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Mag-3 renal scan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8548">
                                            <p:txEl>
                                              <p:pRg st="0" end="0"/>
                                            </p:txEl>
                                          </p:spTgt>
                                        </p:tgtEl>
                                        <p:attrNameLst>
                                          <p:attrName>style.visibility</p:attrName>
                                        </p:attrNameLst>
                                      </p:cBhvr>
                                      <p:to>
                                        <p:strVal val="visible"/>
                                      </p:to>
                                    </p:set>
                                    <p:animEffect transition="in" filter="blinds(horizontal)">
                                      <p:cBhvr>
                                        <p:cTn id="7" dur="500"/>
                                        <p:tgtEl>
                                          <p:spTgt spid="1085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8547"/>
                                        </p:tgtEl>
                                        <p:attrNameLst>
                                          <p:attrName>style.visibility</p:attrName>
                                        </p:attrNameLst>
                                      </p:cBhvr>
                                      <p:to>
                                        <p:strVal val="visible"/>
                                      </p:to>
                                    </p:set>
                                    <p:animEffect transition="in" filter="blinds(horizontal)">
                                      <p:cBhvr>
                                        <p:cTn id="12"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1"/>
          <p:cNvPicPr>
            <a:picLocks noChangeAspect="1" noChangeArrowheads="1"/>
          </p:cNvPicPr>
          <p:nvPr/>
        </p:nvPicPr>
        <p:blipFill>
          <a:blip r:embed="rId2" cstate="print">
            <a:lum bright="18000" contrast="12000"/>
            <a:extLst>
              <a:ext uri="{28A0092B-C50C-407E-A947-70E740481C1C}">
                <a14:useLocalDpi xmlns:a14="http://schemas.microsoft.com/office/drawing/2010/main" val="0"/>
              </a:ext>
            </a:extLst>
          </a:blip>
          <a:srcRect b="2138"/>
          <a:stretch>
            <a:fillRect/>
          </a:stretch>
        </p:blipFill>
        <p:spPr bwMode="auto">
          <a:xfrm>
            <a:off x="304800" y="304800"/>
            <a:ext cx="830580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3108325" y="5526088"/>
            <a:ext cx="508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After Lasix, some drainage from RT </a:t>
            </a:r>
          </a:p>
          <a:p>
            <a:pPr eaLnBrk="1" hangingPunct="1"/>
            <a:r>
              <a:rPr lang="en-US" altLang="en-US" sz="2400">
                <a:solidFill>
                  <a:srgbClr val="FF9900"/>
                </a:solidFill>
              </a:rPr>
              <a:t>Collecting system and ureter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b="46477"/>
          <a:stretch>
            <a:fillRect/>
          </a:stretch>
        </p:blipFill>
        <p:spPr bwMode="auto">
          <a:xfrm>
            <a:off x="533400" y="4800600"/>
            <a:ext cx="4800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t="2144"/>
          <a:stretch>
            <a:fillRect/>
          </a:stretch>
        </p:blipFill>
        <p:spPr bwMode="auto">
          <a:xfrm>
            <a:off x="533400" y="874713"/>
            <a:ext cx="4876800"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1"/>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l="31035" t="2180" r="27586" b="4044"/>
          <a:stretch>
            <a:fillRect/>
          </a:stretch>
        </p:blipFill>
        <p:spPr bwMode="auto">
          <a:xfrm>
            <a:off x="5638800" y="838200"/>
            <a:ext cx="32750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p:cNvSpPr txBox="1">
            <a:spLocks noChangeArrowheads="1"/>
          </p:cNvSpPr>
          <p:nvPr/>
        </p:nvSpPr>
        <p:spPr bwMode="auto">
          <a:xfrm>
            <a:off x="1981200" y="2057400"/>
            <a:ext cx="3111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 Residual at 30 min= 38%</a:t>
            </a:r>
          </a:p>
        </p:txBody>
      </p:sp>
      <p:sp>
        <p:nvSpPr>
          <p:cNvPr id="110598" name="Text Box 6"/>
          <p:cNvSpPr txBox="1">
            <a:spLocks noChangeArrowheads="1"/>
          </p:cNvSpPr>
          <p:nvPr/>
        </p:nvSpPr>
        <p:spPr bwMode="auto">
          <a:xfrm>
            <a:off x="414338" y="0"/>
            <a:ext cx="87296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9900"/>
                </a:solidFill>
              </a:rPr>
              <a:t>RT hydronephrosis/hydroureter without high grade obstruction; </a:t>
            </a:r>
          </a:p>
          <a:p>
            <a:pPr eaLnBrk="1" hangingPunct="1"/>
            <a:r>
              <a:rPr lang="en-US" altLang="en-US" sz="2400">
                <a:solidFill>
                  <a:srgbClr val="FF9900"/>
                </a:solidFill>
              </a:rPr>
              <a:t>Improved drainage post-upright; preserved function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0598"/>
                                        </p:tgtEl>
                                        <p:attrNameLst>
                                          <p:attrName>style.visibility</p:attrName>
                                        </p:attrNameLst>
                                      </p:cBhvr>
                                      <p:to>
                                        <p:strVal val="visible"/>
                                      </p:to>
                                    </p:set>
                                    <p:animEffect transition="in" filter="blinds(horizontal)">
                                      <p:cBhvr>
                                        <p:cTn id="7"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1600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solidFill>
                  <a:schemeClr val="bg1"/>
                </a:solidFill>
              </a:rPr>
              <a:t>Case # 13</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2895600" y="152400"/>
            <a:ext cx="3981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3 year old girl.  Differential? </a:t>
            </a:r>
          </a:p>
        </p:txBody>
      </p:sp>
      <p:pic>
        <p:nvPicPr>
          <p:cNvPr id="90115" name="Picture 3" descr="1"/>
          <p:cNvPicPr>
            <a:picLocks noChangeAspect="1" noChangeArrowheads="1"/>
          </p:cNvPicPr>
          <p:nvPr/>
        </p:nvPicPr>
        <p:blipFill>
          <a:blip r:embed="rId2" cstate="print">
            <a:extLst>
              <a:ext uri="{28A0092B-C50C-407E-A947-70E740481C1C}">
                <a14:useLocalDpi xmlns:a14="http://schemas.microsoft.com/office/drawing/2010/main" val="0"/>
              </a:ext>
            </a:extLst>
          </a:blip>
          <a:srcRect l="8638" t="21428" r="4153" b="3831"/>
          <a:stretch>
            <a:fillRect/>
          </a:stretch>
        </p:blipFill>
        <p:spPr bwMode="auto">
          <a:xfrm>
            <a:off x="-76200" y="762000"/>
            <a:ext cx="3200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1"/>
          <p:cNvPicPr>
            <a:picLocks noChangeAspect="1" noChangeArrowheads="1"/>
          </p:cNvPicPr>
          <p:nvPr/>
        </p:nvPicPr>
        <p:blipFill>
          <a:blip r:embed="rId3" cstate="print">
            <a:extLst>
              <a:ext uri="{28A0092B-C50C-407E-A947-70E740481C1C}">
                <a14:useLocalDpi xmlns:a14="http://schemas.microsoft.com/office/drawing/2010/main" val="0"/>
              </a:ext>
            </a:extLst>
          </a:blip>
          <a:srcRect l="8727" t="17455" r="-363" b="-363"/>
          <a:stretch>
            <a:fillRect/>
          </a:stretch>
        </p:blipFill>
        <p:spPr bwMode="auto">
          <a:xfrm>
            <a:off x="3124200" y="762000"/>
            <a:ext cx="30480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1"/>
          <p:cNvPicPr>
            <a:picLocks noChangeAspect="1" noChangeArrowheads="1"/>
          </p:cNvPicPr>
          <p:nvPr/>
        </p:nvPicPr>
        <p:blipFill>
          <a:blip r:embed="rId4" cstate="print">
            <a:extLst>
              <a:ext uri="{28A0092B-C50C-407E-A947-70E740481C1C}">
                <a14:useLocalDpi xmlns:a14="http://schemas.microsoft.com/office/drawing/2010/main" val="0"/>
              </a:ext>
            </a:extLst>
          </a:blip>
          <a:srcRect l="7385" t="22154" r="308" b="308"/>
          <a:stretch>
            <a:fillRect/>
          </a:stretch>
        </p:blipFill>
        <p:spPr bwMode="auto">
          <a:xfrm>
            <a:off x="6019800" y="762000"/>
            <a:ext cx="32004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1"/>
          <p:cNvPicPr>
            <a:picLocks noChangeAspect="1" noChangeArrowheads="1"/>
          </p:cNvPicPr>
          <p:nvPr/>
        </p:nvPicPr>
        <p:blipFill>
          <a:blip r:embed="rId5" cstate="print">
            <a:extLst>
              <a:ext uri="{28A0092B-C50C-407E-A947-70E740481C1C}">
                <a14:useLocalDpi xmlns:a14="http://schemas.microsoft.com/office/drawing/2010/main" val="0"/>
              </a:ext>
            </a:extLst>
          </a:blip>
          <a:srcRect l="5139" t="20557" r="-2783" b="-2783"/>
          <a:stretch>
            <a:fillRect/>
          </a:stretch>
        </p:blipFill>
        <p:spPr bwMode="auto">
          <a:xfrm>
            <a:off x="0" y="3754438"/>
            <a:ext cx="342900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1"/>
          <p:cNvPicPr>
            <a:picLocks noChangeAspect="1" noChangeArrowheads="1"/>
          </p:cNvPicPr>
          <p:nvPr/>
        </p:nvPicPr>
        <p:blipFill>
          <a:blip r:embed="rId6" cstate="print">
            <a:extLst>
              <a:ext uri="{28A0092B-C50C-407E-A947-70E740481C1C}">
                <a14:useLocalDpi xmlns:a14="http://schemas.microsoft.com/office/drawing/2010/main" val="0"/>
              </a:ext>
            </a:extLst>
          </a:blip>
          <a:srcRect l="11307" t="22615" r="-1767" b="-1767"/>
          <a:stretch>
            <a:fillRect/>
          </a:stretch>
        </p:blipFill>
        <p:spPr bwMode="auto">
          <a:xfrm>
            <a:off x="3276600" y="3733800"/>
            <a:ext cx="32766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Text Box 8"/>
          <p:cNvSpPr txBox="1">
            <a:spLocks noChangeArrowheads="1"/>
          </p:cNvSpPr>
          <p:nvPr/>
        </p:nvSpPr>
        <p:spPr bwMode="auto">
          <a:xfrm>
            <a:off x="6248400" y="3962400"/>
            <a:ext cx="319405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a:solidFill>
                  <a:srgbClr val="FF9900"/>
                </a:solidFill>
              </a:rPr>
              <a:t>Retroperitoneal tumors</a:t>
            </a:r>
          </a:p>
          <a:p>
            <a:pPr eaLnBrk="1" hangingPunct="1"/>
            <a:r>
              <a:rPr lang="en-US" altLang="en-US"/>
              <a:t>     </a:t>
            </a:r>
            <a:r>
              <a:rPr lang="en-US" altLang="en-US">
                <a:solidFill>
                  <a:schemeClr val="bg1"/>
                </a:solidFill>
              </a:rPr>
              <a:t>-neuroblastoma</a:t>
            </a:r>
          </a:p>
          <a:p>
            <a:pPr eaLnBrk="1" hangingPunct="1"/>
            <a:r>
              <a:rPr lang="en-US" altLang="en-US">
                <a:solidFill>
                  <a:schemeClr val="bg1"/>
                </a:solidFill>
              </a:rPr>
              <a:t>     -lymphoma/leukemia</a:t>
            </a:r>
          </a:p>
          <a:p>
            <a:pPr eaLnBrk="1" hangingPunct="1"/>
            <a:r>
              <a:rPr lang="en-US" altLang="en-US">
                <a:solidFill>
                  <a:schemeClr val="bg1"/>
                </a:solidFill>
              </a:rPr>
              <a:t>     -rhabdomyosarcoma</a:t>
            </a:r>
          </a:p>
          <a:p>
            <a:pPr eaLnBrk="1" hangingPunct="1"/>
            <a:r>
              <a:rPr lang="en-US" altLang="en-US">
                <a:solidFill>
                  <a:schemeClr val="bg1"/>
                </a:solidFill>
              </a:rPr>
              <a:t>     -malignant germ cell      </a:t>
            </a:r>
          </a:p>
          <a:p>
            <a:pPr eaLnBrk="1" hangingPunct="1"/>
            <a:r>
              <a:rPr lang="en-US" altLang="en-US">
                <a:solidFill>
                  <a:schemeClr val="bg1"/>
                </a:solidFill>
              </a:rPr>
              <a:t>       tumor</a:t>
            </a:r>
          </a:p>
          <a:p>
            <a:pPr eaLnBrk="1" hangingPunct="1"/>
            <a:endParaRPr lang="en-US" altLang="en-US">
              <a:solidFill>
                <a:schemeClr val="bg1"/>
              </a:solidFill>
            </a:endParaRP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8904"/>
                                        </p:tgtEl>
                                        <p:attrNameLst>
                                          <p:attrName>style.visibility</p:attrName>
                                        </p:attrNameLst>
                                      </p:cBhvr>
                                      <p:to>
                                        <p:strVal val="visible"/>
                                      </p:to>
                                    </p:set>
                                    <p:animEffect transition="in" filter="blinds(horizontal)">
                                      <p:cBhvr>
                                        <p:cTn id="7" dur="5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1"/>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t="20833" r="-5556" b="16667"/>
          <a:stretch>
            <a:fillRect/>
          </a:stretch>
        </p:blipFill>
        <p:spPr bwMode="auto">
          <a:xfrm>
            <a:off x="381000" y="381000"/>
            <a:ext cx="26701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1"/>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t="21838" r="-4918" b="16418"/>
          <a:stretch>
            <a:fillRect/>
          </a:stretch>
        </p:blipFill>
        <p:spPr bwMode="auto">
          <a:xfrm>
            <a:off x="3048000" y="381000"/>
            <a:ext cx="2687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p:cNvSpPr txBox="1">
            <a:spLocks noChangeArrowheads="1"/>
          </p:cNvSpPr>
          <p:nvPr/>
        </p:nvSpPr>
        <p:spPr bwMode="auto">
          <a:xfrm>
            <a:off x="5791200" y="1146175"/>
            <a:ext cx="1878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What study?</a:t>
            </a:r>
          </a:p>
          <a:p>
            <a:pPr eaLnBrk="1" hangingPunct="1"/>
            <a:endParaRPr lang="en-US" altLang="en-US" sz="2400">
              <a:solidFill>
                <a:schemeClr val="bg1"/>
              </a:solidFill>
            </a:endParaRPr>
          </a:p>
        </p:txBody>
      </p:sp>
      <p:sp>
        <p:nvSpPr>
          <p:cNvPr id="91141" name="Text Box 5"/>
          <p:cNvSpPr txBox="1">
            <a:spLocks noChangeArrowheads="1"/>
          </p:cNvSpPr>
          <p:nvPr/>
        </p:nvSpPr>
        <p:spPr bwMode="auto">
          <a:xfrm>
            <a:off x="7146925" y="4913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9926" name="Line 6"/>
          <p:cNvSpPr>
            <a:spLocks noChangeShapeType="1"/>
          </p:cNvSpPr>
          <p:nvPr/>
        </p:nvSpPr>
        <p:spPr bwMode="auto">
          <a:xfrm flipH="1" flipV="1">
            <a:off x="1981200" y="2819400"/>
            <a:ext cx="228600" cy="228600"/>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27" name="Line 7"/>
          <p:cNvSpPr>
            <a:spLocks noChangeShapeType="1"/>
          </p:cNvSpPr>
          <p:nvPr/>
        </p:nvSpPr>
        <p:spPr bwMode="auto">
          <a:xfrm flipV="1">
            <a:off x="3886200" y="2667000"/>
            <a:ext cx="228600" cy="228600"/>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28" name="Line 8"/>
          <p:cNvSpPr>
            <a:spLocks noChangeShapeType="1"/>
          </p:cNvSpPr>
          <p:nvPr/>
        </p:nvSpPr>
        <p:spPr bwMode="auto">
          <a:xfrm flipV="1">
            <a:off x="1143000" y="3276600"/>
            <a:ext cx="304800" cy="22860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45" name="Text Box 9"/>
          <p:cNvSpPr txBox="1">
            <a:spLocks noChangeArrowheads="1"/>
          </p:cNvSpPr>
          <p:nvPr/>
        </p:nvSpPr>
        <p:spPr bwMode="auto">
          <a:xfrm>
            <a:off x="5773738" y="2819400"/>
            <a:ext cx="33702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2400">
              <a:solidFill>
                <a:schemeClr val="bg1"/>
              </a:solidFill>
            </a:endParaRPr>
          </a:p>
          <a:p>
            <a:pPr eaLnBrk="1" hangingPunct="1"/>
            <a:r>
              <a:rPr lang="en-US" altLang="en-US" sz="2400">
                <a:solidFill>
                  <a:schemeClr val="bg1"/>
                </a:solidFill>
              </a:rPr>
              <a:t>What are the abnormal </a:t>
            </a:r>
          </a:p>
          <a:p>
            <a:pPr eaLnBrk="1" hangingPunct="1"/>
            <a:r>
              <a:rPr lang="en-US" altLang="en-US" sz="2400">
                <a:solidFill>
                  <a:schemeClr val="bg1"/>
                </a:solidFill>
              </a:rPr>
              <a:t>findings?</a:t>
            </a:r>
          </a:p>
        </p:txBody>
      </p:sp>
      <p:sp>
        <p:nvSpPr>
          <p:cNvPr id="209930" name="Text Box 10"/>
          <p:cNvSpPr txBox="1">
            <a:spLocks noChangeArrowheads="1"/>
          </p:cNvSpPr>
          <p:nvPr/>
        </p:nvSpPr>
        <p:spPr bwMode="auto">
          <a:xfrm>
            <a:off x="6172200" y="1828800"/>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9900"/>
                </a:solidFill>
              </a:rPr>
              <a:t>I123 MIBG</a:t>
            </a:r>
          </a:p>
        </p:txBody>
      </p:sp>
      <p:sp>
        <p:nvSpPr>
          <p:cNvPr id="209931" name="Text Box 11"/>
          <p:cNvSpPr txBox="1">
            <a:spLocks noChangeArrowheads="1"/>
          </p:cNvSpPr>
          <p:nvPr/>
        </p:nvSpPr>
        <p:spPr bwMode="auto">
          <a:xfrm>
            <a:off x="5851525" y="4151313"/>
            <a:ext cx="29527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FF9900"/>
                </a:solidFill>
              </a:rPr>
              <a:t>Uptake in primary tumor LT</a:t>
            </a:r>
          </a:p>
          <a:p>
            <a:pPr eaLnBrk="1" hangingPunct="1"/>
            <a:r>
              <a:rPr lang="en-US" altLang="en-US">
                <a:solidFill>
                  <a:srgbClr val="FF9900"/>
                </a:solidFill>
              </a:rPr>
              <a:t>abdomen and in a met in</a:t>
            </a:r>
          </a:p>
          <a:p>
            <a:pPr eaLnBrk="1" hangingPunct="1"/>
            <a:r>
              <a:rPr lang="en-US" altLang="en-US">
                <a:solidFill>
                  <a:srgbClr val="FF9900"/>
                </a:solidFill>
              </a:rPr>
              <a:t>RT groin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9926"/>
                                        </p:tgtEl>
                                        <p:attrNameLst>
                                          <p:attrName>style.visibility</p:attrName>
                                        </p:attrNameLst>
                                      </p:cBhvr>
                                      <p:to>
                                        <p:strVal val="visible"/>
                                      </p:to>
                                    </p:set>
                                    <p:animEffect transition="in" filter="blinds(horizontal)">
                                      <p:cBhvr>
                                        <p:cTn id="7" dur="500"/>
                                        <p:tgtEl>
                                          <p:spTgt spid="2099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9927"/>
                                        </p:tgtEl>
                                        <p:attrNameLst>
                                          <p:attrName>style.visibility</p:attrName>
                                        </p:attrNameLst>
                                      </p:cBhvr>
                                      <p:to>
                                        <p:strVal val="visible"/>
                                      </p:to>
                                    </p:set>
                                    <p:animEffect transition="in" filter="blinds(horizontal)">
                                      <p:cBhvr>
                                        <p:cTn id="10" dur="500"/>
                                        <p:tgtEl>
                                          <p:spTgt spid="2099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9928"/>
                                        </p:tgtEl>
                                        <p:attrNameLst>
                                          <p:attrName>style.visibility</p:attrName>
                                        </p:attrNameLst>
                                      </p:cBhvr>
                                      <p:to>
                                        <p:strVal val="visible"/>
                                      </p:to>
                                    </p:set>
                                    <p:animEffect transition="in" filter="blinds(horizontal)">
                                      <p:cBhvr>
                                        <p:cTn id="15" dur="500"/>
                                        <p:tgtEl>
                                          <p:spTgt spid="2099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09930">
                                            <p:txEl>
                                              <p:pRg st="0" end="0"/>
                                            </p:txEl>
                                          </p:spTgt>
                                        </p:tgtEl>
                                        <p:attrNameLst>
                                          <p:attrName>style.visibility</p:attrName>
                                        </p:attrNameLst>
                                      </p:cBhvr>
                                      <p:to>
                                        <p:strVal val="visible"/>
                                      </p:to>
                                    </p:set>
                                    <p:animEffect transition="in" filter="blinds(horizontal)">
                                      <p:cBhvr>
                                        <p:cTn id="20" dur="500"/>
                                        <p:tgtEl>
                                          <p:spTgt spid="20993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09931">
                                            <p:txEl>
                                              <p:pRg st="0" end="0"/>
                                            </p:txEl>
                                          </p:spTgt>
                                        </p:tgtEl>
                                        <p:attrNameLst>
                                          <p:attrName>style.visibility</p:attrName>
                                        </p:attrNameLst>
                                      </p:cBhvr>
                                      <p:to>
                                        <p:strVal val="visible"/>
                                      </p:to>
                                    </p:set>
                                    <p:animEffect transition="in" filter="blinds(horizontal)">
                                      <p:cBhvr>
                                        <p:cTn id="25" dur="500"/>
                                        <p:tgtEl>
                                          <p:spTgt spid="209931">
                                            <p:txEl>
                                              <p:pRg st="0" end="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09931">
                                            <p:txEl>
                                              <p:pRg st="1" end="1"/>
                                            </p:txEl>
                                          </p:spTgt>
                                        </p:tgtEl>
                                        <p:attrNameLst>
                                          <p:attrName>style.visibility</p:attrName>
                                        </p:attrNameLst>
                                      </p:cBhvr>
                                      <p:to>
                                        <p:strVal val="visible"/>
                                      </p:to>
                                    </p:set>
                                    <p:animEffect transition="in" filter="blinds(horizontal)">
                                      <p:cBhvr>
                                        <p:cTn id="28" dur="500"/>
                                        <p:tgtEl>
                                          <p:spTgt spid="209931">
                                            <p:txEl>
                                              <p:pRg st="1" end="1"/>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209931">
                                            <p:txEl>
                                              <p:pRg st="2" end="2"/>
                                            </p:txEl>
                                          </p:spTgt>
                                        </p:tgtEl>
                                        <p:attrNameLst>
                                          <p:attrName>style.visibility</p:attrName>
                                        </p:attrNameLst>
                                      </p:cBhvr>
                                      <p:to>
                                        <p:strVal val="visible"/>
                                      </p:to>
                                    </p:set>
                                    <p:animEffect transition="in" filter="blinds(horizontal)">
                                      <p:cBhvr>
                                        <p:cTn id="31" dur="500"/>
                                        <p:tgtEl>
                                          <p:spTgt spid="209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6" grpId="0" animBg="1"/>
      <p:bldP spid="209927" grpId="0" animBg="1"/>
      <p:bldP spid="20992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1"/>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l="25714" t="17143" r="14285" b="11429"/>
          <a:stretch>
            <a:fillRect/>
          </a:stretch>
        </p:blipFill>
        <p:spPr bwMode="auto">
          <a:xfrm>
            <a:off x="533400" y="1524000"/>
            <a:ext cx="36480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1"/>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l="19705" t="17453" r="22589" b="12175"/>
          <a:stretch>
            <a:fillRect/>
          </a:stretch>
        </p:blipFill>
        <p:spPr bwMode="auto">
          <a:xfrm>
            <a:off x="4419600" y="1524000"/>
            <a:ext cx="35623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Line 4"/>
          <p:cNvSpPr>
            <a:spLocks noChangeShapeType="1"/>
          </p:cNvSpPr>
          <p:nvPr/>
        </p:nvSpPr>
        <p:spPr bwMode="auto">
          <a:xfrm flipV="1">
            <a:off x="1295400" y="3276600"/>
            <a:ext cx="304800" cy="22860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5" name="Line 5"/>
          <p:cNvSpPr>
            <a:spLocks noChangeShapeType="1"/>
          </p:cNvSpPr>
          <p:nvPr/>
        </p:nvSpPr>
        <p:spPr bwMode="auto">
          <a:xfrm flipH="1" flipV="1">
            <a:off x="2667000" y="2057400"/>
            <a:ext cx="228600" cy="228600"/>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6" name="Line 6"/>
          <p:cNvSpPr>
            <a:spLocks noChangeShapeType="1"/>
          </p:cNvSpPr>
          <p:nvPr/>
        </p:nvSpPr>
        <p:spPr bwMode="auto">
          <a:xfrm flipV="1">
            <a:off x="5334000" y="2057400"/>
            <a:ext cx="228600" cy="228600"/>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7" name="Text Box 7"/>
          <p:cNvSpPr txBox="1">
            <a:spLocks noChangeArrowheads="1"/>
          </p:cNvSpPr>
          <p:nvPr/>
        </p:nvSpPr>
        <p:spPr bwMode="auto">
          <a:xfrm>
            <a:off x="1889125" y="420688"/>
            <a:ext cx="4727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Neuroblastoma with RT groin met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
          <p:cNvPicPr>
            <a:picLocks noChangeAspect="1" noChangeArrowheads="1"/>
          </p:cNvPicPr>
          <p:nvPr/>
        </p:nvPicPr>
        <p:blipFill>
          <a:blip r:embed="rId2" cstate="print">
            <a:lum bright="-12000" contrast="-18000"/>
            <a:extLst>
              <a:ext uri="{28A0092B-C50C-407E-A947-70E740481C1C}">
                <a14:useLocalDpi xmlns:a14="http://schemas.microsoft.com/office/drawing/2010/main" val="0"/>
              </a:ext>
            </a:extLst>
          </a:blip>
          <a:srcRect l="4706" t="4428" r="18823" b="52766"/>
          <a:stretch>
            <a:fillRect/>
          </a:stretch>
        </p:blipFill>
        <p:spPr bwMode="auto">
          <a:xfrm>
            <a:off x="533400" y="228600"/>
            <a:ext cx="6553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3413125" y="1789113"/>
            <a:ext cx="88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3 hour</a:t>
            </a:r>
          </a:p>
        </p:txBody>
      </p:sp>
      <p:pic>
        <p:nvPicPr>
          <p:cNvPr id="10244" name="Picture 4" descr="1"/>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l="8235" t="47234" r="20844" b="3224"/>
          <a:stretch>
            <a:fillRect/>
          </a:stretch>
        </p:blipFill>
        <p:spPr bwMode="auto">
          <a:xfrm>
            <a:off x="533400" y="3208338"/>
            <a:ext cx="655320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1"/>
          <p:cNvSpPr txBox="1">
            <a:spLocks noChangeArrowheads="1"/>
          </p:cNvSpPr>
          <p:nvPr/>
        </p:nvSpPr>
        <p:spPr bwMode="auto">
          <a:xfrm>
            <a:off x="3376613" y="2819400"/>
            <a:ext cx="1960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00"/>
                </a:solidFill>
              </a:rPr>
              <a:t>CASE # 14</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heperd-nl ap frog pelvis"/>
          <p:cNvPicPr>
            <a:picLocks noChangeAspect="1" noChangeArrowheads="1"/>
          </p:cNvPicPr>
          <p:nvPr/>
        </p:nvPicPr>
        <p:blipFill>
          <a:blip r:embed="rId3" cstate="print">
            <a:extLst>
              <a:ext uri="{28A0092B-C50C-407E-A947-70E740481C1C}">
                <a14:useLocalDpi xmlns:a14="http://schemas.microsoft.com/office/drawing/2010/main" val="0"/>
              </a:ext>
            </a:extLst>
          </a:blip>
          <a:srcRect l="2040" t="-2959" r="2040" b="10542"/>
          <a:stretch>
            <a:fillRect/>
          </a:stretch>
        </p:blipFill>
        <p:spPr bwMode="auto">
          <a:xfrm>
            <a:off x="152400" y="3962400"/>
            <a:ext cx="3810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descr="sheperd-nl ap pel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100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sheperd-nl ap xray lt fem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295400"/>
            <a:ext cx="19653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sheperd-nl lat xray lt femur"/>
          <p:cNvPicPr>
            <a:picLocks noChangeAspect="1" noChangeArrowheads="1"/>
          </p:cNvPicPr>
          <p:nvPr/>
        </p:nvPicPr>
        <p:blipFill>
          <a:blip r:embed="rId6" cstate="print">
            <a:extLst>
              <a:ext uri="{28A0092B-C50C-407E-A947-70E740481C1C}">
                <a14:useLocalDpi xmlns:a14="http://schemas.microsoft.com/office/drawing/2010/main" val="0"/>
              </a:ext>
            </a:extLst>
          </a:blip>
          <a:srcRect l="4233" r="11111" b="5470"/>
          <a:stretch>
            <a:fillRect/>
          </a:stretch>
        </p:blipFill>
        <p:spPr bwMode="auto">
          <a:xfrm>
            <a:off x="6096000" y="1676400"/>
            <a:ext cx="304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6"/>
          <p:cNvSpPr txBox="1">
            <a:spLocks noChangeArrowheads="1"/>
          </p:cNvSpPr>
          <p:nvPr/>
        </p:nvSpPr>
        <p:spPr bwMode="auto">
          <a:xfrm>
            <a:off x="1066800" y="152400"/>
            <a:ext cx="899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3 yr old boy w/ limp, fever and  blood culture growing </a:t>
            </a:r>
          </a:p>
          <a:p>
            <a:pPr eaLnBrk="1" hangingPunct="1"/>
            <a:r>
              <a:rPr lang="en-US" altLang="en-US" sz="2400" b="1">
                <a:solidFill>
                  <a:schemeClr val="bg1"/>
                </a:solidFill>
              </a:rPr>
              <a:t>gram pos cocci</a:t>
            </a:r>
          </a:p>
        </p:txBody>
      </p:sp>
      <p:sp>
        <p:nvSpPr>
          <p:cNvPr id="94215" name="Text Box 7"/>
          <p:cNvSpPr txBox="1">
            <a:spLocks noChangeArrowheads="1"/>
          </p:cNvSpPr>
          <p:nvPr/>
        </p:nvSpPr>
        <p:spPr bwMode="auto">
          <a:xfrm>
            <a:off x="6102350" y="4953000"/>
            <a:ext cx="3041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rPr>
              <a:t>Hip is suspected</a:t>
            </a:r>
          </a:p>
          <a:p>
            <a:pPr eaLnBrk="1" hangingPunct="1"/>
            <a:r>
              <a:rPr lang="en-US" altLang="en-US" b="1">
                <a:solidFill>
                  <a:schemeClr val="bg1"/>
                </a:solidFill>
              </a:rPr>
              <a:t>site of abnormality.</a:t>
            </a:r>
          </a:p>
          <a:p>
            <a:pPr eaLnBrk="1" hangingPunct="1"/>
            <a:r>
              <a:rPr lang="en-US" altLang="en-US" b="1">
                <a:solidFill>
                  <a:schemeClr val="bg1"/>
                </a:solidFill>
              </a:rPr>
              <a:t>What study might be done</a:t>
            </a:r>
          </a:p>
          <a:p>
            <a:pPr eaLnBrk="1" hangingPunct="1"/>
            <a:r>
              <a:rPr lang="en-US" altLang="en-US" b="1">
                <a:solidFill>
                  <a:schemeClr val="bg1"/>
                </a:solidFill>
              </a:rPr>
              <a:t>next?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sheperd-bilat nl hip so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810000"/>
            <a:ext cx="3505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descr="sheperd-bilat nl hip sono trv-lt"/>
          <p:cNvPicPr>
            <a:picLocks noChangeAspect="1" noChangeArrowheads="1"/>
          </p:cNvPicPr>
          <p:nvPr/>
        </p:nvPicPr>
        <p:blipFill>
          <a:blip r:embed="rId4" cstate="print">
            <a:extLst>
              <a:ext uri="{28A0092B-C50C-407E-A947-70E740481C1C}">
                <a14:useLocalDpi xmlns:a14="http://schemas.microsoft.com/office/drawing/2010/main" val="0"/>
              </a:ext>
            </a:extLst>
          </a:blip>
          <a:srcRect r="10170"/>
          <a:stretch>
            <a:fillRect/>
          </a:stretch>
        </p:blipFill>
        <p:spPr bwMode="auto">
          <a:xfrm>
            <a:off x="4648200" y="3810000"/>
            <a:ext cx="3810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sheperd-bilat nl hip sono-trv 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762000"/>
            <a:ext cx="3810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p:cNvSpPr txBox="1">
            <a:spLocks noChangeArrowheads="1"/>
          </p:cNvSpPr>
          <p:nvPr/>
        </p:nvSpPr>
        <p:spPr bwMode="auto">
          <a:xfrm>
            <a:off x="228600" y="205740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RT</a:t>
            </a:r>
          </a:p>
        </p:txBody>
      </p:sp>
      <p:sp>
        <p:nvSpPr>
          <p:cNvPr id="95238" name="Text Box 6"/>
          <p:cNvSpPr txBox="1">
            <a:spLocks noChangeArrowheads="1"/>
          </p:cNvSpPr>
          <p:nvPr/>
        </p:nvSpPr>
        <p:spPr bwMode="auto">
          <a:xfrm>
            <a:off x="228600" y="5029200"/>
            <a:ext cx="55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LT</a:t>
            </a:r>
          </a:p>
        </p:txBody>
      </p:sp>
      <p:pic>
        <p:nvPicPr>
          <p:cNvPr id="95239" name="Picture 7" descr="sheperd-bilat nl hip so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685800"/>
            <a:ext cx="34290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Text Box 8"/>
          <p:cNvSpPr txBox="1">
            <a:spLocks noChangeArrowheads="1"/>
          </p:cNvSpPr>
          <p:nvPr/>
        </p:nvSpPr>
        <p:spPr bwMode="auto">
          <a:xfrm>
            <a:off x="2438400" y="3048000"/>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b="1">
                <a:solidFill>
                  <a:srgbClr val="FFFF00"/>
                </a:solidFill>
              </a:rPr>
              <a:t>long</a:t>
            </a:r>
          </a:p>
        </p:txBody>
      </p:sp>
      <p:sp>
        <p:nvSpPr>
          <p:cNvPr id="95241" name="Text Box 9"/>
          <p:cNvSpPr txBox="1">
            <a:spLocks noChangeArrowheads="1"/>
          </p:cNvSpPr>
          <p:nvPr/>
        </p:nvSpPr>
        <p:spPr bwMode="auto">
          <a:xfrm>
            <a:off x="2667000" y="6019800"/>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b="1">
                <a:solidFill>
                  <a:srgbClr val="FFFF00"/>
                </a:solidFill>
              </a:rPr>
              <a:t>long</a:t>
            </a:r>
          </a:p>
        </p:txBody>
      </p:sp>
      <p:sp>
        <p:nvSpPr>
          <p:cNvPr id="95242" name="Text Box 10"/>
          <p:cNvSpPr txBox="1">
            <a:spLocks noChangeArrowheads="1"/>
          </p:cNvSpPr>
          <p:nvPr/>
        </p:nvSpPr>
        <p:spPr bwMode="auto">
          <a:xfrm>
            <a:off x="7772400" y="3048000"/>
            <a:ext cx="50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trv</a:t>
            </a:r>
          </a:p>
        </p:txBody>
      </p:sp>
      <p:sp>
        <p:nvSpPr>
          <p:cNvPr id="95243" name="Text Box 11"/>
          <p:cNvSpPr txBox="1">
            <a:spLocks noChangeArrowheads="1"/>
          </p:cNvSpPr>
          <p:nvPr/>
        </p:nvSpPr>
        <p:spPr bwMode="auto">
          <a:xfrm>
            <a:off x="7848600" y="5867400"/>
            <a:ext cx="50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trv</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sheperd-nl mri hips-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572000" y="990600"/>
            <a:ext cx="39624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sheperd-nl mri hips"/>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28600" y="1066800"/>
            <a:ext cx="41910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descr="sheperd-nl mri hips-4"/>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l="2083" t="10643" b="-6430"/>
          <a:stretch>
            <a:fillRect/>
          </a:stretch>
        </p:blipFill>
        <p:spPr bwMode="auto">
          <a:xfrm>
            <a:off x="762000" y="4114800"/>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descr="sheperd-nl mri hips-6"/>
          <p:cNvPicPr>
            <a:picLocks noChangeAspect="1" noChangeArrowheads="1"/>
          </p:cNvPicPr>
          <p:nvPr/>
        </p:nvPicPr>
        <p:blipFill>
          <a:blip r:embed="rId6" cstate="print">
            <a:lum bright="-6000" contrast="6000"/>
            <a:extLst>
              <a:ext uri="{28A0092B-C50C-407E-A947-70E740481C1C}">
                <a14:useLocalDpi xmlns:a14="http://schemas.microsoft.com/office/drawing/2010/main" val="0"/>
              </a:ext>
            </a:extLst>
          </a:blip>
          <a:srcRect t="8136"/>
          <a:stretch>
            <a:fillRect/>
          </a:stretch>
        </p:blipFill>
        <p:spPr bwMode="auto">
          <a:xfrm>
            <a:off x="4800600" y="4038600"/>
            <a:ext cx="3048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6"/>
          <p:cNvSpPr txBox="1">
            <a:spLocks noChangeArrowheads="1"/>
          </p:cNvSpPr>
          <p:nvPr/>
        </p:nvSpPr>
        <p:spPr bwMode="auto">
          <a:xfrm>
            <a:off x="8594725" y="1066800"/>
            <a:ext cx="549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z="2400" b="1">
              <a:solidFill>
                <a:srgbClr val="FFFF00"/>
              </a:solidFill>
            </a:endParaRPr>
          </a:p>
        </p:txBody>
      </p:sp>
      <p:sp>
        <p:nvSpPr>
          <p:cNvPr id="96263" name="Text Box 7"/>
          <p:cNvSpPr txBox="1">
            <a:spLocks noChangeArrowheads="1"/>
          </p:cNvSpPr>
          <p:nvPr/>
        </p:nvSpPr>
        <p:spPr bwMode="auto">
          <a:xfrm>
            <a:off x="6400800" y="0"/>
            <a:ext cx="3224213" cy="666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     </a:t>
            </a:r>
            <a:r>
              <a:rPr lang="en-US" altLang="en-US" sz="2400" b="1">
                <a:solidFill>
                  <a:schemeClr val="bg1"/>
                </a:solidFill>
              </a:rPr>
              <a:t>T2 weighted</a:t>
            </a:r>
          </a:p>
          <a:p>
            <a:pPr eaLnBrk="1" hangingPunct="1"/>
            <a:r>
              <a:rPr lang="en-US" altLang="en-US" sz="2400" b="1">
                <a:solidFill>
                  <a:schemeClr val="bg1"/>
                </a:solidFill>
              </a:rPr>
              <a:t>       images</a:t>
            </a: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r>
              <a:rPr lang="en-US" altLang="en-US" sz="2400" b="1">
                <a:solidFill>
                  <a:srgbClr val="FFFF00"/>
                </a:solidFill>
              </a:rPr>
              <a:t>                Axial</a:t>
            </a: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endParaRPr lang="en-US" altLang="en-US" sz="2400" b="1">
              <a:solidFill>
                <a:srgbClr val="FFFF00"/>
              </a:solidFill>
            </a:endParaRPr>
          </a:p>
          <a:p>
            <a:pPr eaLnBrk="1" hangingPunct="1"/>
            <a:r>
              <a:rPr lang="en-US" altLang="en-US" sz="2400" b="1">
                <a:solidFill>
                  <a:srgbClr val="FFFF00"/>
                </a:solidFill>
              </a:rPr>
              <a:t>                 </a:t>
            </a:r>
          </a:p>
          <a:p>
            <a:pPr eaLnBrk="1" hangingPunct="1"/>
            <a:r>
              <a:rPr lang="en-US" altLang="en-US" sz="2400" b="1">
                <a:solidFill>
                  <a:srgbClr val="FFFF00"/>
                </a:solidFill>
              </a:rPr>
              <a:t>                Coronal</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heperd-early bone tib osteo"/>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52400" y="304800"/>
            <a:ext cx="201453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sheperd-early bone tib osteo post"/>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2286000" y="304800"/>
            <a:ext cx="1987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p:cNvSpPr txBox="1">
            <a:spLocks noChangeArrowheads="1"/>
          </p:cNvSpPr>
          <p:nvPr/>
        </p:nvSpPr>
        <p:spPr bwMode="auto">
          <a:xfrm>
            <a:off x="1524000" y="64008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Early</a:t>
            </a:r>
          </a:p>
        </p:txBody>
      </p:sp>
      <p:sp>
        <p:nvSpPr>
          <p:cNvPr id="97285" name="Text Box 5"/>
          <p:cNvSpPr txBox="1">
            <a:spLocks noChangeArrowheads="1"/>
          </p:cNvSpPr>
          <p:nvPr/>
        </p:nvSpPr>
        <p:spPr bwMode="auto">
          <a:xfrm>
            <a:off x="5867400" y="6400800"/>
            <a:ext cx="135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FF00"/>
                </a:solidFill>
              </a:rPr>
              <a:t>Delayed</a:t>
            </a:r>
          </a:p>
        </p:txBody>
      </p:sp>
      <p:pic>
        <p:nvPicPr>
          <p:cNvPr id="97286" name="Picture 6" descr="shepherd, reg-del bone scan tib osteo-C"/>
          <p:cNvPicPr>
            <a:picLocks noChangeAspect="1" noChangeArrowheads="1"/>
          </p:cNvPicPr>
          <p:nvPr/>
        </p:nvPicPr>
        <p:blipFill>
          <a:blip r:embed="rId5">
            <a:lum bright="12000" contrast="36000"/>
            <a:extLst>
              <a:ext uri="{28A0092B-C50C-407E-A947-70E740481C1C}">
                <a14:useLocalDpi xmlns:a14="http://schemas.microsoft.com/office/drawing/2010/main" val="0"/>
              </a:ext>
            </a:extLst>
          </a:blip>
          <a:srcRect/>
          <a:stretch>
            <a:fillRect/>
          </a:stretch>
        </p:blipFill>
        <p:spPr bwMode="auto">
          <a:xfrm>
            <a:off x="4648200" y="304800"/>
            <a:ext cx="18637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7" descr="shepherd-del bone post tib osteo"/>
          <p:cNvPicPr>
            <a:picLocks noChangeAspect="1" noChangeArrowheads="1"/>
          </p:cNvPicPr>
          <p:nvPr/>
        </p:nvPicPr>
        <p:blipFill>
          <a:blip r:embed="rId6" cstate="print">
            <a:lum bright="18000" contrast="42000"/>
            <a:extLst>
              <a:ext uri="{28A0092B-C50C-407E-A947-70E740481C1C}">
                <a14:useLocalDpi xmlns:a14="http://schemas.microsoft.com/office/drawing/2010/main" val="0"/>
              </a:ext>
            </a:extLst>
          </a:blip>
          <a:srcRect/>
          <a:stretch>
            <a:fillRect/>
          </a:stretch>
        </p:blipFill>
        <p:spPr bwMode="auto">
          <a:xfrm>
            <a:off x="6553200" y="304800"/>
            <a:ext cx="20669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sheperd-del spot tibia 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81000"/>
            <a:ext cx="3581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3200400" y="2667000"/>
            <a:ext cx="523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RT</a:t>
            </a:r>
          </a:p>
        </p:txBody>
      </p:sp>
      <p:sp>
        <p:nvSpPr>
          <p:cNvPr id="98308" name="Text Box 4"/>
          <p:cNvSpPr txBox="1">
            <a:spLocks noChangeArrowheads="1"/>
          </p:cNvSpPr>
          <p:nvPr/>
        </p:nvSpPr>
        <p:spPr bwMode="auto">
          <a:xfrm>
            <a:off x="5943600" y="2667000"/>
            <a:ext cx="495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LT</a:t>
            </a:r>
          </a:p>
        </p:txBody>
      </p:sp>
      <p:pic>
        <p:nvPicPr>
          <p:cNvPr id="98309" name="Picture 5" descr="sheperd-nl lt tibia xray"/>
          <p:cNvPicPr>
            <a:picLocks noChangeAspect="1" noChangeArrowheads="1"/>
          </p:cNvPicPr>
          <p:nvPr/>
        </p:nvPicPr>
        <p:blipFill>
          <a:blip r:embed="rId4" cstate="print">
            <a:extLst>
              <a:ext uri="{28A0092B-C50C-407E-A947-70E740481C1C}">
                <a14:useLocalDpi xmlns:a14="http://schemas.microsoft.com/office/drawing/2010/main" val="0"/>
              </a:ext>
            </a:extLst>
          </a:blip>
          <a:srcRect l="57446" t="-760"/>
          <a:stretch>
            <a:fillRect/>
          </a:stretch>
        </p:blipFill>
        <p:spPr bwMode="auto">
          <a:xfrm>
            <a:off x="4800600" y="3276600"/>
            <a:ext cx="152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6"/>
          <p:cNvSpPr txBox="1">
            <a:spLocks noChangeArrowheads="1"/>
          </p:cNvSpPr>
          <p:nvPr/>
        </p:nvSpPr>
        <p:spPr bwMode="auto">
          <a:xfrm>
            <a:off x="7162800" y="4572000"/>
            <a:ext cx="1600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X-rays</a:t>
            </a:r>
          </a:p>
          <a:p>
            <a:pPr eaLnBrk="1" hangingPunct="1"/>
            <a:r>
              <a:rPr lang="en-US" altLang="en-US" sz="2400" b="1">
                <a:solidFill>
                  <a:schemeClr val="bg1"/>
                </a:solidFill>
              </a:rPr>
              <a:t>LT leg: Normal</a:t>
            </a:r>
          </a:p>
        </p:txBody>
      </p:sp>
      <p:pic>
        <p:nvPicPr>
          <p:cNvPr id="98311" name="Picture 7" descr="shepherd-zoom in tibia-C"/>
          <p:cNvPicPr>
            <a:picLocks noChangeAspect="1" noChangeArrowheads="1"/>
          </p:cNvPicPr>
          <p:nvPr/>
        </p:nvPicPr>
        <p:blipFill>
          <a:blip r:embed="rId5">
            <a:lum bright="12000" contrast="42000"/>
            <a:extLst>
              <a:ext uri="{28A0092B-C50C-407E-A947-70E740481C1C}">
                <a14:useLocalDpi xmlns:a14="http://schemas.microsoft.com/office/drawing/2010/main" val="0"/>
              </a:ext>
            </a:extLst>
          </a:blip>
          <a:srcRect/>
          <a:stretch>
            <a:fillRect/>
          </a:stretch>
        </p:blipFill>
        <p:spPr bwMode="auto">
          <a:xfrm>
            <a:off x="304800" y="381000"/>
            <a:ext cx="23844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8"/>
          <p:cNvSpPr txBox="1">
            <a:spLocks noChangeArrowheads="1"/>
          </p:cNvSpPr>
          <p:nvPr/>
        </p:nvSpPr>
        <p:spPr bwMode="auto">
          <a:xfrm>
            <a:off x="898525" y="5830888"/>
            <a:ext cx="137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Anterior</a:t>
            </a:r>
          </a:p>
        </p:txBody>
      </p:sp>
      <p:pic>
        <p:nvPicPr>
          <p:cNvPr id="98313" name="Picture 9" descr="sheperd-nl lt tibia xray"/>
          <p:cNvPicPr>
            <a:picLocks noChangeAspect="1" noChangeArrowheads="1"/>
          </p:cNvPicPr>
          <p:nvPr/>
        </p:nvPicPr>
        <p:blipFill>
          <a:blip r:embed="rId4" cstate="print">
            <a:extLst>
              <a:ext uri="{28A0092B-C50C-407E-A947-70E740481C1C}">
                <a14:useLocalDpi xmlns:a14="http://schemas.microsoft.com/office/drawing/2010/main" val="0"/>
              </a:ext>
            </a:extLst>
          </a:blip>
          <a:srcRect t="-760" r="68085"/>
          <a:stretch>
            <a:fillRect/>
          </a:stretch>
        </p:blipFill>
        <p:spPr bwMode="auto">
          <a:xfrm>
            <a:off x="3124200" y="3276600"/>
            <a:ext cx="1143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 Box 4"/>
          <p:cNvSpPr txBox="1">
            <a:spLocks noChangeArrowheads="1"/>
          </p:cNvSpPr>
          <p:nvPr/>
        </p:nvSpPr>
        <p:spPr bwMode="auto">
          <a:xfrm>
            <a:off x="6629400" y="381000"/>
            <a:ext cx="2514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Osteomyelitis </a:t>
            </a:r>
          </a:p>
          <a:p>
            <a:pPr eaLnBrk="1" hangingPunct="1"/>
            <a:r>
              <a:rPr lang="en-US" altLang="en-US" sz="2400">
                <a:solidFill>
                  <a:schemeClr val="bg1"/>
                </a:solidFill>
              </a:rPr>
              <a:t>LT proximal tibial metaphysis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71"/>
                                        </p:tgtEl>
                                        <p:attrNameLst>
                                          <p:attrName>style.visibility</p:attrName>
                                        </p:attrNameLst>
                                      </p:cBhvr>
                                      <p:to>
                                        <p:strVal val="visible"/>
                                      </p:to>
                                    </p:set>
                                    <p:animEffect transition="in" filter="blinds(horizontal)">
                                      <p:cBhvr>
                                        <p:cTn id="7"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1"/>
          <p:cNvSpPr txBox="1">
            <a:spLocks noChangeArrowheads="1"/>
          </p:cNvSpPr>
          <p:nvPr/>
        </p:nvSpPr>
        <p:spPr bwMode="auto">
          <a:xfrm>
            <a:off x="3376613" y="2819400"/>
            <a:ext cx="2060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FFFF00"/>
                </a:solidFill>
              </a:rPr>
              <a:t>CASE # 15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1"/>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t="62500" r="1538" b="1563"/>
          <a:stretch>
            <a:fillRect/>
          </a:stretch>
        </p:blipFill>
        <p:spPr bwMode="auto">
          <a:xfrm>
            <a:off x="0" y="65088"/>
            <a:ext cx="70866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descr="1"/>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t="1563" r="3650" b="60156"/>
          <a:stretch>
            <a:fillRect/>
          </a:stretch>
        </p:blipFill>
        <p:spPr bwMode="auto">
          <a:xfrm>
            <a:off x="0" y="3236913"/>
            <a:ext cx="71628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p:cNvSpPr txBox="1">
            <a:spLocks noChangeArrowheads="1"/>
          </p:cNvSpPr>
          <p:nvPr/>
        </p:nvSpPr>
        <p:spPr bwMode="auto">
          <a:xfrm>
            <a:off x="7086600" y="609600"/>
            <a:ext cx="1676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12 yr old sledded into a tree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990600" y="0"/>
            <a:ext cx="54149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3"/>
          <p:cNvSpPr txBox="1">
            <a:spLocks noChangeArrowheads="1"/>
          </p:cNvSpPr>
          <p:nvPr/>
        </p:nvSpPr>
        <p:spPr bwMode="auto">
          <a:xfrm>
            <a:off x="6553200" y="1527175"/>
            <a:ext cx="26193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What f/u study</a:t>
            </a:r>
          </a:p>
          <a:p>
            <a:pPr eaLnBrk="1" hangingPunct="1"/>
            <a:r>
              <a:rPr lang="en-US" altLang="en-US" sz="2400" b="1">
                <a:solidFill>
                  <a:schemeClr val="bg1"/>
                </a:solidFill>
              </a:rPr>
              <a:t>would be helpful</a:t>
            </a:r>
          </a:p>
          <a:p>
            <a:pPr eaLnBrk="1" hangingPunct="1"/>
            <a:r>
              <a:rPr lang="en-US" altLang="en-US" sz="2400" b="1">
                <a:solidFill>
                  <a:schemeClr val="bg1"/>
                </a:solidFill>
              </a:rPr>
              <a:t>to evaluate</a:t>
            </a:r>
          </a:p>
          <a:p>
            <a:pPr eaLnBrk="1" hangingPunct="1"/>
            <a:r>
              <a:rPr lang="en-US" altLang="en-US" sz="2400" b="1">
                <a:solidFill>
                  <a:schemeClr val="bg1"/>
                </a:solidFill>
              </a:rPr>
              <a:t>kidney function?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l="8235" t="3050" r="24706" b="2583"/>
          <a:stretch>
            <a:fillRect/>
          </a:stretch>
        </p:blipFill>
        <p:spPr bwMode="auto">
          <a:xfrm>
            <a:off x="38100" y="1295400"/>
            <a:ext cx="4076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1"/>
          <p:cNvPicPr>
            <a:picLocks noChangeAspect="1" noChangeArrowheads="1"/>
          </p:cNvPicPr>
          <p:nvPr/>
        </p:nvPicPr>
        <p:blipFill>
          <a:blip r:embed="rId3" cstate="print">
            <a:extLst>
              <a:ext uri="{28A0092B-C50C-407E-A947-70E740481C1C}">
                <a14:useLocalDpi xmlns:a14="http://schemas.microsoft.com/office/drawing/2010/main" val="0"/>
              </a:ext>
            </a:extLst>
          </a:blip>
          <a:srcRect l="4706" t="4428" r="20000" b="26199"/>
          <a:stretch>
            <a:fillRect/>
          </a:stretch>
        </p:blipFill>
        <p:spPr bwMode="auto">
          <a:xfrm>
            <a:off x="4191000" y="18288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4"/>
          <p:cNvSpPr txBox="1">
            <a:spLocks noChangeArrowheads="1"/>
          </p:cNvSpPr>
          <p:nvPr/>
        </p:nvSpPr>
        <p:spPr bwMode="auto">
          <a:xfrm>
            <a:off x="2133600" y="228600"/>
            <a:ext cx="533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chemeClr val="bg1"/>
                </a:solidFill>
              </a:rPr>
              <a:t>Non-viable tissue LT midpole with good function upper and lower poles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blinds(horizontal)">
                                      <p:cBhvr>
                                        <p:cTn id="7"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15493</TotalTime>
  <Words>4563</Words>
  <Application>Microsoft Office PowerPoint</Application>
  <PresentationFormat>On-screen Show (4:3)</PresentationFormat>
  <Paragraphs>929</Paragraphs>
  <Slides>258</Slides>
  <Notes>68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258</vt:i4>
      </vt:variant>
    </vt:vector>
  </HeadingPairs>
  <TitlesOfParts>
    <vt:vector size="260" baseType="lpstr">
      <vt:lpstr>Default Design</vt:lpstr>
      <vt:lpstr>Image File</vt:lpstr>
      <vt:lpstr>Nuclear Medicine Cases  Cases # 1 - 48</vt:lpstr>
      <vt:lpstr>PowerPoint Presentation</vt:lpstr>
      <vt:lpstr>PowerPoint Presentation</vt:lpstr>
      <vt:lpstr>PowerPoint Presentation</vt:lpstr>
      <vt:lpstr>PowerPoint Presentation</vt:lpstr>
      <vt:lpstr>What may be the cause of the hyperbilirubinemia?  What study should you recommend?</vt:lpstr>
      <vt:lpstr>PowerPoint Presentation</vt:lpstr>
      <vt:lpstr>PowerPoint Presentation</vt:lpstr>
      <vt:lpstr>PowerPoint Presentation</vt:lpstr>
      <vt:lpstr>PowerPoint Presentation</vt:lpstr>
      <vt:lpstr>Differential diagnostic considerations: normal hepatic uptake, no excretion by 24 hours</vt:lpstr>
      <vt:lpstr>Diagnosis</vt:lpstr>
      <vt:lpstr>Neonate with Jaundice</vt:lpstr>
      <vt:lpstr>PowerPoint Presentation</vt:lpstr>
      <vt:lpstr>Diagnosis of Extrahepatic Biliary Atresia—Why the Rush?</vt:lpstr>
      <vt:lpstr>Treatment: Kasai Hepatic Portoenterostomy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Patient: 2 month old with prenatal RT hydronephrosis</vt:lpstr>
      <vt:lpstr>PowerPoint Presentation</vt:lpstr>
      <vt:lpstr>PowerPoint Presentation</vt:lpstr>
      <vt:lpstr>UPJ Obstruction vs UPJ type MCDK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Acute UPJ Obstruction: Dietl’s Crisis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Grading of Reflux: RNC vs. VCUG</vt:lpstr>
      <vt:lpstr>Imaging in a child with UTI</vt:lpstr>
      <vt:lpstr>PowerPoint Presentation</vt:lpstr>
      <vt:lpstr>Imaging in a child with UTI</vt:lpstr>
      <vt:lpstr>CT and US in Acute Pyelonephritis</vt:lpstr>
      <vt:lpstr>DMSA vs MRI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month-old female febrile UTI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5yo female with recurrent UTI</vt:lpstr>
      <vt:lpstr>PowerPoint Presentation</vt:lpstr>
      <vt:lpstr>PowerPoint Presentation</vt:lpstr>
      <vt:lpstr>15 mo F recent febrile UTI</vt:lpstr>
      <vt:lpstr>Different 16mo female with febrile UTI</vt:lpstr>
      <vt:lpstr>19mo with known left VUR</vt:lpstr>
      <vt:lpstr>PowerPoint Presentation</vt:lpstr>
      <vt:lpstr>17yo male with frequent nausea/vomiting</vt:lpstr>
      <vt:lpstr>PowerPoint Presentation</vt:lpstr>
      <vt:lpstr>3yo female with recurrent LPA stenosis</vt:lpstr>
      <vt:lpstr>PowerPoint Presentation</vt:lpstr>
      <vt:lpstr>11yo male with intermittent swelling left leg for several years</vt:lpstr>
      <vt:lpstr>17 yo male recurrent right leg cellulitis</vt:lpstr>
      <vt:lpstr>PowerPoint Presentation</vt:lpstr>
      <vt:lpstr>12yo female with refractory epilepsy</vt:lpstr>
      <vt:lpstr>Case # 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 33</vt:lpstr>
      <vt:lpstr>PowerPoint Presentation</vt:lpstr>
      <vt:lpstr>PowerPoint Presentation</vt:lpstr>
      <vt:lpstr>PowerPoint Presentation</vt:lpstr>
      <vt:lpstr>PowerPoint Presentation</vt:lpstr>
      <vt:lpstr>PowerPoint Presentation</vt:lpstr>
      <vt:lpstr>Prenatal Hydronephrosis</vt:lpstr>
      <vt:lpstr>Prenatal Hydronephrosis</vt:lpstr>
      <vt:lpstr>Prenatal Hydronephrosis</vt:lpstr>
      <vt:lpstr>Prenatal Hydronephrosis</vt:lpstr>
      <vt:lpstr>Prenatal Hydronephrosis</vt:lpstr>
      <vt:lpstr>PowerPoint Presentation</vt:lpstr>
      <vt:lpstr>Right pelvic kidney 2/10/12</vt:lpstr>
      <vt:lpstr>F/u ultrasound 10/10/14</vt:lpstr>
      <vt:lpstr>DMSA 10/16/14 </vt:lpstr>
      <vt:lpstr>Renal involution</vt:lpstr>
      <vt:lpstr>PowerPoint Presentation</vt:lpstr>
      <vt:lpstr>2.5 mo with jaundice</vt:lpstr>
      <vt:lpstr>Hepatobiliary Scan: Findings</vt:lpstr>
      <vt:lpstr>Neonatal Jaundice DDx</vt:lpstr>
      <vt:lpstr>PowerPoint Presentation</vt:lpstr>
      <vt:lpstr>17F TOF (repaired in infancy)</vt:lpstr>
      <vt:lpstr>Findings</vt:lpstr>
      <vt:lpstr>CXR 9 days later</vt:lpstr>
      <vt:lpstr>PowerPoint Presentation</vt:lpstr>
      <vt:lpstr>Type of study? Any abnormal findings?</vt:lpstr>
      <vt:lpstr>MIBG scan,  diagnosis of neuroblastoma.  left retroperitoneal, left thoracic paraspinal mass, supraclavicular area, foci of uptake seen in the chest, abdomen, pelvis, and bilateral upper and lower extremities</vt:lpstr>
      <vt:lpstr>PowerPoint Presentation</vt:lpstr>
      <vt:lpstr>10-year-old female with history of hypercalcemia of unknown origin.</vt:lpstr>
      <vt:lpstr>What type of study is this? Any abnormal findings?</vt:lpstr>
      <vt:lpstr>Bone scan, MDP -early whole-body images demonstrate radiotracer accumulation across the elbow, wrist, knee and ankle joints bilaterally,  compatible with synovitis/arthritis. -significant cortical retention within bilateral kidneys, consistent with renal dysfunction/nephritis. -No conclusive diagnosis, however, lab results were supportive of sarcordosis. </vt:lpstr>
      <vt:lpstr>PowerPoint Presentation</vt:lpstr>
      <vt:lpstr>History: 6 year old male with ALL needs baseline GFR function for upcoming bone marrow transplant. </vt:lpstr>
      <vt:lpstr>What radiotracer is used? Any abnormal findings?</vt:lpstr>
      <vt:lpstr>Tc99m DTPA, Normal GFR scan</vt:lpstr>
      <vt:lpstr>PowerPoint Presentation</vt:lpstr>
      <vt:lpstr>  History:32 month-old female with history of Down syndrome and left pulmonary artery stenosis status post pulmonary artery sling.  </vt:lpstr>
      <vt:lpstr>What type of study is this and what radiotracer is used?</vt:lpstr>
      <vt:lpstr>Tc99m MAA, Pulmonary perfusion scan Any abnormal findings?</vt:lpstr>
      <vt:lpstr>. Overall decreased perfusion of the left lung with no focal perfusion defects.</vt:lpstr>
      <vt:lpstr>PowerPoint Presentation</vt:lpstr>
      <vt:lpstr>What type of study is this? What radiotracer is used? Any abnormal findings?</vt:lpstr>
      <vt:lpstr>PowerPoint Presentation</vt:lpstr>
      <vt:lpstr>-Myocardial stress test -technetium 99m tetrofosmin (Myoview), -mild decreased counts in the anterior wall on both rest and stress images, most compatible with soft tissue (breast) attenuation artifact.  No abnormal findings.</vt:lpstr>
      <vt:lpstr>PowerPoint Presentation</vt:lpstr>
      <vt:lpstr>History: 28-year-old female with diagnoses of rhabdomyosarcoma. Evaluating for sentinel lymph node. What type of study is this?  What radiotracer is used?  What are the findings?</vt:lpstr>
      <vt:lpstr>-Lymphoscintigraphy  -Tc99m SulfurColloid  -Sentinel lymph node identified in the left inguinal region.  </vt:lpstr>
      <vt:lpstr>PowerPoint Presentation</vt:lpstr>
      <vt:lpstr>12-year-old female for evaluation of brain death after prolonged cardiac arrest.</vt:lpstr>
      <vt:lpstr>What type of study is this? What radiotracer is used? What are the findings? </vt:lpstr>
      <vt:lpstr>-Brain perfusion scan -Tc 99m pertechnetate -Findings compatible with brain death in the appropriate clinical setting  </vt:lpstr>
      <vt:lpstr>PowerPoint Presentation</vt:lpstr>
      <vt:lpstr>What type of study is this?</vt:lpstr>
      <vt:lpstr>Hepatobiliary scan </vt:lpstr>
      <vt:lpstr>PowerPoint Presentation</vt:lpstr>
      <vt:lpstr>PowerPoint Presentation</vt:lpstr>
      <vt:lpstr>PowerPoint Presentation</vt:lpstr>
      <vt:lpstr> 8 year old with history of congenital heart disease and concern for LPA stenosis.</vt:lpstr>
      <vt:lpstr>Tc99m MAA, Lung perfusion scan</vt:lpstr>
      <vt:lpstr>PowerPoint Presentation</vt:lpstr>
      <vt:lpstr>PowerPoint Presentation</vt:lpstr>
      <vt:lpstr>2 month old with history of left buttock mass</vt:lpstr>
      <vt:lpstr>MRI 8/30/2016</vt:lpstr>
      <vt:lpstr>PowerPoint Presentation</vt:lpstr>
      <vt:lpstr>PET 9/15/2016</vt:lpstr>
      <vt:lpstr>Findings </vt:lpstr>
      <vt:lpstr>PowerPoint Presentation</vt:lpstr>
      <vt:lpstr>1 month old, Ex FT Pierre Robin sequence direct hyperbilirubinemia, acholic stools, evaluate for biliary atresia. Off TPN for 18 days</vt:lpstr>
      <vt:lpstr>HIDA Hepatobiliary scan. TC99m Mebrofenim.</vt:lpstr>
      <vt:lpstr>Findings: </vt:lpstr>
      <vt:lpstr>PowerPoint Presentation</vt:lpstr>
      <vt:lpstr>7-year-old female with known history of horseshoe kidney. Two febrile UTI's during the past couple of months </vt:lpstr>
      <vt:lpstr>Renal cortical scan  TC99 DMSA SCAN</vt:lpstr>
      <vt:lpstr>Corresponding US images: demonstrates connecting tissue across the midline between the lower poles of both kidneys. </vt:lpstr>
      <vt:lpstr>PowerPoint Presentation</vt:lpstr>
      <vt:lpstr>VCUG of the same day: Grade 4 reflux into the right moiety of a horseshoe kidney </vt:lpstr>
    </vt:vector>
  </TitlesOfParts>
  <Company>Children's Hospital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CNMC Staff</dc:creator>
  <cp:lastModifiedBy>Becker, Richard</cp:lastModifiedBy>
  <cp:revision>117</cp:revision>
  <dcterms:created xsi:type="dcterms:W3CDTF">2008-02-07T22:08:37Z</dcterms:created>
  <dcterms:modified xsi:type="dcterms:W3CDTF">2018-09-18T21:22:52Z</dcterms:modified>
</cp:coreProperties>
</file>