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702" r:id="rId2"/>
    <p:sldId id="711" r:id="rId3"/>
    <p:sldId id="710" r:id="rId4"/>
    <p:sldId id="713" r:id="rId5"/>
    <p:sldId id="703" r:id="rId6"/>
    <p:sldId id="718" r:id="rId7"/>
    <p:sldId id="704" r:id="rId8"/>
    <p:sldId id="705" r:id="rId9"/>
    <p:sldId id="719" r:id="rId10"/>
    <p:sldId id="707" r:id="rId11"/>
    <p:sldId id="708" r:id="rId12"/>
    <p:sldId id="706" r:id="rId13"/>
    <p:sldId id="712" r:id="rId14"/>
    <p:sldId id="720" r:id="rId15"/>
    <p:sldId id="709" r:id="rId16"/>
    <p:sldId id="715" r:id="rId17"/>
    <p:sldId id="716" r:id="rId18"/>
    <p:sldId id="714" r:id="rId19"/>
    <p:sldId id="722" r:id="rId20"/>
    <p:sldId id="717" r:id="rId21"/>
    <p:sldId id="723" r:id="rId22"/>
    <p:sldId id="724" r:id="rId23"/>
    <p:sldId id="725" r:id="rId24"/>
    <p:sldId id="726" r:id="rId25"/>
    <p:sldId id="727" r:id="rId26"/>
    <p:sldId id="728" r:id="rId27"/>
    <p:sldId id="729" r:id="rId28"/>
    <p:sldId id="730" r:id="rId29"/>
    <p:sldId id="731" r:id="rId30"/>
    <p:sldId id="732" r:id="rId31"/>
    <p:sldId id="733" r:id="rId32"/>
    <p:sldId id="734" r:id="rId33"/>
    <p:sldId id="735" r:id="rId34"/>
    <p:sldId id="736" r:id="rId35"/>
    <p:sldId id="737" r:id="rId36"/>
    <p:sldId id="738" r:id="rId37"/>
    <p:sldId id="739" r:id="rId38"/>
    <p:sldId id="740" r:id="rId39"/>
    <p:sldId id="741" r:id="rId40"/>
    <p:sldId id="742" r:id="rId41"/>
    <p:sldId id="743" r:id="rId42"/>
    <p:sldId id="744" r:id="rId43"/>
    <p:sldId id="745" r:id="rId44"/>
    <p:sldId id="746" r:id="rId45"/>
    <p:sldId id="747" r:id="rId46"/>
    <p:sldId id="748" r:id="rId47"/>
    <p:sldId id="749" r:id="rId48"/>
    <p:sldId id="750" r:id="rId49"/>
    <p:sldId id="751" r:id="rId50"/>
    <p:sldId id="752" r:id="rId51"/>
    <p:sldId id="753" r:id="rId52"/>
    <p:sldId id="754" r:id="rId53"/>
    <p:sldId id="755" r:id="rId54"/>
    <p:sldId id="756"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99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7" autoAdjust="0"/>
    <p:restoredTop sz="73697" autoAdjust="0"/>
  </p:normalViewPr>
  <p:slideViewPr>
    <p:cSldViewPr>
      <p:cViewPr varScale="1">
        <p:scale>
          <a:sx n="70" d="100"/>
          <a:sy n="70" d="100"/>
        </p:scale>
        <p:origin x="-67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4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 xmlns:a16="http://schemas.microsoft.com/office/drawing/2014/main" id="{CF8FB511-EAB1-4692-96EA-F8238953479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63" name="Rectangle 3">
            <a:extLst>
              <a:ext uri="{FF2B5EF4-FFF2-40B4-BE49-F238E27FC236}">
                <a16:creationId xmlns="" xmlns:a16="http://schemas.microsoft.com/office/drawing/2014/main" id="{93D334A4-8671-477C-855E-BABA3B7A9DA5}"/>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66244" name="Rectangle 4">
            <a:extLst>
              <a:ext uri="{FF2B5EF4-FFF2-40B4-BE49-F238E27FC236}">
                <a16:creationId xmlns="" xmlns:a16="http://schemas.microsoft.com/office/drawing/2014/main" id="{4F3E7872-421D-4B74-A5B2-CA6519F6959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a:extLst>
              <a:ext uri="{FF2B5EF4-FFF2-40B4-BE49-F238E27FC236}">
                <a16:creationId xmlns="" xmlns:a16="http://schemas.microsoft.com/office/drawing/2014/main" id="{D4690AC4-1E98-49A7-8641-8C0A35C114A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a:extLst>
              <a:ext uri="{FF2B5EF4-FFF2-40B4-BE49-F238E27FC236}">
                <a16:creationId xmlns="" xmlns:a16="http://schemas.microsoft.com/office/drawing/2014/main" id="{6A23C156-7BAF-4AA9-93B1-0111A9638958}"/>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0967" name="Rectangle 7">
            <a:extLst>
              <a:ext uri="{FF2B5EF4-FFF2-40B4-BE49-F238E27FC236}">
                <a16:creationId xmlns="" xmlns:a16="http://schemas.microsoft.com/office/drawing/2014/main" id="{2CCE3886-2097-4D58-8819-D7636CA932D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9A3EB02-A3A6-4CFC-8326-DE6E34B7BCC7}" type="slidenum">
              <a:rPr lang="en-US" altLang="en-US"/>
              <a:pPr/>
              <a:t>‹#›</a:t>
            </a:fld>
            <a:endParaRPr lang="en-US" altLang="en-US"/>
          </a:p>
        </p:txBody>
      </p:sp>
    </p:spTree>
    <p:extLst>
      <p:ext uri="{BB962C8B-B14F-4D97-AF65-F5344CB8AC3E}">
        <p14:creationId xmlns:p14="http://schemas.microsoft.com/office/powerpoint/2010/main" val="1074596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a:extLst>
              <a:ext uri="{FF2B5EF4-FFF2-40B4-BE49-F238E27FC236}">
                <a16:creationId xmlns="" xmlns:a16="http://schemas.microsoft.com/office/drawing/2014/main" id="{2354714B-698A-4493-B69E-775F58939247}"/>
              </a:ext>
            </a:extLst>
          </p:cNvPr>
          <p:cNvSpPr>
            <a:spLocks noGrp="1" noRot="1" noChangeAspect="1" noTextEdit="1"/>
          </p:cNvSpPr>
          <p:nvPr>
            <p:ph type="sldImg"/>
          </p:nvPr>
        </p:nvSpPr>
        <p:spPr>
          <a:ln/>
        </p:spPr>
      </p:sp>
      <p:sp>
        <p:nvSpPr>
          <p:cNvPr id="330755" name="Notes Placeholder 2">
            <a:extLst>
              <a:ext uri="{FF2B5EF4-FFF2-40B4-BE49-F238E27FC236}">
                <a16:creationId xmlns="" xmlns:a16="http://schemas.microsoft.com/office/drawing/2014/main" id="{B8FABC8A-CB76-495D-8000-33E298BBCDB7}"/>
              </a:ext>
            </a:extLst>
          </p:cNvPr>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Contributed by Richard Becker, peds radiology fellow Sep 2018</a:t>
            </a:r>
          </a:p>
          <a:p>
            <a:endParaRPr lang="en-US" altLang="en-US" dirty="0">
              <a:latin typeface="Arial" panose="020B0604020202020204" pitchFamily="34" charset="0"/>
            </a:endParaRPr>
          </a:p>
        </p:txBody>
      </p:sp>
      <p:sp>
        <p:nvSpPr>
          <p:cNvPr id="330756" name="Slide Number Placeholder 3">
            <a:extLst>
              <a:ext uri="{FF2B5EF4-FFF2-40B4-BE49-F238E27FC236}">
                <a16:creationId xmlns="" xmlns:a16="http://schemas.microsoft.com/office/drawing/2014/main" id="{613BD7F6-4986-4B38-B0DC-774061A776D0}"/>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B20F79-EEAD-4A9D-8D56-A1A35360DB3E}" type="slidenum">
              <a:rPr lang="en-US" altLang="en-US"/>
              <a:pPr eaLnBrk="1" hangingPunct="1"/>
              <a:t>1</a:t>
            </a:fld>
            <a:endParaRPr lang="en-US" altLang="en-US"/>
          </a:p>
        </p:txBody>
      </p:sp>
    </p:spTree>
    <p:extLst>
      <p:ext uri="{BB962C8B-B14F-4D97-AF65-F5344CB8AC3E}">
        <p14:creationId xmlns:p14="http://schemas.microsoft.com/office/powerpoint/2010/main" val="1842305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Contributed by Richard Becker, peds radiology fellow Sep 2018</a:t>
            </a:r>
          </a:p>
          <a:p>
            <a:endParaRPr lang="en-US" dirty="0"/>
          </a:p>
        </p:txBody>
      </p:sp>
      <p:sp>
        <p:nvSpPr>
          <p:cNvPr id="4" name="Slide Number Placeholder 3"/>
          <p:cNvSpPr>
            <a:spLocks noGrp="1"/>
          </p:cNvSpPr>
          <p:nvPr>
            <p:ph type="sldNum" sz="quarter" idx="5"/>
          </p:nvPr>
        </p:nvSpPr>
        <p:spPr/>
        <p:txBody>
          <a:bodyPr/>
          <a:lstStyle/>
          <a:p>
            <a:fld id="{39A3EB02-A3A6-4CFC-8326-DE6E34B7BCC7}" type="slidenum">
              <a:rPr lang="en-US" altLang="en-US" smtClean="0"/>
              <a:pPr/>
              <a:t>10</a:t>
            </a:fld>
            <a:endParaRPr lang="en-US" altLang="en-US"/>
          </a:p>
        </p:txBody>
      </p:sp>
    </p:spTree>
    <p:extLst>
      <p:ext uri="{BB962C8B-B14F-4D97-AF65-F5344CB8AC3E}">
        <p14:creationId xmlns:p14="http://schemas.microsoft.com/office/powerpoint/2010/main" val="48713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Contributed by Richard Becker, peds radiology fellow Sep 2018</a:t>
            </a:r>
          </a:p>
          <a:p>
            <a:endParaRPr lang="en-US" dirty="0"/>
          </a:p>
        </p:txBody>
      </p:sp>
      <p:sp>
        <p:nvSpPr>
          <p:cNvPr id="4" name="Slide Number Placeholder 3"/>
          <p:cNvSpPr>
            <a:spLocks noGrp="1"/>
          </p:cNvSpPr>
          <p:nvPr>
            <p:ph type="sldNum" sz="quarter" idx="5"/>
          </p:nvPr>
        </p:nvSpPr>
        <p:spPr/>
        <p:txBody>
          <a:bodyPr/>
          <a:lstStyle/>
          <a:p>
            <a:fld id="{39A3EB02-A3A6-4CFC-8326-DE6E34B7BCC7}" type="slidenum">
              <a:rPr lang="en-US" altLang="en-US" smtClean="0"/>
              <a:pPr/>
              <a:t>11</a:t>
            </a:fld>
            <a:endParaRPr lang="en-US" altLang="en-US"/>
          </a:p>
        </p:txBody>
      </p:sp>
    </p:spTree>
    <p:extLst>
      <p:ext uri="{BB962C8B-B14F-4D97-AF65-F5344CB8AC3E}">
        <p14:creationId xmlns:p14="http://schemas.microsoft.com/office/powerpoint/2010/main" val="280991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Contributed by Richard Becker, peds radiology fellow Sep 2018</a:t>
            </a:r>
          </a:p>
          <a:p>
            <a:endParaRPr lang="en-US" dirty="0"/>
          </a:p>
        </p:txBody>
      </p:sp>
      <p:sp>
        <p:nvSpPr>
          <p:cNvPr id="4" name="Slide Number Placeholder 3"/>
          <p:cNvSpPr>
            <a:spLocks noGrp="1"/>
          </p:cNvSpPr>
          <p:nvPr>
            <p:ph type="sldNum" sz="quarter" idx="5"/>
          </p:nvPr>
        </p:nvSpPr>
        <p:spPr/>
        <p:txBody>
          <a:bodyPr/>
          <a:lstStyle/>
          <a:p>
            <a:fld id="{39A3EB02-A3A6-4CFC-8326-DE6E34B7BCC7}" type="slidenum">
              <a:rPr lang="en-US" altLang="en-US" smtClean="0"/>
              <a:pPr/>
              <a:t>12</a:t>
            </a:fld>
            <a:endParaRPr lang="en-US" altLang="en-US"/>
          </a:p>
        </p:txBody>
      </p:sp>
    </p:spTree>
    <p:extLst>
      <p:ext uri="{BB962C8B-B14F-4D97-AF65-F5344CB8AC3E}">
        <p14:creationId xmlns:p14="http://schemas.microsoft.com/office/powerpoint/2010/main" val="1503184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Contributed by Richard Becker, peds radiology fellow Sep 2018</a:t>
            </a:r>
          </a:p>
          <a:p>
            <a:endParaRPr lang="en-US" dirty="0"/>
          </a:p>
        </p:txBody>
      </p:sp>
      <p:sp>
        <p:nvSpPr>
          <p:cNvPr id="4" name="Slide Number Placeholder 3"/>
          <p:cNvSpPr>
            <a:spLocks noGrp="1"/>
          </p:cNvSpPr>
          <p:nvPr>
            <p:ph type="sldNum" sz="quarter" idx="5"/>
          </p:nvPr>
        </p:nvSpPr>
        <p:spPr/>
        <p:txBody>
          <a:bodyPr/>
          <a:lstStyle/>
          <a:p>
            <a:fld id="{39A3EB02-A3A6-4CFC-8326-DE6E34B7BCC7}" type="slidenum">
              <a:rPr lang="en-US" altLang="en-US" smtClean="0"/>
              <a:pPr/>
              <a:t>13</a:t>
            </a:fld>
            <a:endParaRPr lang="en-US" altLang="en-US"/>
          </a:p>
        </p:txBody>
      </p:sp>
    </p:spTree>
    <p:extLst>
      <p:ext uri="{BB962C8B-B14F-4D97-AF65-F5344CB8AC3E}">
        <p14:creationId xmlns:p14="http://schemas.microsoft.com/office/powerpoint/2010/main" val="2459102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Contributed by Richard Becker, peds radiology fellow Sep 2018</a:t>
            </a:r>
          </a:p>
          <a:p>
            <a:endParaRPr lang="en-US" dirty="0"/>
          </a:p>
        </p:txBody>
      </p:sp>
      <p:sp>
        <p:nvSpPr>
          <p:cNvPr id="4" name="Slide Number Placeholder 3"/>
          <p:cNvSpPr>
            <a:spLocks noGrp="1"/>
          </p:cNvSpPr>
          <p:nvPr>
            <p:ph type="sldNum" sz="quarter" idx="5"/>
          </p:nvPr>
        </p:nvSpPr>
        <p:spPr/>
        <p:txBody>
          <a:bodyPr/>
          <a:lstStyle/>
          <a:p>
            <a:fld id="{39A3EB02-A3A6-4CFC-8326-DE6E34B7BCC7}" type="slidenum">
              <a:rPr lang="en-US" altLang="en-US" smtClean="0"/>
              <a:pPr/>
              <a:t>14</a:t>
            </a:fld>
            <a:endParaRPr lang="en-US" altLang="en-US"/>
          </a:p>
        </p:txBody>
      </p:sp>
    </p:spTree>
    <p:extLst>
      <p:ext uri="{BB962C8B-B14F-4D97-AF65-F5344CB8AC3E}">
        <p14:creationId xmlns:p14="http://schemas.microsoft.com/office/powerpoint/2010/main" val="3331878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Contributed by Richard Becker, peds radiology fellow Sep 2018</a:t>
            </a:r>
          </a:p>
          <a:p>
            <a:endParaRPr lang="en-US" dirty="0"/>
          </a:p>
        </p:txBody>
      </p:sp>
      <p:sp>
        <p:nvSpPr>
          <p:cNvPr id="4" name="Slide Number Placeholder 3"/>
          <p:cNvSpPr>
            <a:spLocks noGrp="1"/>
          </p:cNvSpPr>
          <p:nvPr>
            <p:ph type="sldNum" sz="quarter" idx="5"/>
          </p:nvPr>
        </p:nvSpPr>
        <p:spPr/>
        <p:txBody>
          <a:bodyPr/>
          <a:lstStyle/>
          <a:p>
            <a:fld id="{39A3EB02-A3A6-4CFC-8326-DE6E34B7BCC7}" type="slidenum">
              <a:rPr lang="en-US" altLang="en-US" smtClean="0"/>
              <a:pPr/>
              <a:t>15</a:t>
            </a:fld>
            <a:endParaRPr lang="en-US" altLang="en-US"/>
          </a:p>
        </p:txBody>
      </p:sp>
    </p:spTree>
    <p:extLst>
      <p:ext uri="{BB962C8B-B14F-4D97-AF65-F5344CB8AC3E}">
        <p14:creationId xmlns:p14="http://schemas.microsoft.com/office/powerpoint/2010/main" val="1844220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Contributed by Richard Becker, peds radiology fellow Sep 2018</a:t>
            </a:r>
          </a:p>
        </p:txBody>
      </p:sp>
      <p:sp>
        <p:nvSpPr>
          <p:cNvPr id="4" name="Slide Number Placeholder 3"/>
          <p:cNvSpPr>
            <a:spLocks noGrp="1"/>
          </p:cNvSpPr>
          <p:nvPr>
            <p:ph type="sldNum" sz="quarter" idx="5"/>
          </p:nvPr>
        </p:nvSpPr>
        <p:spPr/>
        <p:txBody>
          <a:bodyPr/>
          <a:lstStyle/>
          <a:p>
            <a:fld id="{39A3EB02-A3A6-4CFC-8326-DE6E34B7BCC7}" type="slidenum">
              <a:rPr lang="en-US" altLang="en-US" smtClean="0"/>
              <a:pPr/>
              <a:t>16</a:t>
            </a:fld>
            <a:endParaRPr lang="en-US" altLang="en-US"/>
          </a:p>
        </p:txBody>
      </p:sp>
    </p:spTree>
    <p:extLst>
      <p:ext uri="{BB962C8B-B14F-4D97-AF65-F5344CB8AC3E}">
        <p14:creationId xmlns:p14="http://schemas.microsoft.com/office/powerpoint/2010/main" val="1898233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Contributed by Richard Becker, peds radiology fellow Sep 2018</a:t>
            </a:r>
          </a:p>
          <a:p>
            <a:endParaRPr lang="en-US" dirty="0"/>
          </a:p>
        </p:txBody>
      </p:sp>
      <p:sp>
        <p:nvSpPr>
          <p:cNvPr id="4" name="Slide Number Placeholder 3"/>
          <p:cNvSpPr>
            <a:spLocks noGrp="1"/>
          </p:cNvSpPr>
          <p:nvPr>
            <p:ph type="sldNum" sz="quarter" idx="5"/>
          </p:nvPr>
        </p:nvSpPr>
        <p:spPr/>
        <p:txBody>
          <a:bodyPr/>
          <a:lstStyle/>
          <a:p>
            <a:fld id="{39A3EB02-A3A6-4CFC-8326-DE6E34B7BCC7}" type="slidenum">
              <a:rPr lang="en-US" altLang="en-US" smtClean="0"/>
              <a:pPr/>
              <a:t>17</a:t>
            </a:fld>
            <a:endParaRPr lang="en-US" altLang="en-US"/>
          </a:p>
        </p:txBody>
      </p:sp>
    </p:spTree>
    <p:extLst>
      <p:ext uri="{BB962C8B-B14F-4D97-AF65-F5344CB8AC3E}">
        <p14:creationId xmlns:p14="http://schemas.microsoft.com/office/powerpoint/2010/main" val="1028164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Contributed by Richard Becker, peds radiology fellow Sep 2018</a:t>
            </a:r>
          </a:p>
          <a:p>
            <a:endParaRPr lang="en-US" dirty="0"/>
          </a:p>
        </p:txBody>
      </p:sp>
      <p:sp>
        <p:nvSpPr>
          <p:cNvPr id="4" name="Slide Number Placeholder 3"/>
          <p:cNvSpPr>
            <a:spLocks noGrp="1"/>
          </p:cNvSpPr>
          <p:nvPr>
            <p:ph type="sldNum" sz="quarter" idx="5"/>
          </p:nvPr>
        </p:nvSpPr>
        <p:spPr/>
        <p:txBody>
          <a:bodyPr/>
          <a:lstStyle/>
          <a:p>
            <a:fld id="{39A3EB02-A3A6-4CFC-8326-DE6E34B7BCC7}" type="slidenum">
              <a:rPr lang="en-US" altLang="en-US" smtClean="0"/>
              <a:pPr/>
              <a:t>18</a:t>
            </a:fld>
            <a:endParaRPr lang="en-US" altLang="en-US"/>
          </a:p>
        </p:txBody>
      </p:sp>
    </p:spTree>
    <p:extLst>
      <p:ext uri="{BB962C8B-B14F-4D97-AF65-F5344CB8AC3E}">
        <p14:creationId xmlns:p14="http://schemas.microsoft.com/office/powerpoint/2010/main" val="3989377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Contributed by Richard Becker, peds radiology fellow Sep 2018</a:t>
            </a:r>
          </a:p>
        </p:txBody>
      </p:sp>
      <p:sp>
        <p:nvSpPr>
          <p:cNvPr id="4" name="Slide Number Placeholder 3"/>
          <p:cNvSpPr>
            <a:spLocks noGrp="1"/>
          </p:cNvSpPr>
          <p:nvPr>
            <p:ph type="sldNum" sz="quarter" idx="5"/>
          </p:nvPr>
        </p:nvSpPr>
        <p:spPr/>
        <p:txBody>
          <a:bodyPr/>
          <a:lstStyle/>
          <a:p>
            <a:fld id="{39A3EB02-A3A6-4CFC-8326-DE6E34B7BCC7}" type="slidenum">
              <a:rPr lang="en-US" altLang="en-US" smtClean="0"/>
              <a:pPr/>
              <a:t>19</a:t>
            </a:fld>
            <a:endParaRPr lang="en-US" altLang="en-US"/>
          </a:p>
        </p:txBody>
      </p:sp>
    </p:spTree>
    <p:extLst>
      <p:ext uri="{BB962C8B-B14F-4D97-AF65-F5344CB8AC3E}">
        <p14:creationId xmlns:p14="http://schemas.microsoft.com/office/powerpoint/2010/main" val="203352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Contributed by Richard Becker, peds radiology fellow Sep 2018</a:t>
            </a:r>
          </a:p>
          <a:p>
            <a:endParaRPr lang="en-US" dirty="0"/>
          </a:p>
        </p:txBody>
      </p:sp>
      <p:sp>
        <p:nvSpPr>
          <p:cNvPr id="4" name="Slide Number Placeholder 3"/>
          <p:cNvSpPr>
            <a:spLocks noGrp="1"/>
          </p:cNvSpPr>
          <p:nvPr>
            <p:ph type="sldNum" sz="quarter" idx="5"/>
          </p:nvPr>
        </p:nvSpPr>
        <p:spPr/>
        <p:txBody>
          <a:bodyPr/>
          <a:lstStyle/>
          <a:p>
            <a:fld id="{39A3EB02-A3A6-4CFC-8326-DE6E34B7BCC7}" type="slidenum">
              <a:rPr lang="en-US" altLang="en-US" smtClean="0"/>
              <a:pPr/>
              <a:t>2</a:t>
            </a:fld>
            <a:endParaRPr lang="en-US" altLang="en-US"/>
          </a:p>
        </p:txBody>
      </p:sp>
    </p:spTree>
    <p:extLst>
      <p:ext uri="{BB962C8B-B14F-4D97-AF65-F5344CB8AC3E}">
        <p14:creationId xmlns:p14="http://schemas.microsoft.com/office/powerpoint/2010/main" val="3640153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a:latin typeface="Arial" panose="020B0604020202020204" pitchFamily="34" charset="0"/>
              </a:rPr>
              <a:t>Contributed by Richard Becker, peds radiology fellow Sep 2018</a:t>
            </a:r>
          </a:p>
          <a:p>
            <a:endParaRPr lang="en-US" dirty="0"/>
          </a:p>
        </p:txBody>
      </p:sp>
      <p:sp>
        <p:nvSpPr>
          <p:cNvPr id="4" name="Slide Number Placeholder 3"/>
          <p:cNvSpPr>
            <a:spLocks noGrp="1"/>
          </p:cNvSpPr>
          <p:nvPr>
            <p:ph type="sldNum" sz="quarter" idx="5"/>
          </p:nvPr>
        </p:nvSpPr>
        <p:spPr/>
        <p:txBody>
          <a:bodyPr/>
          <a:lstStyle/>
          <a:p>
            <a:fld id="{39A3EB02-A3A6-4CFC-8326-DE6E34B7BCC7}" type="slidenum">
              <a:rPr lang="en-US" altLang="en-US" smtClean="0"/>
              <a:pPr/>
              <a:t>20</a:t>
            </a:fld>
            <a:endParaRPr lang="en-US" altLang="en-US"/>
          </a:p>
        </p:txBody>
      </p:sp>
    </p:spTree>
    <p:extLst>
      <p:ext uri="{BB962C8B-B14F-4D97-AF65-F5344CB8AC3E}">
        <p14:creationId xmlns:p14="http://schemas.microsoft.com/office/powerpoint/2010/main" val="4193049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a:ln/>
        </p:spPr>
      </p:sp>
      <p:sp>
        <p:nvSpPr>
          <p:cNvPr id="15363"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1536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16C386C-D7A8-4261-A7A0-50B881C409D4}" type="slidenum">
              <a:rPr lang="en-US" altLang="en-US"/>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a:ln/>
        </p:spPr>
      </p:sp>
      <p:sp>
        <p:nvSpPr>
          <p:cNvPr id="16387" name="Notes Placeholder 2"/>
          <p:cNvSpPr>
            <a:spLocks noGrp="1" noChangeArrowheads="1"/>
          </p:cNvSpPr>
          <p:nvPr>
            <p:ph type="body" idx="1"/>
          </p:nvPr>
        </p:nvSpPr>
        <p:spPr>
          <a:noFill/>
        </p:spPr>
        <p:txBody>
          <a:bodyPr/>
          <a:lstStyle/>
          <a:p>
            <a:r>
              <a:rPr lang="en-US" altLang="en-US" smtClean="0"/>
              <a:t>Contributed by Richard Becker, peds radiology fellow Sep 2018</a:t>
            </a:r>
          </a:p>
        </p:txBody>
      </p:sp>
      <p:sp>
        <p:nvSpPr>
          <p:cNvPr id="1638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4E05D66-0A8C-4FAB-8559-5221D50D87D1}" type="slidenum">
              <a:rPr lang="en-US" altLang="en-US"/>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1741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A89463F-6B95-45DC-8B97-F6F66A24BE08}" type="slidenum">
              <a:rPr lang="en-US" altLang="en-US"/>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ln/>
        </p:spPr>
      </p:sp>
      <p:sp>
        <p:nvSpPr>
          <p:cNvPr id="18435"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1843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CE8317A-D7D6-4D7B-8AF1-33D2FB543D69}" type="slidenum">
              <a:rPr lang="en-US" altLang="en-US"/>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ln/>
        </p:spPr>
      </p:sp>
      <p:sp>
        <p:nvSpPr>
          <p:cNvPr id="19459"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194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DAA9415-63E6-4DB5-AA38-FC951B4217E0}" type="slidenum">
              <a:rPr lang="en-US" altLang="en-US"/>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a:ln/>
        </p:spPr>
      </p:sp>
      <p:sp>
        <p:nvSpPr>
          <p:cNvPr id="20483"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2048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09A6821-40AF-4950-AB6E-6D24761461D5}" type="slidenum">
              <a:rPr lang="en-US" altLang="en-US"/>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a:ln/>
        </p:spPr>
      </p:sp>
      <p:sp>
        <p:nvSpPr>
          <p:cNvPr id="21507"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2150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684FE37-6A81-4F70-BFCE-7A99CA56FB95}" type="slidenum">
              <a:rPr lang="en-US" altLang="en-US"/>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a:ln/>
        </p:spPr>
      </p:sp>
      <p:sp>
        <p:nvSpPr>
          <p:cNvPr id="22531"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2253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E845FDA-C2C9-4912-851C-A0F886772DC8}" type="slidenum">
              <a:rPr lang="en-US" altLang="en-US"/>
              <a:pPr>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a:ln/>
        </p:spPr>
      </p:sp>
      <p:sp>
        <p:nvSpPr>
          <p:cNvPr id="23555"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2355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9153B8A-5205-429B-8B5A-791162BFA448}" type="slidenum">
              <a:rPr lang="en-US" altLang="en-US"/>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Contributed by Richard Becker, peds radiology fellow Sep 2018</a:t>
            </a:r>
          </a:p>
          <a:p>
            <a:endParaRPr lang="en-US" dirty="0"/>
          </a:p>
        </p:txBody>
      </p:sp>
      <p:sp>
        <p:nvSpPr>
          <p:cNvPr id="4" name="Slide Number Placeholder 3"/>
          <p:cNvSpPr>
            <a:spLocks noGrp="1"/>
          </p:cNvSpPr>
          <p:nvPr>
            <p:ph type="sldNum" sz="quarter" idx="5"/>
          </p:nvPr>
        </p:nvSpPr>
        <p:spPr/>
        <p:txBody>
          <a:bodyPr/>
          <a:lstStyle/>
          <a:p>
            <a:fld id="{39A3EB02-A3A6-4CFC-8326-DE6E34B7BCC7}" type="slidenum">
              <a:rPr lang="en-US" altLang="en-US" smtClean="0"/>
              <a:pPr/>
              <a:t>3</a:t>
            </a:fld>
            <a:endParaRPr lang="en-US" altLang="en-US"/>
          </a:p>
        </p:txBody>
      </p:sp>
    </p:spTree>
    <p:extLst>
      <p:ext uri="{BB962C8B-B14F-4D97-AF65-F5344CB8AC3E}">
        <p14:creationId xmlns:p14="http://schemas.microsoft.com/office/powerpoint/2010/main" val="305135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2458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06A4E6D-0EB2-40BD-A8D1-901F72A958B3}" type="slidenum">
              <a:rPr lang="en-US" altLang="en-US"/>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a:ln/>
        </p:spPr>
      </p:sp>
      <p:sp>
        <p:nvSpPr>
          <p:cNvPr id="25603"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2560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B91B1E-7DD1-4EBB-BFBF-C5E4A248BE44}" type="slidenum">
              <a:rPr lang="en-US" altLang="en-US"/>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ln/>
        </p:spPr>
      </p:sp>
      <p:sp>
        <p:nvSpPr>
          <p:cNvPr id="26627"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26628"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25065D-6C87-490D-AE7A-F9B926488DDC}" type="slidenum">
              <a:rPr lang="en-US" altLang="en-US"/>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ChangeArrowheads="1" noTextEdit="1"/>
          </p:cNvSpPr>
          <p:nvPr>
            <p:ph type="sldImg"/>
          </p:nvPr>
        </p:nvSpPr>
        <p:spPr>
          <a:ln/>
        </p:spPr>
      </p:sp>
      <p:sp>
        <p:nvSpPr>
          <p:cNvPr id="4099"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410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8600E61-5D7F-46A9-87A8-864FF062518B}" type="slidenum">
              <a:rPr lang="en-US" altLang="en-US"/>
              <a:pPr>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ChangeArrowheads="1" noTextEdit="1"/>
          </p:cNvSpPr>
          <p:nvPr>
            <p:ph type="sldImg"/>
          </p:nvPr>
        </p:nvSpPr>
        <p:spPr>
          <a:ln/>
        </p:spPr>
      </p:sp>
      <p:sp>
        <p:nvSpPr>
          <p:cNvPr id="6147" name="Notes Placeholder 2"/>
          <p:cNvSpPr>
            <a:spLocks noGrp="1" noChangeArrowheads="1"/>
          </p:cNvSpPr>
          <p:nvPr>
            <p:ph type="body" idx="1"/>
          </p:nvPr>
        </p:nvSpPr>
        <p:spPr>
          <a:noFill/>
        </p:spPr>
        <p:txBody>
          <a:bodyPr/>
          <a:lstStyle/>
          <a:p>
            <a:r>
              <a:rPr lang="en-US" altLang="en-US" smtClean="0"/>
              <a:t>Contributed by Richard Becker, peds radiology fellow Sep 2018</a:t>
            </a:r>
          </a:p>
        </p:txBody>
      </p:sp>
      <p:sp>
        <p:nvSpPr>
          <p:cNvPr id="614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9205723-750B-4C23-BDC2-939622670261}" type="slidenum">
              <a:rPr lang="en-US" altLang="en-US"/>
              <a:pPr>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a:ln/>
        </p:spPr>
      </p:sp>
      <p:sp>
        <p:nvSpPr>
          <p:cNvPr id="8195"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819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7194C38-BC2A-4617-BC53-42430A41DB5F}" type="slidenum">
              <a:rPr lang="en-US" altLang="en-US"/>
              <a:pPr>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ln/>
        </p:spPr>
      </p:sp>
      <p:sp>
        <p:nvSpPr>
          <p:cNvPr id="10243"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1024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2459B61-4362-45B3-9BCA-4ABC1C28657E}" type="slidenum">
              <a:rPr lang="en-US" altLang="en-US"/>
              <a:pPr>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a:ln/>
        </p:spPr>
      </p:sp>
      <p:sp>
        <p:nvSpPr>
          <p:cNvPr id="12291"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1229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1FB96C4-69D1-4142-B3F5-4A3EE577AAF5}" type="slidenum">
              <a:rPr lang="en-US" altLang="en-US"/>
              <a:pPr>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1434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C390536-82D0-433E-B014-4C330E3F3A15}" type="slidenum">
              <a:rPr lang="en-US" altLang="en-US"/>
              <a:pPr>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a:ln/>
        </p:spPr>
      </p:sp>
      <p:sp>
        <p:nvSpPr>
          <p:cNvPr id="16387"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1638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E2951DC-626C-459A-8163-937D226E8894}" type="slidenum">
              <a:rPr lang="en-US" altLang="en-US"/>
              <a:pPr>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Contributed by Richard Becker, peds radiology fellow Sep 2018</a:t>
            </a:r>
          </a:p>
          <a:p>
            <a:endParaRPr lang="en-US" dirty="0"/>
          </a:p>
        </p:txBody>
      </p:sp>
      <p:sp>
        <p:nvSpPr>
          <p:cNvPr id="4" name="Slide Number Placeholder 3"/>
          <p:cNvSpPr>
            <a:spLocks noGrp="1"/>
          </p:cNvSpPr>
          <p:nvPr>
            <p:ph type="sldNum" sz="quarter" idx="5"/>
          </p:nvPr>
        </p:nvSpPr>
        <p:spPr/>
        <p:txBody>
          <a:bodyPr/>
          <a:lstStyle/>
          <a:p>
            <a:fld id="{39A3EB02-A3A6-4CFC-8326-DE6E34B7BCC7}" type="slidenum">
              <a:rPr lang="en-US" altLang="en-US" smtClean="0"/>
              <a:pPr/>
              <a:t>4</a:t>
            </a:fld>
            <a:endParaRPr lang="en-US" altLang="en-US"/>
          </a:p>
        </p:txBody>
      </p:sp>
    </p:spTree>
    <p:extLst>
      <p:ext uri="{BB962C8B-B14F-4D97-AF65-F5344CB8AC3E}">
        <p14:creationId xmlns:p14="http://schemas.microsoft.com/office/powerpoint/2010/main" val="2939582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ln/>
        </p:spPr>
      </p:sp>
      <p:sp>
        <p:nvSpPr>
          <p:cNvPr id="18435"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1843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9109C-8C0A-458C-A36A-6D4F5DE3F2FC}" type="slidenum">
              <a:rPr lang="en-US" altLang="en-US"/>
              <a:pPr>
                <a:spcBef>
                  <a:spcPct val="0"/>
                </a:spcBef>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a:ln/>
        </p:spPr>
      </p:sp>
      <p:sp>
        <p:nvSpPr>
          <p:cNvPr id="20483"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2048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FE9489A-438E-4E28-A251-E30BF994727E}" type="slidenum">
              <a:rPr lang="en-US" altLang="en-US"/>
              <a:pPr>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2458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A4829F4-2229-4FE6-B9E6-A6A7C1D43EFD}" type="slidenum">
              <a:rPr lang="en-US" altLang="en-US"/>
              <a:pPr>
                <a:spcBef>
                  <a:spcPct val="0"/>
                </a:spcBef>
              </a:pPr>
              <a:t>44</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ln/>
        </p:spPr>
      </p:sp>
      <p:sp>
        <p:nvSpPr>
          <p:cNvPr id="26627"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26628"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5AD31A-39A7-4085-A5CD-E6B69037585F}" type="slidenum">
              <a:rPr lang="en-US" altLang="en-US"/>
              <a:pPr/>
              <a:t>45</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ChangeArrowheads="1" noTextEdit="1"/>
          </p:cNvSpPr>
          <p:nvPr>
            <p:ph type="sldImg"/>
          </p:nvPr>
        </p:nvSpPr>
        <p:spPr>
          <a:ln/>
        </p:spPr>
      </p:sp>
      <p:sp>
        <p:nvSpPr>
          <p:cNvPr id="4099"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410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A535750-00BD-409C-8453-65501B1C0136}" type="slidenum">
              <a:rPr lang="en-US" altLang="en-US"/>
              <a:pPr>
                <a:spcBef>
                  <a:spcPct val="0"/>
                </a:spcBef>
              </a:pPr>
              <a:t>46</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ChangeArrowheads="1" noTextEdit="1"/>
          </p:cNvSpPr>
          <p:nvPr>
            <p:ph type="sldImg"/>
          </p:nvPr>
        </p:nvSpPr>
        <p:spPr>
          <a:ln/>
        </p:spPr>
      </p:sp>
      <p:sp>
        <p:nvSpPr>
          <p:cNvPr id="6147" name="Notes Placeholder 2"/>
          <p:cNvSpPr>
            <a:spLocks noGrp="1" noChangeArrowheads="1"/>
          </p:cNvSpPr>
          <p:nvPr>
            <p:ph type="body" idx="1"/>
          </p:nvPr>
        </p:nvSpPr>
        <p:spPr>
          <a:noFill/>
        </p:spPr>
        <p:txBody>
          <a:bodyPr/>
          <a:lstStyle/>
          <a:p>
            <a:r>
              <a:rPr lang="en-US" altLang="en-US" smtClean="0"/>
              <a:t>Contributed by Richard Becker, peds radiology fellow Sep 2018</a:t>
            </a:r>
          </a:p>
        </p:txBody>
      </p:sp>
      <p:sp>
        <p:nvSpPr>
          <p:cNvPr id="614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4F52725-3EBE-4874-88AC-54C6FEC9AEE3}" type="slidenum">
              <a:rPr lang="en-US" altLang="en-US"/>
              <a:pPr>
                <a:spcBef>
                  <a:spcPct val="0"/>
                </a:spcBef>
              </a:pPr>
              <a:t>47</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a:ln/>
        </p:spPr>
      </p:sp>
      <p:sp>
        <p:nvSpPr>
          <p:cNvPr id="8195"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819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CB30D05-544D-4FAD-9120-1226C4B391A6}" type="slidenum">
              <a:rPr lang="en-US" altLang="en-US"/>
              <a:pPr>
                <a:spcBef>
                  <a:spcPct val="0"/>
                </a:spcBef>
              </a:pPr>
              <a:t>48</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ln/>
        </p:spPr>
      </p:sp>
      <p:sp>
        <p:nvSpPr>
          <p:cNvPr id="10243"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1024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C13A2C0-0CBC-40B4-8130-3F21087877DE}" type="slidenum">
              <a:rPr lang="en-US" altLang="en-US"/>
              <a:pPr>
                <a:spcBef>
                  <a:spcPct val="0"/>
                </a:spcBef>
              </a:pPr>
              <a:t>49</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a:ln/>
        </p:spPr>
      </p:sp>
      <p:sp>
        <p:nvSpPr>
          <p:cNvPr id="12291"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1229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8A34D59-C1B1-46E2-9C1E-6A1687A4779E}" type="slidenum">
              <a:rPr lang="en-US" altLang="en-US"/>
              <a:pPr>
                <a:spcBef>
                  <a:spcPct val="0"/>
                </a:spcBef>
              </a:pPr>
              <a:t>50</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1434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8B923F7-84B7-4A01-B969-47B7A0045964}" type="slidenum">
              <a:rPr lang="en-US" altLang="en-US"/>
              <a:pPr>
                <a:spcBef>
                  <a:spcPct val="0"/>
                </a:spcBef>
              </a:pPr>
              <a:t>51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a:extLst>
              <a:ext uri="{FF2B5EF4-FFF2-40B4-BE49-F238E27FC236}">
                <a16:creationId xmlns="" xmlns:a16="http://schemas.microsoft.com/office/drawing/2014/main" id="{326C1F44-65D5-48E9-B188-56263F2281F7}"/>
              </a:ext>
            </a:extLst>
          </p:cNvPr>
          <p:cNvSpPr>
            <a:spLocks noGrp="1" noRot="1" noChangeAspect="1" noTextEdit="1"/>
          </p:cNvSpPr>
          <p:nvPr>
            <p:ph type="sldImg"/>
          </p:nvPr>
        </p:nvSpPr>
        <p:spPr>
          <a:ln/>
        </p:spPr>
      </p:sp>
      <p:sp>
        <p:nvSpPr>
          <p:cNvPr id="331779" name="Notes Placeholder 2">
            <a:extLst>
              <a:ext uri="{FF2B5EF4-FFF2-40B4-BE49-F238E27FC236}">
                <a16:creationId xmlns="" xmlns:a16="http://schemas.microsoft.com/office/drawing/2014/main" id="{BFD19480-E5C5-4D48-B33A-0E42F488A08B}"/>
              </a:ext>
            </a:extLst>
          </p:cNvPr>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Contributed by Richard Becker, peds radiology fellow Sep 2018</a:t>
            </a:r>
          </a:p>
          <a:p>
            <a:endParaRPr lang="en-US" altLang="en-US" dirty="0">
              <a:latin typeface="Arial" panose="020B0604020202020204" pitchFamily="34" charset="0"/>
            </a:endParaRPr>
          </a:p>
        </p:txBody>
      </p:sp>
      <p:sp>
        <p:nvSpPr>
          <p:cNvPr id="331780" name="Slide Number Placeholder 3">
            <a:extLst>
              <a:ext uri="{FF2B5EF4-FFF2-40B4-BE49-F238E27FC236}">
                <a16:creationId xmlns="" xmlns:a16="http://schemas.microsoft.com/office/drawing/2014/main" id="{B74694F2-EE66-40E2-BDCB-F99B4EB63B41}"/>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2C81A2-9FA1-4FA5-83E2-8648435B23A7}" type="slidenum">
              <a:rPr lang="en-US" altLang="en-US"/>
              <a:pPr eaLnBrk="1" hangingPunct="1"/>
              <a:t>5</a:t>
            </a:fld>
            <a:endParaRPr lang="en-US" altLang="en-US"/>
          </a:p>
        </p:txBody>
      </p:sp>
    </p:spTree>
    <p:extLst>
      <p:ext uri="{BB962C8B-B14F-4D97-AF65-F5344CB8AC3E}">
        <p14:creationId xmlns:p14="http://schemas.microsoft.com/office/powerpoint/2010/main" val="7201966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a:ln/>
        </p:spPr>
      </p:sp>
      <p:sp>
        <p:nvSpPr>
          <p:cNvPr id="16387"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1638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F2003FC-6B5A-4DBF-B360-861B2C50F25E}" type="slidenum">
              <a:rPr lang="en-US" altLang="en-US"/>
              <a:pPr>
                <a:spcBef>
                  <a:spcPct val="0"/>
                </a:spcBef>
              </a:pPr>
              <a:t>52</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ln/>
        </p:spPr>
      </p:sp>
      <p:sp>
        <p:nvSpPr>
          <p:cNvPr id="18435"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1843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7C2A0BC-4793-417F-9BB0-8DF43AE723BD}" type="slidenum">
              <a:rPr lang="en-US" altLang="en-US"/>
              <a:pPr>
                <a:spcBef>
                  <a:spcPct val="0"/>
                </a:spcBef>
              </a:pPr>
              <a:t>53</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a:ln/>
        </p:spPr>
      </p:sp>
      <p:sp>
        <p:nvSpPr>
          <p:cNvPr id="20483" name="Notes Placeholder 2"/>
          <p:cNvSpPr>
            <a:spLocks noGrp="1" noChangeArrowheads="1"/>
          </p:cNvSpPr>
          <p:nvPr>
            <p:ph type="body" idx="1"/>
          </p:nvPr>
        </p:nvSpPr>
        <p:spPr>
          <a:noFill/>
        </p:spPr>
        <p:txBody>
          <a:bodyPr/>
          <a:lstStyle/>
          <a:p>
            <a:r>
              <a:rPr lang="en-US" altLang="en-US" smtClean="0"/>
              <a:t>Contributed by Richard Becker, peds radiology fellow Sep 2018</a:t>
            </a:r>
          </a:p>
          <a:p>
            <a:endParaRPr lang="en-US" altLang="en-US" smtClean="0"/>
          </a:p>
        </p:txBody>
      </p:sp>
      <p:sp>
        <p:nvSpPr>
          <p:cNvPr id="2048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E4C04C-0788-4EDC-8AEA-7B7F4F5169A0}" type="slidenum">
              <a:rPr lang="en-US" altLang="en-US"/>
              <a:pPr/>
              <a:t>54</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Contributed by Richard Becker, peds radiology fellow Sep 2018</a:t>
            </a:r>
          </a:p>
          <a:p>
            <a:endParaRPr lang="en-US" dirty="0"/>
          </a:p>
        </p:txBody>
      </p:sp>
      <p:sp>
        <p:nvSpPr>
          <p:cNvPr id="4" name="Slide Number Placeholder 3"/>
          <p:cNvSpPr>
            <a:spLocks noGrp="1"/>
          </p:cNvSpPr>
          <p:nvPr>
            <p:ph type="sldNum" sz="quarter" idx="5"/>
          </p:nvPr>
        </p:nvSpPr>
        <p:spPr/>
        <p:txBody>
          <a:bodyPr/>
          <a:lstStyle/>
          <a:p>
            <a:fld id="{39A3EB02-A3A6-4CFC-8326-DE6E34B7BCC7}" type="slidenum">
              <a:rPr lang="en-US" altLang="en-US" smtClean="0"/>
              <a:pPr/>
              <a:t>6</a:t>
            </a:fld>
            <a:endParaRPr lang="en-US" altLang="en-US"/>
          </a:p>
        </p:txBody>
      </p:sp>
    </p:spTree>
    <p:extLst>
      <p:ext uri="{BB962C8B-B14F-4D97-AF65-F5344CB8AC3E}">
        <p14:creationId xmlns:p14="http://schemas.microsoft.com/office/powerpoint/2010/main" val="2801764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Contributed by Richard Becker, peds radiology fellow Sep 2018</a:t>
            </a:r>
          </a:p>
          <a:p>
            <a:endParaRPr lang="en-US" dirty="0"/>
          </a:p>
        </p:txBody>
      </p:sp>
      <p:sp>
        <p:nvSpPr>
          <p:cNvPr id="4" name="Slide Number Placeholder 3"/>
          <p:cNvSpPr>
            <a:spLocks noGrp="1"/>
          </p:cNvSpPr>
          <p:nvPr>
            <p:ph type="sldNum" sz="quarter" idx="5"/>
          </p:nvPr>
        </p:nvSpPr>
        <p:spPr/>
        <p:txBody>
          <a:bodyPr/>
          <a:lstStyle/>
          <a:p>
            <a:fld id="{39A3EB02-A3A6-4CFC-8326-DE6E34B7BCC7}" type="slidenum">
              <a:rPr lang="en-US" altLang="en-US" smtClean="0"/>
              <a:pPr/>
              <a:t>7</a:t>
            </a:fld>
            <a:endParaRPr lang="en-US" altLang="en-US"/>
          </a:p>
        </p:txBody>
      </p:sp>
    </p:spTree>
    <p:extLst>
      <p:ext uri="{BB962C8B-B14F-4D97-AF65-F5344CB8AC3E}">
        <p14:creationId xmlns:p14="http://schemas.microsoft.com/office/powerpoint/2010/main" val="404133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Contributed by Richard Becker, peds radiology fellow Sep 2018</a:t>
            </a:r>
          </a:p>
          <a:p>
            <a:endParaRPr lang="en-US" dirty="0"/>
          </a:p>
        </p:txBody>
      </p:sp>
      <p:sp>
        <p:nvSpPr>
          <p:cNvPr id="4" name="Slide Number Placeholder 3"/>
          <p:cNvSpPr>
            <a:spLocks noGrp="1"/>
          </p:cNvSpPr>
          <p:nvPr>
            <p:ph type="sldNum" sz="quarter" idx="5"/>
          </p:nvPr>
        </p:nvSpPr>
        <p:spPr/>
        <p:txBody>
          <a:bodyPr/>
          <a:lstStyle/>
          <a:p>
            <a:fld id="{39A3EB02-A3A6-4CFC-8326-DE6E34B7BCC7}" type="slidenum">
              <a:rPr lang="en-US" altLang="en-US" smtClean="0"/>
              <a:pPr/>
              <a:t>8</a:t>
            </a:fld>
            <a:endParaRPr lang="en-US" altLang="en-US"/>
          </a:p>
        </p:txBody>
      </p:sp>
    </p:spTree>
    <p:extLst>
      <p:ext uri="{BB962C8B-B14F-4D97-AF65-F5344CB8AC3E}">
        <p14:creationId xmlns:p14="http://schemas.microsoft.com/office/powerpoint/2010/main" val="168266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Contributed by Richard Becker, peds radiology fellow Sep 2018</a:t>
            </a:r>
          </a:p>
          <a:p>
            <a:endParaRPr lang="en-US" dirty="0"/>
          </a:p>
        </p:txBody>
      </p:sp>
      <p:sp>
        <p:nvSpPr>
          <p:cNvPr id="4" name="Slide Number Placeholder 3"/>
          <p:cNvSpPr>
            <a:spLocks noGrp="1"/>
          </p:cNvSpPr>
          <p:nvPr>
            <p:ph type="sldNum" sz="quarter" idx="5"/>
          </p:nvPr>
        </p:nvSpPr>
        <p:spPr/>
        <p:txBody>
          <a:bodyPr/>
          <a:lstStyle/>
          <a:p>
            <a:fld id="{39A3EB02-A3A6-4CFC-8326-DE6E34B7BCC7}" type="slidenum">
              <a:rPr lang="en-US" altLang="en-US" smtClean="0"/>
              <a:pPr/>
              <a:t>9</a:t>
            </a:fld>
            <a:endParaRPr lang="en-US" altLang="en-US"/>
          </a:p>
        </p:txBody>
      </p:sp>
    </p:spTree>
    <p:extLst>
      <p:ext uri="{BB962C8B-B14F-4D97-AF65-F5344CB8AC3E}">
        <p14:creationId xmlns:p14="http://schemas.microsoft.com/office/powerpoint/2010/main" val="1963922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6C5675C4-9919-459D-8E4F-486DD44F3A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3B1EC1EA-C8C5-4144-80E8-72D20936A7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7D908128-FC16-41EA-AF5C-A5CC09D01181}"/>
              </a:ext>
            </a:extLst>
          </p:cNvPr>
          <p:cNvSpPr>
            <a:spLocks noGrp="1" noChangeArrowheads="1"/>
          </p:cNvSpPr>
          <p:nvPr>
            <p:ph type="sldNum" sz="quarter" idx="12"/>
          </p:nvPr>
        </p:nvSpPr>
        <p:spPr>
          <a:ln/>
        </p:spPr>
        <p:txBody>
          <a:bodyPr/>
          <a:lstStyle>
            <a:lvl1pPr>
              <a:defRPr/>
            </a:lvl1pPr>
          </a:lstStyle>
          <a:p>
            <a:fld id="{C9245D6A-29A2-42D9-BD24-B7162503AC9F}" type="slidenum">
              <a:rPr lang="en-US" altLang="en-US"/>
              <a:pPr/>
              <a:t>‹#›</a:t>
            </a:fld>
            <a:endParaRPr lang="en-US" altLang="en-US"/>
          </a:p>
        </p:txBody>
      </p:sp>
    </p:spTree>
    <p:extLst>
      <p:ext uri="{BB962C8B-B14F-4D97-AF65-F5344CB8AC3E}">
        <p14:creationId xmlns:p14="http://schemas.microsoft.com/office/powerpoint/2010/main" val="1219495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EE57E753-EDB9-4ACA-B251-F5CD898C48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7B1ED50F-F5B9-4D65-90B3-DE31D3063C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3703BB2E-DFBF-43DA-B6D6-ABB42A8827DB}"/>
              </a:ext>
            </a:extLst>
          </p:cNvPr>
          <p:cNvSpPr>
            <a:spLocks noGrp="1" noChangeArrowheads="1"/>
          </p:cNvSpPr>
          <p:nvPr>
            <p:ph type="sldNum" sz="quarter" idx="12"/>
          </p:nvPr>
        </p:nvSpPr>
        <p:spPr>
          <a:ln/>
        </p:spPr>
        <p:txBody>
          <a:bodyPr/>
          <a:lstStyle>
            <a:lvl1pPr>
              <a:defRPr/>
            </a:lvl1pPr>
          </a:lstStyle>
          <a:p>
            <a:fld id="{31CF5E43-741A-4635-B659-D628D0385549}" type="slidenum">
              <a:rPr lang="en-US" altLang="en-US"/>
              <a:pPr/>
              <a:t>‹#›</a:t>
            </a:fld>
            <a:endParaRPr lang="en-US" altLang="en-US"/>
          </a:p>
        </p:txBody>
      </p:sp>
    </p:spTree>
    <p:extLst>
      <p:ext uri="{BB962C8B-B14F-4D97-AF65-F5344CB8AC3E}">
        <p14:creationId xmlns:p14="http://schemas.microsoft.com/office/powerpoint/2010/main" val="109939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1A3542FD-8C6F-4AFC-8B95-931566C619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33CA005B-7873-4204-A7B3-DCFB49DEC1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43A6EE87-D068-4268-9991-51BF3991D0B5}"/>
              </a:ext>
            </a:extLst>
          </p:cNvPr>
          <p:cNvSpPr>
            <a:spLocks noGrp="1" noChangeArrowheads="1"/>
          </p:cNvSpPr>
          <p:nvPr>
            <p:ph type="sldNum" sz="quarter" idx="12"/>
          </p:nvPr>
        </p:nvSpPr>
        <p:spPr>
          <a:ln/>
        </p:spPr>
        <p:txBody>
          <a:bodyPr/>
          <a:lstStyle>
            <a:lvl1pPr>
              <a:defRPr/>
            </a:lvl1pPr>
          </a:lstStyle>
          <a:p>
            <a:fld id="{801A49E6-E08B-4906-BDFA-F23E8F40B567}" type="slidenum">
              <a:rPr lang="en-US" altLang="en-US"/>
              <a:pPr/>
              <a:t>‹#›</a:t>
            </a:fld>
            <a:endParaRPr lang="en-US" altLang="en-US"/>
          </a:p>
        </p:txBody>
      </p:sp>
    </p:spTree>
    <p:extLst>
      <p:ext uri="{BB962C8B-B14F-4D97-AF65-F5344CB8AC3E}">
        <p14:creationId xmlns:p14="http://schemas.microsoft.com/office/powerpoint/2010/main" val="1783580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2203BBED-918B-466E-93C6-07B35099BE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5B7A4585-BDC5-4A94-AB52-98DBA783D4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100050B7-1FE0-4411-ACF5-E46CD651EE44}"/>
              </a:ext>
            </a:extLst>
          </p:cNvPr>
          <p:cNvSpPr>
            <a:spLocks noGrp="1" noChangeArrowheads="1"/>
          </p:cNvSpPr>
          <p:nvPr>
            <p:ph type="sldNum" sz="quarter" idx="12"/>
          </p:nvPr>
        </p:nvSpPr>
        <p:spPr>
          <a:ln/>
        </p:spPr>
        <p:txBody>
          <a:bodyPr/>
          <a:lstStyle>
            <a:lvl1pPr>
              <a:defRPr/>
            </a:lvl1pPr>
          </a:lstStyle>
          <a:p>
            <a:fld id="{75762358-7EF7-4185-9B6A-3453A9160988}" type="slidenum">
              <a:rPr lang="en-US" altLang="en-US"/>
              <a:pPr/>
              <a:t>‹#›</a:t>
            </a:fld>
            <a:endParaRPr lang="en-US" altLang="en-US"/>
          </a:p>
        </p:txBody>
      </p:sp>
    </p:spTree>
    <p:extLst>
      <p:ext uri="{BB962C8B-B14F-4D97-AF65-F5344CB8AC3E}">
        <p14:creationId xmlns:p14="http://schemas.microsoft.com/office/powerpoint/2010/main" val="4270713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0CF6FDDF-57A3-49FF-AE64-C2D9BF2327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57DF3315-F3F2-4E86-873B-3850372922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E20F4B84-2355-43B4-AC20-2FD875270A97}"/>
              </a:ext>
            </a:extLst>
          </p:cNvPr>
          <p:cNvSpPr>
            <a:spLocks noGrp="1" noChangeArrowheads="1"/>
          </p:cNvSpPr>
          <p:nvPr>
            <p:ph type="sldNum" sz="quarter" idx="12"/>
          </p:nvPr>
        </p:nvSpPr>
        <p:spPr>
          <a:ln/>
        </p:spPr>
        <p:txBody>
          <a:bodyPr/>
          <a:lstStyle>
            <a:lvl1pPr>
              <a:defRPr/>
            </a:lvl1pPr>
          </a:lstStyle>
          <a:p>
            <a:fld id="{4F6B8E31-85F7-454F-86BD-AD01ED74799F}" type="slidenum">
              <a:rPr lang="en-US" altLang="en-US"/>
              <a:pPr/>
              <a:t>‹#›</a:t>
            </a:fld>
            <a:endParaRPr lang="en-US" altLang="en-US"/>
          </a:p>
        </p:txBody>
      </p:sp>
    </p:spTree>
    <p:extLst>
      <p:ext uri="{BB962C8B-B14F-4D97-AF65-F5344CB8AC3E}">
        <p14:creationId xmlns:p14="http://schemas.microsoft.com/office/powerpoint/2010/main" val="277998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22250988-42DB-42A8-8295-82D360CA14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8ABC3052-5410-4C54-B22F-A17EA2374E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5CD8973A-0EF1-489D-BC24-E3A0691C470B}"/>
              </a:ext>
            </a:extLst>
          </p:cNvPr>
          <p:cNvSpPr>
            <a:spLocks noGrp="1" noChangeArrowheads="1"/>
          </p:cNvSpPr>
          <p:nvPr>
            <p:ph type="sldNum" sz="quarter" idx="12"/>
          </p:nvPr>
        </p:nvSpPr>
        <p:spPr>
          <a:ln/>
        </p:spPr>
        <p:txBody>
          <a:bodyPr/>
          <a:lstStyle>
            <a:lvl1pPr>
              <a:defRPr/>
            </a:lvl1pPr>
          </a:lstStyle>
          <a:p>
            <a:fld id="{F4472A71-2EE0-4338-99A6-6BC60A51E84B}" type="slidenum">
              <a:rPr lang="en-US" altLang="en-US"/>
              <a:pPr/>
              <a:t>‹#›</a:t>
            </a:fld>
            <a:endParaRPr lang="en-US" altLang="en-US"/>
          </a:p>
        </p:txBody>
      </p:sp>
    </p:spTree>
    <p:extLst>
      <p:ext uri="{BB962C8B-B14F-4D97-AF65-F5344CB8AC3E}">
        <p14:creationId xmlns:p14="http://schemas.microsoft.com/office/powerpoint/2010/main" val="359587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CE9F47C1-8ABE-4DD5-A745-F060F36D7E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19CCA884-B57A-4E06-BD99-E4A3153449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36C62AE9-4AD8-4E99-BA3B-DABAC3D70ABB}"/>
              </a:ext>
            </a:extLst>
          </p:cNvPr>
          <p:cNvSpPr>
            <a:spLocks noGrp="1" noChangeArrowheads="1"/>
          </p:cNvSpPr>
          <p:nvPr>
            <p:ph type="sldNum" sz="quarter" idx="12"/>
          </p:nvPr>
        </p:nvSpPr>
        <p:spPr>
          <a:ln/>
        </p:spPr>
        <p:txBody>
          <a:bodyPr/>
          <a:lstStyle>
            <a:lvl1pPr>
              <a:defRPr/>
            </a:lvl1pPr>
          </a:lstStyle>
          <a:p>
            <a:fld id="{04A0232E-2CCF-4ED7-9A67-B09748A06B4F}" type="slidenum">
              <a:rPr lang="en-US" altLang="en-US"/>
              <a:pPr/>
              <a:t>‹#›</a:t>
            </a:fld>
            <a:endParaRPr lang="en-US" altLang="en-US"/>
          </a:p>
        </p:txBody>
      </p:sp>
    </p:spTree>
    <p:extLst>
      <p:ext uri="{BB962C8B-B14F-4D97-AF65-F5344CB8AC3E}">
        <p14:creationId xmlns:p14="http://schemas.microsoft.com/office/powerpoint/2010/main" val="146417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34AAF583-871E-42BC-A324-E4FD8932E8C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 xmlns:a16="http://schemas.microsoft.com/office/drawing/2014/main" id="{A27D087E-6383-48B0-957A-477C068BDD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588CA5F8-7CE9-471E-892F-E217A62E4F6A}"/>
              </a:ext>
            </a:extLst>
          </p:cNvPr>
          <p:cNvSpPr>
            <a:spLocks noGrp="1" noChangeArrowheads="1"/>
          </p:cNvSpPr>
          <p:nvPr>
            <p:ph type="sldNum" sz="quarter" idx="12"/>
          </p:nvPr>
        </p:nvSpPr>
        <p:spPr>
          <a:ln/>
        </p:spPr>
        <p:txBody>
          <a:bodyPr/>
          <a:lstStyle>
            <a:lvl1pPr>
              <a:defRPr/>
            </a:lvl1pPr>
          </a:lstStyle>
          <a:p>
            <a:fld id="{B5F12C06-C178-464E-8071-560E8935940A}" type="slidenum">
              <a:rPr lang="en-US" altLang="en-US"/>
              <a:pPr/>
              <a:t>‹#›</a:t>
            </a:fld>
            <a:endParaRPr lang="en-US" altLang="en-US"/>
          </a:p>
        </p:txBody>
      </p:sp>
    </p:spTree>
    <p:extLst>
      <p:ext uri="{BB962C8B-B14F-4D97-AF65-F5344CB8AC3E}">
        <p14:creationId xmlns:p14="http://schemas.microsoft.com/office/powerpoint/2010/main" val="34763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C7A18683-3FC0-49BD-A54D-D32138392B7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A0D6D48B-31C9-4129-8E2F-3BE54B1FC7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21FECAA2-BD63-45EF-AEB4-4D8A66A5C293}"/>
              </a:ext>
            </a:extLst>
          </p:cNvPr>
          <p:cNvSpPr>
            <a:spLocks noGrp="1" noChangeArrowheads="1"/>
          </p:cNvSpPr>
          <p:nvPr>
            <p:ph type="sldNum" sz="quarter" idx="12"/>
          </p:nvPr>
        </p:nvSpPr>
        <p:spPr>
          <a:ln/>
        </p:spPr>
        <p:txBody>
          <a:bodyPr/>
          <a:lstStyle>
            <a:lvl1pPr>
              <a:defRPr/>
            </a:lvl1pPr>
          </a:lstStyle>
          <a:p>
            <a:fld id="{175FA7D9-F1F5-4B58-8C4F-6E6C2BBA3A95}" type="slidenum">
              <a:rPr lang="en-US" altLang="en-US"/>
              <a:pPr/>
              <a:t>‹#›</a:t>
            </a:fld>
            <a:endParaRPr lang="en-US" altLang="en-US"/>
          </a:p>
        </p:txBody>
      </p:sp>
    </p:spTree>
    <p:extLst>
      <p:ext uri="{BB962C8B-B14F-4D97-AF65-F5344CB8AC3E}">
        <p14:creationId xmlns:p14="http://schemas.microsoft.com/office/powerpoint/2010/main" val="221068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004CE4D1-94A2-4EF3-930E-F968D1F4A14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107BF092-47A6-40CC-B75A-938F5A10BD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636C9106-B01E-4859-B50D-AC83A735FEF2}"/>
              </a:ext>
            </a:extLst>
          </p:cNvPr>
          <p:cNvSpPr>
            <a:spLocks noGrp="1" noChangeArrowheads="1"/>
          </p:cNvSpPr>
          <p:nvPr>
            <p:ph type="sldNum" sz="quarter" idx="12"/>
          </p:nvPr>
        </p:nvSpPr>
        <p:spPr>
          <a:ln/>
        </p:spPr>
        <p:txBody>
          <a:bodyPr/>
          <a:lstStyle>
            <a:lvl1pPr>
              <a:defRPr/>
            </a:lvl1pPr>
          </a:lstStyle>
          <a:p>
            <a:fld id="{B90F7EFF-F596-4974-826E-6178E72CEB71}" type="slidenum">
              <a:rPr lang="en-US" altLang="en-US"/>
              <a:pPr/>
              <a:t>‹#›</a:t>
            </a:fld>
            <a:endParaRPr lang="en-US" altLang="en-US"/>
          </a:p>
        </p:txBody>
      </p:sp>
    </p:spTree>
    <p:extLst>
      <p:ext uri="{BB962C8B-B14F-4D97-AF65-F5344CB8AC3E}">
        <p14:creationId xmlns:p14="http://schemas.microsoft.com/office/powerpoint/2010/main" val="270901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2AF6EE45-481D-4532-8BF6-9B452B648D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4AA0B424-059D-4044-9B3F-65FFAB4614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FE07D088-7B1B-4646-8A12-C86EE58AF308}"/>
              </a:ext>
            </a:extLst>
          </p:cNvPr>
          <p:cNvSpPr>
            <a:spLocks noGrp="1" noChangeArrowheads="1"/>
          </p:cNvSpPr>
          <p:nvPr>
            <p:ph type="sldNum" sz="quarter" idx="12"/>
          </p:nvPr>
        </p:nvSpPr>
        <p:spPr>
          <a:ln/>
        </p:spPr>
        <p:txBody>
          <a:bodyPr/>
          <a:lstStyle>
            <a:lvl1pPr>
              <a:defRPr/>
            </a:lvl1pPr>
          </a:lstStyle>
          <a:p>
            <a:fld id="{79D35673-DBC5-4505-B9C2-7EC70674674C}" type="slidenum">
              <a:rPr lang="en-US" altLang="en-US"/>
              <a:pPr/>
              <a:t>‹#›</a:t>
            </a:fld>
            <a:endParaRPr lang="en-US" altLang="en-US"/>
          </a:p>
        </p:txBody>
      </p:sp>
    </p:spTree>
    <p:extLst>
      <p:ext uri="{BB962C8B-B14F-4D97-AF65-F5344CB8AC3E}">
        <p14:creationId xmlns:p14="http://schemas.microsoft.com/office/powerpoint/2010/main" val="187745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F34F4E82-3295-4D15-A88A-329B575DE2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9C00BFCA-B98C-4D74-82F8-7A62A38F02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52656D17-F03B-4AD0-BB70-01382A2C61D7}"/>
              </a:ext>
            </a:extLst>
          </p:cNvPr>
          <p:cNvSpPr>
            <a:spLocks noGrp="1" noChangeArrowheads="1"/>
          </p:cNvSpPr>
          <p:nvPr>
            <p:ph type="sldNum" sz="quarter" idx="12"/>
          </p:nvPr>
        </p:nvSpPr>
        <p:spPr>
          <a:ln/>
        </p:spPr>
        <p:txBody>
          <a:bodyPr/>
          <a:lstStyle>
            <a:lvl1pPr>
              <a:defRPr/>
            </a:lvl1pPr>
          </a:lstStyle>
          <a:p>
            <a:fld id="{1A810ADE-6ED8-4CB9-8EB3-4E265025C725}" type="slidenum">
              <a:rPr lang="en-US" altLang="en-US"/>
              <a:pPr/>
              <a:t>‹#›</a:t>
            </a:fld>
            <a:endParaRPr lang="en-US" altLang="en-US"/>
          </a:p>
        </p:txBody>
      </p:sp>
    </p:spTree>
    <p:extLst>
      <p:ext uri="{BB962C8B-B14F-4D97-AF65-F5344CB8AC3E}">
        <p14:creationId xmlns:p14="http://schemas.microsoft.com/office/powerpoint/2010/main" val="85919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B5A9E3BF-5EA8-44A6-A9F1-CC481B872E1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 xmlns:a16="http://schemas.microsoft.com/office/drawing/2014/main" id="{9C6F6CAD-20F8-4D3D-9683-CC15AC94C01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 xmlns:a16="http://schemas.microsoft.com/office/drawing/2014/main" id="{9FB5A88C-5B7C-4BCC-BD85-7C55D76C75F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 xmlns:a16="http://schemas.microsoft.com/office/drawing/2014/main" id="{AE4307A6-5A3D-41E9-B301-3DD8E9405EB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 xmlns:a16="http://schemas.microsoft.com/office/drawing/2014/main" id="{35007FB4-E7EF-4E2D-B2E5-A8AB4C8C672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B2C08EF-CC48-4190-B167-87628E99636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Box 1">
            <a:extLst>
              <a:ext uri="{FF2B5EF4-FFF2-40B4-BE49-F238E27FC236}">
                <a16:creationId xmlns="" xmlns:a16="http://schemas.microsoft.com/office/drawing/2014/main" id="{E01EA17F-9B81-4AEF-B811-B09254BB8B24}"/>
              </a:ext>
            </a:extLst>
          </p:cNvPr>
          <p:cNvSpPr txBox="1">
            <a:spLocks noChangeArrowheads="1"/>
          </p:cNvSpPr>
          <p:nvPr/>
        </p:nvSpPr>
        <p:spPr bwMode="auto">
          <a:xfrm>
            <a:off x="3179762" y="2524125"/>
            <a:ext cx="35258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dirty="0">
                <a:solidFill>
                  <a:srgbClr val="FFFF00"/>
                </a:solidFill>
              </a:rPr>
              <a:t>CASE # </a:t>
            </a:r>
            <a:r>
              <a:rPr lang="en-US" altLang="en-US" sz="3200" dirty="0" smtClean="0">
                <a:solidFill>
                  <a:srgbClr val="FFFF00"/>
                </a:solidFill>
              </a:rPr>
              <a:t>49</a:t>
            </a:r>
          </a:p>
          <a:p>
            <a:pPr algn="ctr" eaLnBrk="1" hangingPunct="1"/>
            <a:r>
              <a:rPr lang="en-US" altLang="en-US" sz="3200" dirty="0" smtClean="0">
                <a:solidFill>
                  <a:srgbClr val="FFFF00"/>
                </a:solidFill>
              </a:rPr>
              <a:t>CNMC 021474211</a:t>
            </a:r>
            <a:endParaRPr lang="en-US" altLang="en-US" sz="3200" dirty="0">
              <a:solidFill>
                <a:srgbClr val="FFFF00"/>
              </a:solidFill>
            </a:endParaRPr>
          </a:p>
        </p:txBody>
      </p:sp>
    </p:spTree>
    <p:extLst>
      <p:ext uri="{BB962C8B-B14F-4D97-AF65-F5344CB8AC3E}">
        <p14:creationId xmlns:p14="http://schemas.microsoft.com/office/powerpoint/2010/main" val="3303191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3BC5B01-7581-48F8-BA6B-39394AC4417E}"/>
              </a:ext>
            </a:extLst>
          </p:cNvPr>
          <p:cNvPicPr>
            <a:picLocks noChangeAspect="1"/>
          </p:cNvPicPr>
          <p:nvPr/>
        </p:nvPicPr>
        <p:blipFill rotWithShape="1">
          <a:blip r:embed="rId3">
            <a:extLst>
              <a:ext uri="{28A0092B-C50C-407E-A947-70E740481C1C}">
                <a14:useLocalDpi xmlns:a14="http://schemas.microsoft.com/office/drawing/2010/main" val="0"/>
              </a:ext>
            </a:extLst>
          </a:blip>
          <a:srcRect l="5936" t="23741" r="5035" b="27292"/>
          <a:stretch/>
        </p:blipFill>
        <p:spPr>
          <a:xfrm>
            <a:off x="-1" y="0"/>
            <a:ext cx="6573839" cy="3615612"/>
          </a:xfrm>
          <a:prstGeom prst="rect">
            <a:avLst/>
          </a:prstGeom>
        </p:spPr>
      </p:pic>
      <p:pic>
        <p:nvPicPr>
          <p:cNvPr id="4" name="Picture 3">
            <a:extLst>
              <a:ext uri="{FF2B5EF4-FFF2-40B4-BE49-F238E27FC236}">
                <a16:creationId xmlns="" xmlns:a16="http://schemas.microsoft.com/office/drawing/2014/main" id="{CB8918ED-3E80-4355-B8E6-167E0C12AABD}"/>
              </a:ext>
            </a:extLst>
          </p:cNvPr>
          <p:cNvPicPr>
            <a:picLocks noChangeAspect="1"/>
          </p:cNvPicPr>
          <p:nvPr/>
        </p:nvPicPr>
        <p:blipFill rotWithShape="1">
          <a:blip r:embed="rId4">
            <a:extLst>
              <a:ext uri="{28A0092B-C50C-407E-A947-70E740481C1C}">
                <a14:useLocalDpi xmlns:a14="http://schemas.microsoft.com/office/drawing/2010/main" val="0"/>
              </a:ext>
            </a:extLst>
          </a:blip>
          <a:srcRect l="5936" t="23741" r="13939" b="31745"/>
          <a:stretch/>
        </p:blipFill>
        <p:spPr>
          <a:xfrm>
            <a:off x="13854" y="3205868"/>
            <a:ext cx="6573838" cy="3652132"/>
          </a:xfrm>
          <a:prstGeom prst="rect">
            <a:avLst/>
          </a:prstGeom>
        </p:spPr>
      </p:pic>
      <p:sp>
        <p:nvSpPr>
          <p:cNvPr id="5" name="TextBox 4">
            <a:extLst>
              <a:ext uri="{FF2B5EF4-FFF2-40B4-BE49-F238E27FC236}">
                <a16:creationId xmlns="" xmlns:a16="http://schemas.microsoft.com/office/drawing/2014/main" id="{0954D8C6-FB48-461A-95F2-C7D1F6034903}"/>
              </a:ext>
            </a:extLst>
          </p:cNvPr>
          <p:cNvSpPr txBox="1"/>
          <p:nvPr/>
        </p:nvSpPr>
        <p:spPr>
          <a:xfrm>
            <a:off x="6587692" y="685800"/>
            <a:ext cx="2556308" cy="3046988"/>
          </a:xfrm>
          <a:prstGeom prst="rect">
            <a:avLst/>
          </a:prstGeom>
          <a:noFill/>
        </p:spPr>
        <p:txBody>
          <a:bodyPr wrap="square" rtlCol="0">
            <a:spAutoFit/>
          </a:bodyPr>
          <a:lstStyle/>
          <a:p>
            <a:r>
              <a:rPr lang="en-US" sz="2400" dirty="0">
                <a:solidFill>
                  <a:schemeClr val="bg1"/>
                </a:solidFill>
              </a:rPr>
              <a:t>SPECT also shows there is no radiotracer uptake in a large portion of the mass. What could be the reason for this?</a:t>
            </a:r>
          </a:p>
        </p:txBody>
      </p:sp>
    </p:spTree>
    <p:extLst>
      <p:ext uri="{BB962C8B-B14F-4D97-AF65-F5344CB8AC3E}">
        <p14:creationId xmlns:p14="http://schemas.microsoft.com/office/powerpoint/2010/main" val="351162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E850057-DA83-46D5-B13D-D8DCF28A3D56}"/>
              </a:ext>
            </a:extLst>
          </p:cNvPr>
          <p:cNvPicPr>
            <a:picLocks noChangeAspect="1"/>
          </p:cNvPicPr>
          <p:nvPr/>
        </p:nvPicPr>
        <p:blipFill rotWithShape="1">
          <a:blip r:embed="rId3">
            <a:extLst>
              <a:ext uri="{28A0092B-C50C-407E-A947-70E740481C1C}">
                <a14:useLocalDpi xmlns:a14="http://schemas.microsoft.com/office/drawing/2010/main" val="0"/>
              </a:ext>
            </a:extLst>
          </a:blip>
          <a:srcRect t="20292" b="11628"/>
          <a:stretch/>
        </p:blipFill>
        <p:spPr>
          <a:xfrm>
            <a:off x="0" y="1066800"/>
            <a:ext cx="6156000" cy="4191000"/>
          </a:xfrm>
          <a:prstGeom prst="rect">
            <a:avLst/>
          </a:prstGeom>
        </p:spPr>
      </p:pic>
      <p:sp>
        <p:nvSpPr>
          <p:cNvPr id="2" name="TextBox 1">
            <a:extLst>
              <a:ext uri="{FF2B5EF4-FFF2-40B4-BE49-F238E27FC236}">
                <a16:creationId xmlns="" xmlns:a16="http://schemas.microsoft.com/office/drawing/2014/main" id="{35F09C0C-1CC4-4FCD-B4A4-D22F83A55268}"/>
              </a:ext>
            </a:extLst>
          </p:cNvPr>
          <p:cNvSpPr txBox="1"/>
          <p:nvPr/>
        </p:nvSpPr>
        <p:spPr>
          <a:xfrm>
            <a:off x="6400800" y="1026616"/>
            <a:ext cx="2743200" cy="4154984"/>
          </a:xfrm>
          <a:prstGeom prst="rect">
            <a:avLst/>
          </a:prstGeom>
          <a:noFill/>
        </p:spPr>
        <p:txBody>
          <a:bodyPr wrap="square" rtlCol="0">
            <a:spAutoFit/>
          </a:bodyPr>
          <a:lstStyle/>
          <a:p>
            <a:r>
              <a:rPr lang="en-US" sz="2400" dirty="0">
                <a:solidFill>
                  <a:schemeClr val="bg1"/>
                </a:solidFill>
              </a:rPr>
              <a:t>Using a diagnostic CT chest with IV contrast for comparison, it is evident that the areas not taking up MIBG are not enhancing and hypo-attenuating, likely due to central necrosis.</a:t>
            </a:r>
          </a:p>
        </p:txBody>
      </p:sp>
      <p:cxnSp>
        <p:nvCxnSpPr>
          <p:cNvPr id="5" name="Straight Arrow Connector 4">
            <a:extLst>
              <a:ext uri="{FF2B5EF4-FFF2-40B4-BE49-F238E27FC236}">
                <a16:creationId xmlns="" xmlns:a16="http://schemas.microsoft.com/office/drawing/2014/main" id="{CA7A6982-C987-4F65-AC21-26BC2C608167}"/>
              </a:ext>
            </a:extLst>
          </p:cNvPr>
          <p:cNvCxnSpPr>
            <a:cxnSpLocks/>
          </p:cNvCxnSpPr>
          <p:nvPr/>
        </p:nvCxnSpPr>
        <p:spPr>
          <a:xfrm flipH="1" flipV="1">
            <a:off x="4191000" y="4000501"/>
            <a:ext cx="381000" cy="876299"/>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 xmlns:a16="http://schemas.microsoft.com/office/drawing/2014/main" id="{784FF892-C150-4BD4-9A41-4040A5C2CB11}"/>
              </a:ext>
            </a:extLst>
          </p:cNvPr>
          <p:cNvCxnSpPr>
            <a:cxnSpLocks/>
          </p:cNvCxnSpPr>
          <p:nvPr/>
        </p:nvCxnSpPr>
        <p:spPr>
          <a:xfrm flipH="1">
            <a:off x="4191000" y="1371600"/>
            <a:ext cx="228601" cy="1600200"/>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86A59188-16D6-4AB3-81BA-516266965ECB}"/>
              </a:ext>
            </a:extLst>
          </p:cNvPr>
          <p:cNvSpPr txBox="1"/>
          <p:nvPr/>
        </p:nvSpPr>
        <p:spPr>
          <a:xfrm>
            <a:off x="3488298" y="4931675"/>
            <a:ext cx="2608406" cy="369332"/>
          </a:xfrm>
          <a:prstGeom prst="rect">
            <a:avLst/>
          </a:prstGeom>
          <a:noFill/>
        </p:spPr>
        <p:txBody>
          <a:bodyPr wrap="none" rtlCol="0">
            <a:spAutoFit/>
          </a:bodyPr>
          <a:lstStyle/>
          <a:p>
            <a:r>
              <a:rPr lang="en-US" dirty="0">
                <a:solidFill>
                  <a:srgbClr val="FF0000"/>
                </a:solidFill>
              </a:rPr>
              <a:t>Enhancing/viable tissue</a:t>
            </a:r>
          </a:p>
        </p:txBody>
      </p:sp>
      <p:sp>
        <p:nvSpPr>
          <p:cNvPr id="12" name="TextBox 11">
            <a:extLst>
              <a:ext uri="{FF2B5EF4-FFF2-40B4-BE49-F238E27FC236}">
                <a16:creationId xmlns="" xmlns:a16="http://schemas.microsoft.com/office/drawing/2014/main" id="{94400606-505F-4334-A9BD-5103F65A4B93}"/>
              </a:ext>
            </a:extLst>
          </p:cNvPr>
          <p:cNvSpPr txBox="1"/>
          <p:nvPr/>
        </p:nvSpPr>
        <p:spPr>
          <a:xfrm>
            <a:off x="3429001" y="381000"/>
            <a:ext cx="2727000" cy="923330"/>
          </a:xfrm>
          <a:prstGeom prst="rect">
            <a:avLst/>
          </a:prstGeom>
          <a:noFill/>
        </p:spPr>
        <p:txBody>
          <a:bodyPr wrap="square" rtlCol="0">
            <a:spAutoFit/>
          </a:bodyPr>
          <a:lstStyle/>
          <a:p>
            <a:r>
              <a:rPr lang="en-US" dirty="0">
                <a:solidFill>
                  <a:srgbClr val="FF0000"/>
                </a:solidFill>
              </a:rPr>
              <a:t>Hypo-enhancing, hypo-attenuating, probably necrotic tissue</a:t>
            </a:r>
          </a:p>
        </p:txBody>
      </p:sp>
    </p:spTree>
    <p:extLst>
      <p:ext uri="{BB962C8B-B14F-4D97-AF65-F5344CB8AC3E}">
        <p14:creationId xmlns:p14="http://schemas.microsoft.com/office/powerpoint/2010/main" val="2036218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33F8780-FC9E-4C74-ACEF-D128136812D2}"/>
              </a:ext>
            </a:extLst>
          </p:cNvPr>
          <p:cNvPicPr>
            <a:picLocks noChangeAspect="1"/>
          </p:cNvPicPr>
          <p:nvPr/>
        </p:nvPicPr>
        <p:blipFill rotWithShape="1">
          <a:blip r:embed="rId3">
            <a:extLst>
              <a:ext uri="{28A0092B-C50C-407E-A947-70E740481C1C}">
                <a14:useLocalDpi xmlns:a14="http://schemas.microsoft.com/office/drawing/2010/main" val="0"/>
              </a:ext>
            </a:extLst>
          </a:blip>
          <a:srcRect t="24006" b="16578"/>
          <a:stretch/>
        </p:blipFill>
        <p:spPr>
          <a:xfrm>
            <a:off x="1295400" y="1617815"/>
            <a:ext cx="6096704" cy="3622370"/>
          </a:xfrm>
          <a:prstGeom prst="rect">
            <a:avLst/>
          </a:prstGeom>
        </p:spPr>
      </p:pic>
      <p:cxnSp>
        <p:nvCxnSpPr>
          <p:cNvPr id="4" name="Straight Arrow Connector 3">
            <a:extLst>
              <a:ext uri="{FF2B5EF4-FFF2-40B4-BE49-F238E27FC236}">
                <a16:creationId xmlns="" xmlns:a16="http://schemas.microsoft.com/office/drawing/2014/main" id="{E5F9A1FC-F138-4409-AAD3-65074A7B375D}"/>
              </a:ext>
            </a:extLst>
          </p:cNvPr>
          <p:cNvCxnSpPr>
            <a:cxnSpLocks/>
          </p:cNvCxnSpPr>
          <p:nvPr/>
        </p:nvCxnSpPr>
        <p:spPr>
          <a:xfrm flipH="1" flipV="1">
            <a:off x="5350902" y="3886200"/>
            <a:ext cx="381000" cy="876299"/>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17F693E6-98D8-46AF-8B8F-943BC5EB92DC}"/>
              </a:ext>
            </a:extLst>
          </p:cNvPr>
          <p:cNvSpPr txBox="1"/>
          <p:nvPr/>
        </p:nvSpPr>
        <p:spPr>
          <a:xfrm>
            <a:off x="4648200" y="4817374"/>
            <a:ext cx="4114800" cy="646331"/>
          </a:xfrm>
          <a:prstGeom prst="rect">
            <a:avLst/>
          </a:prstGeom>
          <a:noFill/>
        </p:spPr>
        <p:txBody>
          <a:bodyPr wrap="square" rtlCol="0">
            <a:spAutoFit/>
          </a:bodyPr>
          <a:lstStyle/>
          <a:p>
            <a:r>
              <a:rPr lang="en-US" dirty="0">
                <a:solidFill>
                  <a:srgbClr val="FF0000"/>
                </a:solidFill>
              </a:rPr>
              <a:t>Enhancing/viable tissue near the apex where I-123 MIBG activity is greatest</a:t>
            </a:r>
          </a:p>
        </p:txBody>
      </p:sp>
    </p:spTree>
    <p:extLst>
      <p:ext uri="{BB962C8B-B14F-4D97-AF65-F5344CB8AC3E}">
        <p14:creationId xmlns:p14="http://schemas.microsoft.com/office/powerpoint/2010/main" val="231938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51A85E9-B930-474C-87D1-FC72C7A8778F}"/>
              </a:ext>
            </a:extLst>
          </p:cNvPr>
          <p:cNvPicPr>
            <a:picLocks noChangeAspect="1"/>
          </p:cNvPicPr>
          <p:nvPr/>
        </p:nvPicPr>
        <p:blipFill rotWithShape="1">
          <a:blip r:embed="rId3">
            <a:extLst>
              <a:ext uri="{28A0092B-C50C-407E-A947-70E740481C1C}">
                <a14:useLocalDpi xmlns:a14="http://schemas.microsoft.com/office/drawing/2010/main" val="0"/>
              </a:ext>
            </a:extLst>
          </a:blip>
          <a:srcRect t="20779" b="12379"/>
          <a:stretch/>
        </p:blipFill>
        <p:spPr>
          <a:xfrm>
            <a:off x="1752599" y="3113772"/>
            <a:ext cx="5943601" cy="3972828"/>
          </a:xfrm>
          <a:prstGeom prst="rect">
            <a:avLst/>
          </a:prstGeom>
        </p:spPr>
      </p:pic>
      <p:pic>
        <p:nvPicPr>
          <p:cNvPr id="3" name="Picture 2">
            <a:extLst>
              <a:ext uri="{FF2B5EF4-FFF2-40B4-BE49-F238E27FC236}">
                <a16:creationId xmlns="" xmlns:a16="http://schemas.microsoft.com/office/drawing/2014/main" id="{9465192A-DD35-4467-83CC-62BE00E2A59A}"/>
              </a:ext>
            </a:extLst>
          </p:cNvPr>
          <p:cNvPicPr>
            <a:picLocks noChangeAspect="1"/>
          </p:cNvPicPr>
          <p:nvPr/>
        </p:nvPicPr>
        <p:blipFill rotWithShape="1">
          <a:blip r:embed="rId4">
            <a:extLst>
              <a:ext uri="{28A0092B-C50C-407E-A947-70E740481C1C}">
                <a14:useLocalDpi xmlns:a14="http://schemas.microsoft.com/office/drawing/2010/main" val="0"/>
              </a:ext>
            </a:extLst>
          </a:blip>
          <a:srcRect l="8825" t="26822" r="13788" b="31642"/>
          <a:stretch/>
        </p:blipFill>
        <p:spPr>
          <a:xfrm>
            <a:off x="1596189" y="-36095"/>
            <a:ext cx="6156000" cy="3304035"/>
          </a:xfrm>
          <a:prstGeom prst="rect">
            <a:avLst/>
          </a:prstGeom>
        </p:spPr>
      </p:pic>
      <p:cxnSp>
        <p:nvCxnSpPr>
          <p:cNvPr id="6" name="Straight Arrow Connector 5">
            <a:extLst>
              <a:ext uri="{FF2B5EF4-FFF2-40B4-BE49-F238E27FC236}">
                <a16:creationId xmlns="" xmlns:a16="http://schemas.microsoft.com/office/drawing/2014/main" id="{04B2AC95-BFED-45DD-9136-CF0AD81FCF48}"/>
              </a:ext>
            </a:extLst>
          </p:cNvPr>
          <p:cNvCxnSpPr>
            <a:cxnSpLocks/>
          </p:cNvCxnSpPr>
          <p:nvPr/>
        </p:nvCxnSpPr>
        <p:spPr>
          <a:xfrm flipH="1">
            <a:off x="5486400" y="750332"/>
            <a:ext cx="990600" cy="743571"/>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3E94984E-ACB2-4B6B-86AF-372D9AE5A1F7}"/>
              </a:ext>
            </a:extLst>
          </p:cNvPr>
          <p:cNvSpPr txBox="1"/>
          <p:nvPr/>
        </p:nvSpPr>
        <p:spPr>
          <a:xfrm>
            <a:off x="6172200" y="381000"/>
            <a:ext cx="3390672" cy="369332"/>
          </a:xfrm>
          <a:prstGeom prst="rect">
            <a:avLst/>
          </a:prstGeom>
          <a:noFill/>
        </p:spPr>
        <p:txBody>
          <a:bodyPr wrap="none" rtlCol="0">
            <a:spAutoFit/>
          </a:bodyPr>
          <a:lstStyle/>
          <a:p>
            <a:r>
              <a:rPr lang="en-US" dirty="0">
                <a:solidFill>
                  <a:srgbClr val="FF0000"/>
                </a:solidFill>
              </a:rPr>
              <a:t>No FDG uptake, necrotic tissue</a:t>
            </a:r>
          </a:p>
        </p:txBody>
      </p:sp>
      <p:cxnSp>
        <p:nvCxnSpPr>
          <p:cNvPr id="10" name="Straight Arrow Connector 9">
            <a:extLst>
              <a:ext uri="{FF2B5EF4-FFF2-40B4-BE49-F238E27FC236}">
                <a16:creationId xmlns="" xmlns:a16="http://schemas.microsoft.com/office/drawing/2014/main" id="{8CAADCDF-674C-4F3D-9041-89B98A6ACD32}"/>
              </a:ext>
            </a:extLst>
          </p:cNvPr>
          <p:cNvCxnSpPr>
            <a:cxnSpLocks/>
          </p:cNvCxnSpPr>
          <p:nvPr/>
        </p:nvCxnSpPr>
        <p:spPr>
          <a:xfrm flipH="1">
            <a:off x="5715000" y="3990837"/>
            <a:ext cx="1219200" cy="925066"/>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7F972473-63C5-48AE-9A2A-D968B240BAC7}"/>
              </a:ext>
            </a:extLst>
          </p:cNvPr>
          <p:cNvSpPr txBox="1"/>
          <p:nvPr/>
        </p:nvSpPr>
        <p:spPr>
          <a:xfrm>
            <a:off x="5835867" y="3569187"/>
            <a:ext cx="3288080" cy="369332"/>
          </a:xfrm>
          <a:prstGeom prst="rect">
            <a:avLst/>
          </a:prstGeom>
          <a:noFill/>
        </p:spPr>
        <p:txBody>
          <a:bodyPr wrap="none" rtlCol="0">
            <a:spAutoFit/>
          </a:bodyPr>
          <a:lstStyle/>
          <a:p>
            <a:r>
              <a:rPr lang="en-US" dirty="0">
                <a:solidFill>
                  <a:srgbClr val="FF0000"/>
                </a:solidFill>
              </a:rPr>
              <a:t>Non-enhancing necrotic tissue</a:t>
            </a:r>
          </a:p>
        </p:txBody>
      </p:sp>
      <p:cxnSp>
        <p:nvCxnSpPr>
          <p:cNvPr id="14" name="Straight Arrow Connector 13">
            <a:extLst>
              <a:ext uri="{FF2B5EF4-FFF2-40B4-BE49-F238E27FC236}">
                <a16:creationId xmlns="" xmlns:a16="http://schemas.microsoft.com/office/drawing/2014/main" id="{7E719745-3C80-41D0-8704-36998049D3A1}"/>
              </a:ext>
            </a:extLst>
          </p:cNvPr>
          <p:cNvCxnSpPr>
            <a:cxnSpLocks/>
          </p:cNvCxnSpPr>
          <p:nvPr/>
        </p:nvCxnSpPr>
        <p:spPr>
          <a:xfrm flipH="1" flipV="1">
            <a:off x="5334000" y="5638800"/>
            <a:ext cx="1143002" cy="575514"/>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C788709C-FD40-460F-971C-5F64AF1771BC}"/>
              </a:ext>
            </a:extLst>
          </p:cNvPr>
          <p:cNvSpPr txBox="1"/>
          <p:nvPr/>
        </p:nvSpPr>
        <p:spPr>
          <a:xfrm>
            <a:off x="5072863" y="6292334"/>
            <a:ext cx="2672526" cy="369332"/>
          </a:xfrm>
          <a:prstGeom prst="rect">
            <a:avLst/>
          </a:prstGeom>
          <a:noFill/>
        </p:spPr>
        <p:txBody>
          <a:bodyPr wrap="none" rtlCol="0">
            <a:spAutoFit/>
          </a:bodyPr>
          <a:lstStyle/>
          <a:p>
            <a:r>
              <a:rPr lang="en-US" dirty="0">
                <a:solidFill>
                  <a:srgbClr val="FF0000"/>
                </a:solidFill>
              </a:rPr>
              <a:t>Enhancing/viable tissue</a:t>
            </a:r>
          </a:p>
        </p:txBody>
      </p:sp>
    </p:spTree>
    <p:extLst>
      <p:ext uri="{BB962C8B-B14F-4D97-AF65-F5344CB8AC3E}">
        <p14:creationId xmlns:p14="http://schemas.microsoft.com/office/powerpoint/2010/main" val="4005782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913C8A2-181E-4FCC-8684-0C3898685793}"/>
              </a:ext>
            </a:extLst>
          </p:cNvPr>
          <p:cNvSpPr>
            <a:spLocks noGrp="1"/>
          </p:cNvSpPr>
          <p:nvPr>
            <p:ph type="title"/>
          </p:nvPr>
        </p:nvSpPr>
        <p:spPr>
          <a:xfrm>
            <a:off x="457200" y="76200"/>
            <a:ext cx="8229600" cy="1143000"/>
          </a:xfrm>
        </p:spPr>
        <p:txBody>
          <a:bodyPr/>
          <a:lstStyle/>
          <a:p>
            <a:r>
              <a:rPr lang="en-US" dirty="0">
                <a:solidFill>
                  <a:schemeClr val="bg1"/>
                </a:solidFill>
              </a:rPr>
              <a:t>I-123 MIBG</a:t>
            </a:r>
          </a:p>
        </p:txBody>
      </p:sp>
      <p:sp>
        <p:nvSpPr>
          <p:cNvPr id="5" name="TextBox 4">
            <a:extLst>
              <a:ext uri="{FF2B5EF4-FFF2-40B4-BE49-F238E27FC236}">
                <a16:creationId xmlns="" xmlns:a16="http://schemas.microsoft.com/office/drawing/2014/main" id="{E2F0B89B-87F2-4990-8858-1F9562507DDC}"/>
              </a:ext>
            </a:extLst>
          </p:cNvPr>
          <p:cNvSpPr txBox="1"/>
          <p:nvPr/>
        </p:nvSpPr>
        <p:spPr>
          <a:xfrm>
            <a:off x="838200" y="1219200"/>
            <a:ext cx="7848600" cy="523220"/>
          </a:xfrm>
          <a:prstGeom prst="rect">
            <a:avLst/>
          </a:prstGeom>
          <a:noFill/>
        </p:spPr>
        <p:txBody>
          <a:bodyPr wrap="square" rtlCol="0">
            <a:spAutoFit/>
          </a:bodyPr>
          <a:lstStyle/>
          <a:p>
            <a:r>
              <a:rPr lang="en-US" sz="2800" dirty="0">
                <a:solidFill>
                  <a:schemeClr val="bg1"/>
                </a:solidFill>
              </a:rPr>
              <a:t>Does all neuroblastoma tissue take up MIBG?</a:t>
            </a:r>
          </a:p>
        </p:txBody>
      </p:sp>
      <p:sp>
        <p:nvSpPr>
          <p:cNvPr id="6" name="TextBox 5">
            <a:extLst>
              <a:ext uri="{FF2B5EF4-FFF2-40B4-BE49-F238E27FC236}">
                <a16:creationId xmlns="" xmlns:a16="http://schemas.microsoft.com/office/drawing/2014/main" id="{07529DC5-E8E6-4A68-808D-1B4EA29CF103}"/>
              </a:ext>
            </a:extLst>
          </p:cNvPr>
          <p:cNvSpPr txBox="1"/>
          <p:nvPr/>
        </p:nvSpPr>
        <p:spPr>
          <a:xfrm>
            <a:off x="838200" y="1905000"/>
            <a:ext cx="7772400" cy="1815882"/>
          </a:xfrm>
          <a:prstGeom prst="rect">
            <a:avLst/>
          </a:prstGeom>
          <a:noFill/>
        </p:spPr>
        <p:txBody>
          <a:bodyPr wrap="square" rtlCol="0">
            <a:spAutoFit/>
          </a:bodyPr>
          <a:lstStyle/>
          <a:p>
            <a:r>
              <a:rPr lang="en-US" sz="2800" dirty="0">
                <a:solidFill>
                  <a:srgbClr val="FFFF00"/>
                </a:solidFill>
              </a:rPr>
              <a:t>Sensitivity is ~90%. De-differentiation during treatment can also be a cause for lack of MIBG uptake. F-18-FDG PET would be used if not MIBG-avid.</a:t>
            </a:r>
          </a:p>
        </p:txBody>
      </p:sp>
      <p:sp>
        <p:nvSpPr>
          <p:cNvPr id="7" name="TextBox 6">
            <a:extLst>
              <a:ext uri="{FF2B5EF4-FFF2-40B4-BE49-F238E27FC236}">
                <a16:creationId xmlns="" xmlns:a16="http://schemas.microsoft.com/office/drawing/2014/main" id="{2EB54147-6B4A-432F-94EE-8742553E7A66}"/>
              </a:ext>
            </a:extLst>
          </p:cNvPr>
          <p:cNvSpPr txBox="1"/>
          <p:nvPr/>
        </p:nvSpPr>
        <p:spPr>
          <a:xfrm>
            <a:off x="801667" y="3962400"/>
            <a:ext cx="7885134" cy="954107"/>
          </a:xfrm>
          <a:prstGeom prst="rect">
            <a:avLst/>
          </a:prstGeom>
          <a:noFill/>
        </p:spPr>
        <p:txBody>
          <a:bodyPr wrap="square" rtlCol="0">
            <a:spAutoFit/>
          </a:bodyPr>
          <a:lstStyle/>
          <a:p>
            <a:r>
              <a:rPr lang="en-US" sz="2800" dirty="0">
                <a:solidFill>
                  <a:schemeClr val="bg1"/>
                </a:solidFill>
              </a:rPr>
              <a:t>At what time after injection are images acquired?</a:t>
            </a:r>
          </a:p>
        </p:txBody>
      </p:sp>
      <p:sp>
        <p:nvSpPr>
          <p:cNvPr id="8" name="TextBox 7">
            <a:extLst>
              <a:ext uri="{FF2B5EF4-FFF2-40B4-BE49-F238E27FC236}">
                <a16:creationId xmlns="" xmlns:a16="http://schemas.microsoft.com/office/drawing/2014/main" id="{995A0D95-09CA-4848-9CC5-9CD2D2CD07E4}"/>
              </a:ext>
            </a:extLst>
          </p:cNvPr>
          <p:cNvSpPr txBox="1"/>
          <p:nvPr/>
        </p:nvSpPr>
        <p:spPr>
          <a:xfrm>
            <a:off x="838200" y="5029200"/>
            <a:ext cx="7885134" cy="523220"/>
          </a:xfrm>
          <a:prstGeom prst="rect">
            <a:avLst/>
          </a:prstGeom>
          <a:noFill/>
        </p:spPr>
        <p:txBody>
          <a:bodyPr wrap="square" rtlCol="0">
            <a:spAutoFit/>
          </a:bodyPr>
          <a:lstStyle/>
          <a:p>
            <a:r>
              <a:rPr lang="en-US" sz="2800" dirty="0">
                <a:solidFill>
                  <a:srgbClr val="FFFF00"/>
                </a:solidFill>
              </a:rPr>
              <a:t>24 hrs. Can do additional delayed imaging.</a:t>
            </a:r>
          </a:p>
        </p:txBody>
      </p:sp>
    </p:spTree>
    <p:extLst>
      <p:ext uri="{BB962C8B-B14F-4D97-AF65-F5344CB8AC3E}">
        <p14:creationId xmlns:p14="http://schemas.microsoft.com/office/powerpoint/2010/main" val="262160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7085F84-793E-4685-A880-00573D1C08B5}"/>
              </a:ext>
            </a:extLst>
          </p:cNvPr>
          <p:cNvPicPr>
            <a:picLocks noChangeAspect="1"/>
          </p:cNvPicPr>
          <p:nvPr/>
        </p:nvPicPr>
        <p:blipFill rotWithShape="1">
          <a:blip r:embed="rId3">
            <a:extLst>
              <a:ext uri="{28A0092B-C50C-407E-A947-70E740481C1C}">
                <a14:useLocalDpi xmlns:a14="http://schemas.microsoft.com/office/drawing/2010/main" val="0"/>
              </a:ext>
            </a:extLst>
          </a:blip>
          <a:srcRect l="13616" t="7914" r="19805" b="26481"/>
          <a:stretch/>
        </p:blipFill>
        <p:spPr>
          <a:xfrm>
            <a:off x="304801" y="898320"/>
            <a:ext cx="4578912" cy="4511880"/>
          </a:xfrm>
          <a:prstGeom prst="rect">
            <a:avLst/>
          </a:prstGeom>
        </p:spPr>
      </p:pic>
      <p:pic>
        <p:nvPicPr>
          <p:cNvPr id="5" name="Picture 4">
            <a:extLst>
              <a:ext uri="{FF2B5EF4-FFF2-40B4-BE49-F238E27FC236}">
                <a16:creationId xmlns="" xmlns:a16="http://schemas.microsoft.com/office/drawing/2014/main" id="{93D482DD-BE38-4E73-BAAD-FAFF87981EF4}"/>
              </a:ext>
            </a:extLst>
          </p:cNvPr>
          <p:cNvPicPr>
            <a:picLocks noChangeAspect="1"/>
          </p:cNvPicPr>
          <p:nvPr/>
        </p:nvPicPr>
        <p:blipFill rotWithShape="1">
          <a:blip r:embed="rId4">
            <a:extLst>
              <a:ext uri="{28A0092B-C50C-407E-A947-70E740481C1C}">
                <a14:useLocalDpi xmlns:a14="http://schemas.microsoft.com/office/drawing/2010/main" val="0"/>
              </a:ext>
            </a:extLst>
          </a:blip>
          <a:srcRect l="19480" t="14608" r="29769" b="33772"/>
          <a:stretch/>
        </p:blipFill>
        <p:spPr>
          <a:xfrm>
            <a:off x="4403401" y="898321"/>
            <a:ext cx="4435799" cy="4511879"/>
          </a:xfrm>
          <a:prstGeom prst="rect">
            <a:avLst/>
          </a:prstGeom>
        </p:spPr>
      </p:pic>
      <p:sp>
        <p:nvSpPr>
          <p:cNvPr id="2" name="TextBox 1">
            <a:extLst>
              <a:ext uri="{FF2B5EF4-FFF2-40B4-BE49-F238E27FC236}">
                <a16:creationId xmlns="" xmlns:a16="http://schemas.microsoft.com/office/drawing/2014/main" id="{EF8A31F7-8E76-470F-BBC4-7874914C340F}"/>
              </a:ext>
            </a:extLst>
          </p:cNvPr>
          <p:cNvSpPr txBox="1"/>
          <p:nvPr/>
        </p:nvSpPr>
        <p:spPr>
          <a:xfrm>
            <a:off x="838200" y="228600"/>
            <a:ext cx="7449475" cy="584775"/>
          </a:xfrm>
          <a:prstGeom prst="rect">
            <a:avLst/>
          </a:prstGeom>
          <a:noFill/>
        </p:spPr>
        <p:txBody>
          <a:bodyPr wrap="none" rtlCol="0">
            <a:spAutoFit/>
          </a:bodyPr>
          <a:lstStyle/>
          <a:p>
            <a:r>
              <a:rPr lang="en-US" sz="3200" dirty="0">
                <a:solidFill>
                  <a:schemeClr val="bg1"/>
                </a:solidFill>
              </a:rPr>
              <a:t>Metastatic disease in this same patient?</a:t>
            </a:r>
          </a:p>
        </p:txBody>
      </p:sp>
      <p:sp>
        <p:nvSpPr>
          <p:cNvPr id="6" name="TextBox 5">
            <a:extLst>
              <a:ext uri="{FF2B5EF4-FFF2-40B4-BE49-F238E27FC236}">
                <a16:creationId xmlns="" xmlns:a16="http://schemas.microsoft.com/office/drawing/2014/main" id="{437CE686-4880-4015-B796-899824E65AB1}"/>
              </a:ext>
            </a:extLst>
          </p:cNvPr>
          <p:cNvSpPr txBox="1"/>
          <p:nvPr/>
        </p:nvSpPr>
        <p:spPr>
          <a:xfrm>
            <a:off x="2133600" y="5399782"/>
            <a:ext cx="6781800" cy="1077218"/>
          </a:xfrm>
          <a:prstGeom prst="rect">
            <a:avLst/>
          </a:prstGeom>
          <a:noFill/>
        </p:spPr>
        <p:txBody>
          <a:bodyPr wrap="square" rtlCol="0">
            <a:spAutoFit/>
          </a:bodyPr>
          <a:lstStyle/>
          <a:p>
            <a:r>
              <a:rPr lang="en-US" sz="3200" dirty="0">
                <a:solidFill>
                  <a:srgbClr val="FFFF00"/>
                </a:solidFill>
              </a:rPr>
              <a:t>No - Similar to F-18 FDG, brown fat can take up I-123 MIBG.</a:t>
            </a:r>
          </a:p>
        </p:txBody>
      </p:sp>
    </p:spTree>
    <p:extLst>
      <p:ext uri="{BB962C8B-B14F-4D97-AF65-F5344CB8AC3E}">
        <p14:creationId xmlns:p14="http://schemas.microsoft.com/office/powerpoint/2010/main" val="27816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CBFD1ED-CE6A-4AD8-BD57-4BD2D7456015}"/>
              </a:ext>
            </a:extLst>
          </p:cNvPr>
          <p:cNvSpPr txBox="1"/>
          <p:nvPr/>
        </p:nvSpPr>
        <p:spPr>
          <a:xfrm>
            <a:off x="609600" y="917407"/>
            <a:ext cx="8358378" cy="584775"/>
          </a:xfrm>
          <a:prstGeom prst="rect">
            <a:avLst/>
          </a:prstGeom>
          <a:noFill/>
        </p:spPr>
        <p:txBody>
          <a:bodyPr wrap="none" rtlCol="0">
            <a:spAutoFit/>
          </a:bodyPr>
          <a:lstStyle/>
          <a:p>
            <a:r>
              <a:rPr lang="en-US" sz="3200" dirty="0">
                <a:solidFill>
                  <a:schemeClr val="bg1"/>
                </a:solidFill>
              </a:rPr>
              <a:t>Can you determine the stage for this patient?</a:t>
            </a:r>
          </a:p>
        </p:txBody>
      </p:sp>
      <p:sp>
        <p:nvSpPr>
          <p:cNvPr id="4" name="TextBox 3">
            <a:extLst>
              <a:ext uri="{FF2B5EF4-FFF2-40B4-BE49-F238E27FC236}">
                <a16:creationId xmlns="" xmlns:a16="http://schemas.microsoft.com/office/drawing/2014/main" id="{5DE858C7-4E89-4E77-9458-6DCB64213E71}"/>
              </a:ext>
            </a:extLst>
          </p:cNvPr>
          <p:cNvSpPr txBox="1"/>
          <p:nvPr/>
        </p:nvSpPr>
        <p:spPr>
          <a:xfrm>
            <a:off x="609600" y="2438400"/>
            <a:ext cx="8382000" cy="3785652"/>
          </a:xfrm>
          <a:prstGeom prst="rect">
            <a:avLst/>
          </a:prstGeom>
          <a:noFill/>
        </p:spPr>
        <p:txBody>
          <a:bodyPr wrap="square" rtlCol="0">
            <a:spAutoFit/>
          </a:bodyPr>
          <a:lstStyle/>
          <a:p>
            <a:r>
              <a:rPr lang="en-US" sz="3200" dirty="0">
                <a:solidFill>
                  <a:srgbClr val="FFFF00"/>
                </a:solidFill>
              </a:rPr>
              <a:t>Final staging is done with surgical and pathological data (INSS*).  However, pre-operative/pre-treatment clinical staging based on imaging is used to determine initial treatment (INRGSS*). </a:t>
            </a:r>
          </a:p>
          <a:p>
            <a:endParaRPr lang="en-US" sz="3200" dirty="0">
              <a:solidFill>
                <a:srgbClr val="FFFF00"/>
              </a:solidFill>
            </a:endParaRPr>
          </a:p>
          <a:p>
            <a:r>
              <a:rPr lang="en-US" sz="2400" dirty="0">
                <a:solidFill>
                  <a:srgbClr val="FFFF00"/>
                </a:solidFill>
              </a:rPr>
              <a:t>* International Neuroblastoma Staging System</a:t>
            </a:r>
          </a:p>
          <a:p>
            <a:r>
              <a:rPr lang="en-US" sz="2400" dirty="0">
                <a:solidFill>
                  <a:srgbClr val="FFFF00"/>
                </a:solidFill>
              </a:rPr>
              <a:t>* International Neuroblastoma Risk Group Staging System</a:t>
            </a:r>
          </a:p>
        </p:txBody>
      </p:sp>
    </p:spTree>
    <p:extLst>
      <p:ext uri="{BB962C8B-B14F-4D97-AF65-F5344CB8AC3E}">
        <p14:creationId xmlns:p14="http://schemas.microsoft.com/office/powerpoint/2010/main" val="226893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BD951E5-4782-41FB-B36E-67F143A2EB6B}"/>
              </a:ext>
            </a:extLst>
          </p:cNvPr>
          <p:cNvSpPr txBox="1"/>
          <p:nvPr/>
        </p:nvSpPr>
        <p:spPr>
          <a:xfrm>
            <a:off x="381000" y="1371600"/>
            <a:ext cx="8382000" cy="5509200"/>
          </a:xfrm>
          <a:prstGeom prst="rect">
            <a:avLst/>
          </a:prstGeom>
          <a:noFill/>
        </p:spPr>
        <p:txBody>
          <a:bodyPr wrap="square" rtlCol="0">
            <a:spAutoFit/>
          </a:bodyPr>
          <a:lstStyle/>
          <a:p>
            <a:r>
              <a:rPr lang="en-US" sz="3200" dirty="0">
                <a:solidFill>
                  <a:schemeClr val="bg1"/>
                </a:solidFill>
              </a:rPr>
              <a:t>Stage L1: Locoregional tumor without IDRFs*</a:t>
            </a:r>
          </a:p>
          <a:p>
            <a:r>
              <a:rPr lang="en-US" sz="3200" dirty="0">
                <a:solidFill>
                  <a:schemeClr val="bg1"/>
                </a:solidFill>
              </a:rPr>
              <a:t>Stage L2: Locoregional tumor with one or more IDRFs</a:t>
            </a:r>
          </a:p>
          <a:p>
            <a:r>
              <a:rPr lang="en-US" sz="3200" dirty="0">
                <a:solidFill>
                  <a:schemeClr val="bg1"/>
                </a:solidFill>
              </a:rPr>
              <a:t>Stage M: Distant metastatic disease (except </a:t>
            </a:r>
            <a:r>
              <a:rPr lang="en-US" sz="3200" dirty="0" err="1">
                <a:solidFill>
                  <a:schemeClr val="bg1"/>
                </a:solidFill>
              </a:rPr>
              <a:t>Ms</a:t>
            </a:r>
            <a:r>
              <a:rPr lang="en-US" sz="3200" dirty="0">
                <a:solidFill>
                  <a:schemeClr val="bg1"/>
                </a:solidFill>
              </a:rPr>
              <a:t>)</a:t>
            </a:r>
          </a:p>
          <a:p>
            <a:r>
              <a:rPr lang="en-US" sz="3200" dirty="0">
                <a:solidFill>
                  <a:schemeClr val="bg1"/>
                </a:solidFill>
              </a:rPr>
              <a:t>Stage </a:t>
            </a:r>
            <a:r>
              <a:rPr lang="en-US" sz="3200" dirty="0" err="1">
                <a:solidFill>
                  <a:schemeClr val="bg1"/>
                </a:solidFill>
              </a:rPr>
              <a:t>Ms</a:t>
            </a:r>
            <a:r>
              <a:rPr lang="en-US" sz="3200" dirty="0">
                <a:solidFill>
                  <a:schemeClr val="bg1"/>
                </a:solidFill>
              </a:rPr>
              <a:t>: INRG Stage L1 or L2 tumor with metastatic disease confined to skin and/or liver and/or bone marrow; age &lt;= 18mo (different from INSS &lt;= 12 </a:t>
            </a:r>
            <a:r>
              <a:rPr lang="en-US" sz="3200" dirty="0" err="1">
                <a:solidFill>
                  <a:schemeClr val="bg1"/>
                </a:solidFill>
              </a:rPr>
              <a:t>mo</a:t>
            </a:r>
            <a:r>
              <a:rPr lang="en-US" sz="3200" dirty="0">
                <a:solidFill>
                  <a:schemeClr val="bg1"/>
                </a:solidFill>
              </a:rPr>
              <a:t>)</a:t>
            </a:r>
          </a:p>
          <a:p>
            <a:endParaRPr lang="en-US" sz="3200" dirty="0">
              <a:solidFill>
                <a:schemeClr val="bg1"/>
              </a:solidFill>
            </a:endParaRPr>
          </a:p>
          <a:p>
            <a:r>
              <a:rPr lang="en-US" sz="3200" dirty="0">
                <a:solidFill>
                  <a:schemeClr val="bg1"/>
                </a:solidFill>
              </a:rPr>
              <a:t>* Image Defined Risk Factors (see next slide)</a:t>
            </a:r>
          </a:p>
        </p:txBody>
      </p:sp>
      <p:sp>
        <p:nvSpPr>
          <p:cNvPr id="3" name="Title 2">
            <a:extLst>
              <a:ext uri="{FF2B5EF4-FFF2-40B4-BE49-F238E27FC236}">
                <a16:creationId xmlns="" xmlns:a16="http://schemas.microsoft.com/office/drawing/2014/main" id="{05BAADC7-BC60-4852-A6A2-6BCC57253312}"/>
              </a:ext>
            </a:extLst>
          </p:cNvPr>
          <p:cNvSpPr>
            <a:spLocks noGrp="1"/>
          </p:cNvSpPr>
          <p:nvPr>
            <p:ph type="title"/>
          </p:nvPr>
        </p:nvSpPr>
        <p:spPr>
          <a:xfrm>
            <a:off x="457200" y="152400"/>
            <a:ext cx="8229600" cy="1143000"/>
          </a:xfrm>
        </p:spPr>
        <p:txBody>
          <a:bodyPr/>
          <a:lstStyle/>
          <a:p>
            <a:r>
              <a:rPr lang="en-US" dirty="0">
                <a:solidFill>
                  <a:schemeClr val="bg1"/>
                </a:solidFill>
              </a:rPr>
              <a:t>INRG Staging System</a:t>
            </a:r>
            <a:br>
              <a:rPr lang="en-US" dirty="0">
                <a:solidFill>
                  <a:schemeClr val="bg1"/>
                </a:solidFill>
              </a:rPr>
            </a:br>
            <a:r>
              <a:rPr lang="en-US" sz="2000" dirty="0">
                <a:solidFill>
                  <a:schemeClr val="bg1"/>
                </a:solidFill>
              </a:rPr>
              <a:t>(International Neuroblastoma Risk Group)</a:t>
            </a:r>
          </a:p>
        </p:txBody>
      </p:sp>
    </p:spTree>
    <p:extLst>
      <p:ext uri="{BB962C8B-B14F-4D97-AF65-F5344CB8AC3E}">
        <p14:creationId xmlns:p14="http://schemas.microsoft.com/office/powerpoint/2010/main" val="4203330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ging">
            <a:extLst>
              <a:ext uri="{FF2B5EF4-FFF2-40B4-BE49-F238E27FC236}">
                <a16:creationId xmlns="" xmlns:a16="http://schemas.microsoft.com/office/drawing/2014/main" id="{56A44AC2-17CD-4031-9455-E7C7522E8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5479039" cy="68672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4E9C23E3-3FC2-4867-99C2-AEF090852FB3}"/>
              </a:ext>
            </a:extLst>
          </p:cNvPr>
          <p:cNvSpPr txBox="1"/>
          <p:nvPr/>
        </p:nvSpPr>
        <p:spPr>
          <a:xfrm>
            <a:off x="7307839" y="5257800"/>
            <a:ext cx="1836161" cy="923330"/>
          </a:xfrm>
          <a:prstGeom prst="rect">
            <a:avLst/>
          </a:prstGeom>
          <a:noFill/>
        </p:spPr>
        <p:txBody>
          <a:bodyPr wrap="square" rtlCol="0">
            <a:spAutoFit/>
          </a:bodyPr>
          <a:lstStyle/>
          <a:p>
            <a:r>
              <a:rPr lang="it-IT" dirty="0">
                <a:solidFill>
                  <a:schemeClr val="bg1"/>
                </a:solidFill>
              </a:rPr>
              <a:t>J. Clin. Oncol., 27:298-303, 2009</a:t>
            </a:r>
            <a:endParaRPr lang="en-US" dirty="0">
              <a:solidFill>
                <a:schemeClr val="bg1"/>
              </a:solidFill>
            </a:endParaRPr>
          </a:p>
        </p:txBody>
      </p:sp>
    </p:spTree>
    <p:extLst>
      <p:ext uri="{BB962C8B-B14F-4D97-AF65-F5344CB8AC3E}">
        <p14:creationId xmlns:p14="http://schemas.microsoft.com/office/powerpoint/2010/main" val="3348483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CBFD1ED-CE6A-4AD8-BD57-4BD2D7456015}"/>
              </a:ext>
            </a:extLst>
          </p:cNvPr>
          <p:cNvSpPr txBox="1"/>
          <p:nvPr/>
        </p:nvSpPr>
        <p:spPr>
          <a:xfrm>
            <a:off x="609601" y="917407"/>
            <a:ext cx="8077200" cy="1569660"/>
          </a:xfrm>
          <a:prstGeom prst="rect">
            <a:avLst/>
          </a:prstGeom>
          <a:noFill/>
        </p:spPr>
        <p:txBody>
          <a:bodyPr wrap="square" rtlCol="0">
            <a:spAutoFit/>
          </a:bodyPr>
          <a:lstStyle/>
          <a:p>
            <a:r>
              <a:rPr lang="en-US" sz="3200" dirty="0">
                <a:solidFill>
                  <a:schemeClr val="bg1"/>
                </a:solidFill>
              </a:rPr>
              <a:t>When the patient is scheduled or at the latest before the patient leaves the department after initial injection…..</a:t>
            </a:r>
          </a:p>
        </p:txBody>
      </p:sp>
      <p:sp>
        <p:nvSpPr>
          <p:cNvPr id="4" name="TextBox 3">
            <a:extLst>
              <a:ext uri="{FF2B5EF4-FFF2-40B4-BE49-F238E27FC236}">
                <a16:creationId xmlns="" xmlns:a16="http://schemas.microsoft.com/office/drawing/2014/main" id="{5DE858C7-4E89-4E77-9458-6DCB64213E71}"/>
              </a:ext>
            </a:extLst>
          </p:cNvPr>
          <p:cNvSpPr txBox="1"/>
          <p:nvPr/>
        </p:nvSpPr>
        <p:spPr>
          <a:xfrm>
            <a:off x="609600" y="2926140"/>
            <a:ext cx="8382000" cy="2246769"/>
          </a:xfrm>
          <a:prstGeom prst="rect">
            <a:avLst/>
          </a:prstGeom>
          <a:noFill/>
        </p:spPr>
        <p:txBody>
          <a:bodyPr wrap="square" rtlCol="0">
            <a:spAutoFit/>
          </a:bodyPr>
          <a:lstStyle/>
          <a:p>
            <a:r>
              <a:rPr lang="en-US" sz="2800" dirty="0">
                <a:solidFill>
                  <a:srgbClr val="FFFF00"/>
                </a:solidFill>
              </a:rPr>
              <a:t>Child and parents and/or ward staff should receive detailed information about the entire procedure, including the importance of thyroid blockade. Good hydration and frequent urination is strongly encouraged to lower the radiation burden.</a:t>
            </a:r>
          </a:p>
        </p:txBody>
      </p:sp>
    </p:spTree>
    <p:extLst>
      <p:ext uri="{BB962C8B-B14F-4D97-AF65-F5344CB8AC3E}">
        <p14:creationId xmlns:p14="http://schemas.microsoft.com/office/powerpoint/2010/main" val="355220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D1931FC-69FC-47EB-9A15-3E4BBA9351C2}"/>
              </a:ext>
            </a:extLst>
          </p:cNvPr>
          <p:cNvPicPr>
            <a:picLocks noChangeAspect="1"/>
          </p:cNvPicPr>
          <p:nvPr/>
        </p:nvPicPr>
        <p:blipFill rotWithShape="1">
          <a:blip r:embed="rId3">
            <a:extLst>
              <a:ext uri="{28A0092B-C50C-407E-A947-70E740481C1C}">
                <a14:useLocalDpi xmlns:a14="http://schemas.microsoft.com/office/drawing/2010/main" val="0"/>
              </a:ext>
            </a:extLst>
          </a:blip>
          <a:srcRect r="6753" b="14445"/>
          <a:stretch/>
        </p:blipFill>
        <p:spPr>
          <a:xfrm>
            <a:off x="957469" y="76200"/>
            <a:ext cx="7229061" cy="5867400"/>
          </a:xfrm>
          <a:prstGeom prst="rect">
            <a:avLst/>
          </a:prstGeom>
        </p:spPr>
      </p:pic>
      <p:sp>
        <p:nvSpPr>
          <p:cNvPr id="3" name="Title 2">
            <a:extLst>
              <a:ext uri="{FF2B5EF4-FFF2-40B4-BE49-F238E27FC236}">
                <a16:creationId xmlns="" xmlns:a16="http://schemas.microsoft.com/office/drawing/2014/main" id="{ED22BC9D-B80F-40E7-8865-49B024913A48}"/>
              </a:ext>
            </a:extLst>
          </p:cNvPr>
          <p:cNvSpPr>
            <a:spLocks noGrp="1"/>
          </p:cNvSpPr>
          <p:nvPr>
            <p:ph type="title"/>
          </p:nvPr>
        </p:nvSpPr>
        <p:spPr>
          <a:xfrm>
            <a:off x="457199" y="5715000"/>
            <a:ext cx="8229600" cy="1143000"/>
          </a:xfrm>
        </p:spPr>
        <p:txBody>
          <a:bodyPr/>
          <a:lstStyle/>
          <a:p>
            <a:r>
              <a:rPr lang="en-US" dirty="0">
                <a:solidFill>
                  <a:schemeClr val="bg1"/>
                </a:solidFill>
              </a:rPr>
              <a:t>11 </a:t>
            </a:r>
            <a:r>
              <a:rPr lang="en-US" dirty="0" smtClean="0">
                <a:solidFill>
                  <a:schemeClr val="bg1"/>
                </a:solidFill>
              </a:rPr>
              <a:t>m/o </a:t>
            </a:r>
            <a:r>
              <a:rPr lang="en-US" dirty="0">
                <a:solidFill>
                  <a:schemeClr val="bg1"/>
                </a:solidFill>
              </a:rPr>
              <a:t>female with fever</a:t>
            </a:r>
          </a:p>
        </p:txBody>
      </p:sp>
    </p:spTree>
    <p:extLst>
      <p:ext uri="{BB962C8B-B14F-4D97-AF65-F5344CB8AC3E}">
        <p14:creationId xmlns:p14="http://schemas.microsoft.com/office/powerpoint/2010/main" val="2528446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8E1FEF-7404-43C0-85C5-0267FA3BB557}"/>
              </a:ext>
            </a:extLst>
          </p:cNvPr>
          <p:cNvSpPr>
            <a:spLocks noGrp="1"/>
          </p:cNvSpPr>
          <p:nvPr>
            <p:ph type="title"/>
          </p:nvPr>
        </p:nvSpPr>
        <p:spPr/>
        <p:txBody>
          <a:bodyPr/>
          <a:lstStyle/>
          <a:p>
            <a:r>
              <a:rPr lang="en-US" dirty="0">
                <a:solidFill>
                  <a:schemeClr val="bg1"/>
                </a:solidFill>
              </a:rPr>
              <a:t>References</a:t>
            </a:r>
          </a:p>
        </p:txBody>
      </p:sp>
      <p:sp>
        <p:nvSpPr>
          <p:cNvPr id="3" name="Content Placeholder 2">
            <a:extLst>
              <a:ext uri="{FF2B5EF4-FFF2-40B4-BE49-F238E27FC236}">
                <a16:creationId xmlns="" xmlns:a16="http://schemas.microsoft.com/office/drawing/2014/main" id="{38D706F1-8C23-4321-92DF-CE5AA2E6E815}"/>
              </a:ext>
            </a:extLst>
          </p:cNvPr>
          <p:cNvSpPr>
            <a:spLocks noGrp="1"/>
          </p:cNvSpPr>
          <p:nvPr>
            <p:ph idx="1"/>
          </p:nvPr>
        </p:nvSpPr>
        <p:spPr>
          <a:xfrm>
            <a:off x="457200" y="1265237"/>
            <a:ext cx="8229600" cy="4525963"/>
          </a:xfrm>
        </p:spPr>
        <p:txBody>
          <a:bodyPr/>
          <a:lstStyle/>
          <a:p>
            <a:r>
              <a:rPr lang="en-US" sz="2400" dirty="0">
                <a:solidFill>
                  <a:schemeClr val="bg1"/>
                </a:solidFill>
              </a:rPr>
              <a:t>131-I/123-I-Metaiodobenzylguanidine (</a:t>
            </a:r>
            <a:r>
              <a:rPr lang="en-US" sz="2400" dirty="0" err="1">
                <a:solidFill>
                  <a:schemeClr val="bg1"/>
                </a:solidFill>
              </a:rPr>
              <a:t>mIBG</a:t>
            </a:r>
            <a:r>
              <a:rPr lang="en-US" sz="2400" dirty="0">
                <a:solidFill>
                  <a:schemeClr val="bg1"/>
                </a:solidFill>
              </a:rPr>
              <a:t>) scintigraphy: procedure guidelines for </a:t>
            </a:r>
            <a:r>
              <a:rPr lang="en-US" sz="2400" dirty="0" err="1">
                <a:solidFill>
                  <a:schemeClr val="bg1"/>
                </a:solidFill>
              </a:rPr>
              <a:t>tumour</a:t>
            </a:r>
            <a:r>
              <a:rPr lang="en-US" sz="2400" dirty="0">
                <a:solidFill>
                  <a:schemeClr val="bg1"/>
                </a:solidFill>
              </a:rPr>
              <a:t> imaging, E </a:t>
            </a:r>
            <a:r>
              <a:rPr lang="en-US" sz="2400" dirty="0" err="1">
                <a:solidFill>
                  <a:schemeClr val="bg1"/>
                </a:solidFill>
              </a:rPr>
              <a:t>Bombardieri</a:t>
            </a:r>
            <a:r>
              <a:rPr lang="en-US" sz="2400" dirty="0">
                <a:solidFill>
                  <a:schemeClr val="bg1"/>
                </a:solidFill>
              </a:rPr>
              <a:t> et al, Eur J </a:t>
            </a:r>
            <a:r>
              <a:rPr lang="en-US" sz="2400" dirty="0" err="1">
                <a:solidFill>
                  <a:schemeClr val="bg1"/>
                </a:solidFill>
              </a:rPr>
              <a:t>Nucl</a:t>
            </a:r>
            <a:r>
              <a:rPr lang="en-US" sz="2400" dirty="0">
                <a:solidFill>
                  <a:schemeClr val="bg1"/>
                </a:solidFill>
              </a:rPr>
              <a:t> Med Mol Imaging (2010) 37:2436–2446</a:t>
            </a:r>
          </a:p>
          <a:p>
            <a:r>
              <a:rPr lang="it-IT" sz="2400" dirty="0">
                <a:solidFill>
                  <a:schemeClr val="bg1"/>
                </a:solidFill>
              </a:rPr>
              <a:t>Guidelines for radioiodinated MIBG scintigraphy in children. P Olivier et al, Eur J Nucl Med Mol Imaging 2003;30:B45–50</a:t>
            </a:r>
          </a:p>
          <a:p>
            <a:r>
              <a:rPr lang="en-US" sz="2400" dirty="0">
                <a:solidFill>
                  <a:schemeClr val="bg1"/>
                </a:solidFill>
              </a:rPr>
              <a:t>The International Neuroblastoma Risk Group (INRG) staging system: an INRG Task Force report. T Montclair  et al, </a:t>
            </a:r>
            <a:r>
              <a:rPr lang="it-IT" sz="2400" dirty="0">
                <a:solidFill>
                  <a:schemeClr val="bg1"/>
                </a:solidFill>
              </a:rPr>
              <a:t>J. Clin. Oncol., 27:298-303, 2009</a:t>
            </a:r>
          </a:p>
          <a:p>
            <a:r>
              <a:rPr lang="en-US" sz="2400" dirty="0">
                <a:solidFill>
                  <a:srgbClr val="FFFF00"/>
                </a:solidFill>
              </a:rPr>
              <a:t>MIBG in Neuroblastoma Diagnostic Imaging and Therapy, S Sharp et al, </a:t>
            </a:r>
            <a:r>
              <a:rPr lang="en-US" sz="2400" dirty="0" err="1">
                <a:solidFill>
                  <a:srgbClr val="FFFF00"/>
                </a:solidFill>
              </a:rPr>
              <a:t>RadioGraphics</a:t>
            </a:r>
            <a:r>
              <a:rPr lang="en-US" sz="2400" dirty="0">
                <a:solidFill>
                  <a:srgbClr val="FFFF00"/>
                </a:solidFill>
              </a:rPr>
              <a:t> 2016; 36:258–278 (read this one!)</a:t>
            </a:r>
          </a:p>
        </p:txBody>
      </p:sp>
    </p:spTree>
    <p:extLst>
      <p:ext uri="{BB962C8B-B14F-4D97-AF65-F5344CB8AC3E}">
        <p14:creationId xmlns:p14="http://schemas.microsoft.com/office/powerpoint/2010/main" val="322150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2743200" y="2524125"/>
            <a:ext cx="35480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a:solidFill>
                  <a:srgbClr val="FFFF00"/>
                </a:solidFill>
              </a:rPr>
              <a:t>CASE # 50</a:t>
            </a:r>
          </a:p>
          <a:p>
            <a:pPr algn="ctr" eaLnBrk="1" hangingPunct="1">
              <a:spcBef>
                <a:spcPct val="0"/>
              </a:spcBef>
              <a:buFontTx/>
              <a:buNone/>
            </a:pPr>
            <a:r>
              <a:rPr lang="en-US" altLang="en-US">
                <a:solidFill>
                  <a:srgbClr val="FFFF00"/>
                </a:solidFill>
              </a:rPr>
              <a:t>CNMC 021139551</a:t>
            </a:r>
          </a:p>
        </p:txBody>
      </p:sp>
    </p:spTree>
    <p:extLst>
      <p:ext uri="{BB962C8B-B14F-4D97-AF65-F5344CB8AC3E}">
        <p14:creationId xmlns:p14="http://schemas.microsoft.com/office/powerpoint/2010/main" val="409738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noChangeArrowheads="1"/>
          </p:cNvSpPr>
          <p:nvPr>
            <p:ph idx="1"/>
          </p:nvPr>
        </p:nvSpPr>
        <p:spPr>
          <a:xfrm>
            <a:off x="457200" y="4495800"/>
            <a:ext cx="2743200" cy="1371600"/>
          </a:xfrm>
        </p:spPr>
        <p:txBody>
          <a:bodyPr/>
          <a:lstStyle/>
          <a:p>
            <a:pPr marL="0" indent="0">
              <a:buFontTx/>
              <a:buNone/>
            </a:pPr>
            <a:r>
              <a:rPr lang="en-US" altLang="en-US" sz="2800" smtClean="0">
                <a:solidFill>
                  <a:schemeClr val="bg1"/>
                </a:solidFill>
              </a:rPr>
              <a:t>What is the study?</a:t>
            </a:r>
          </a:p>
        </p:txBody>
      </p:sp>
      <p:sp>
        <p:nvSpPr>
          <p:cNvPr id="3075" name="Title 3"/>
          <p:cNvSpPr>
            <a:spLocks noGrp="1" noChangeArrowheads="1"/>
          </p:cNvSpPr>
          <p:nvPr>
            <p:ph type="title"/>
          </p:nvPr>
        </p:nvSpPr>
        <p:spPr>
          <a:xfrm>
            <a:off x="457200" y="274638"/>
            <a:ext cx="8534400" cy="1717675"/>
          </a:xfrm>
        </p:spPr>
        <p:txBody>
          <a:bodyPr/>
          <a:lstStyle/>
          <a:p>
            <a:r>
              <a:rPr lang="en-US" altLang="en-US" sz="2800" smtClean="0">
                <a:solidFill>
                  <a:schemeClr val="bg1"/>
                </a:solidFill>
              </a:rPr>
              <a:t>14 yr old with Type 1 DM, with persistent, intermittent non-pitting bilateral feet to knees swelling. Abdominal X-ray negative for obstruction. Concern for lymphedema praecox.</a:t>
            </a:r>
          </a:p>
        </p:txBody>
      </p:sp>
      <p:pic>
        <p:nvPicPr>
          <p:cNvPr id="30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2133600"/>
            <a:ext cx="9017000"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a:extLst>
              <a:ext uri="{FF2B5EF4-FFF2-40B4-BE49-F238E27FC236}"/>
            </a:extLst>
          </p:cNvPr>
          <p:cNvSpPr txBox="1">
            <a:spLocks/>
          </p:cNvSpPr>
          <p:nvPr/>
        </p:nvSpPr>
        <p:spPr bwMode="auto">
          <a:xfrm>
            <a:off x="3505200" y="4572000"/>
            <a:ext cx="4572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25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Extremity Lymphoscintigraphy</a:t>
            </a:r>
          </a:p>
          <a:p>
            <a:pPr marL="0" indent="0">
              <a:buFontTx/>
              <a:buNone/>
              <a:defRPr/>
            </a:pPr>
            <a:r>
              <a:rPr lang="en-US" sz="2800" kern="0" dirty="0">
                <a:solidFill>
                  <a:srgbClr val="FFFF00"/>
                </a:solidFill>
              </a:rPr>
              <a:t>(Lower extremity in this case)</a:t>
            </a:r>
          </a:p>
        </p:txBody>
      </p:sp>
    </p:spTree>
    <p:extLst>
      <p:ext uri="{BB962C8B-B14F-4D97-AF65-F5344CB8AC3E}">
        <p14:creationId xmlns:p14="http://schemas.microsoft.com/office/powerpoint/2010/main" val="4165213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1970088"/>
            <a:ext cx="9015412" cy="222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a:extLst>
              <a:ext uri="{FF2B5EF4-FFF2-40B4-BE49-F238E27FC236}"/>
            </a:extLst>
          </p:cNvPr>
          <p:cNvSpPr txBox="1">
            <a:spLocks/>
          </p:cNvSpPr>
          <p:nvPr/>
        </p:nvSpPr>
        <p:spPr>
          <a:xfrm>
            <a:off x="533400" y="228600"/>
            <a:ext cx="2514600" cy="13716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What is the radiotracer?</a:t>
            </a:r>
          </a:p>
        </p:txBody>
      </p:sp>
      <p:sp>
        <p:nvSpPr>
          <p:cNvPr id="10" name="Content Placeholder 2">
            <a:extLst>
              <a:ext uri="{FF2B5EF4-FFF2-40B4-BE49-F238E27FC236}"/>
            </a:extLst>
          </p:cNvPr>
          <p:cNvSpPr txBox="1">
            <a:spLocks/>
          </p:cNvSpPr>
          <p:nvPr/>
        </p:nvSpPr>
        <p:spPr>
          <a:xfrm>
            <a:off x="457200" y="4495800"/>
            <a:ext cx="2743200" cy="13716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Tc99m-sulfur colloid</a:t>
            </a:r>
          </a:p>
        </p:txBody>
      </p:sp>
      <p:sp>
        <p:nvSpPr>
          <p:cNvPr id="11" name="Content Placeholder 2">
            <a:extLst>
              <a:ext uri="{FF2B5EF4-FFF2-40B4-BE49-F238E27FC236}"/>
            </a:extLst>
          </p:cNvPr>
          <p:cNvSpPr txBox="1">
            <a:spLocks/>
          </p:cNvSpPr>
          <p:nvPr/>
        </p:nvSpPr>
        <p:spPr>
          <a:xfrm>
            <a:off x="4267200" y="228600"/>
            <a:ext cx="2743200" cy="13716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How is it administered?</a:t>
            </a:r>
          </a:p>
        </p:txBody>
      </p:sp>
      <p:sp>
        <p:nvSpPr>
          <p:cNvPr id="12" name="Content Placeholder 2">
            <a:extLst>
              <a:ext uri="{FF2B5EF4-FFF2-40B4-BE49-F238E27FC236}"/>
            </a:extLst>
          </p:cNvPr>
          <p:cNvSpPr txBox="1">
            <a:spLocks/>
          </p:cNvSpPr>
          <p:nvPr/>
        </p:nvSpPr>
        <p:spPr>
          <a:xfrm>
            <a:off x="4114800" y="4495800"/>
            <a:ext cx="4122738" cy="2209800"/>
          </a:xfrm>
          <a:prstGeom prst="rect">
            <a:avLst/>
          </a:prstGeom>
        </p:spPr>
        <p:txBody>
          <a:bodyPr>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2-8 </a:t>
            </a:r>
            <a:r>
              <a:rPr lang="en-US" sz="2800" kern="0" dirty="0" err="1">
                <a:solidFill>
                  <a:srgbClr val="FFFF00"/>
                </a:solidFill>
              </a:rPr>
              <a:t>mCi</a:t>
            </a:r>
            <a:r>
              <a:rPr lang="en-US" sz="2800" kern="0" dirty="0">
                <a:solidFill>
                  <a:srgbClr val="FFFF00"/>
                </a:solidFill>
              </a:rPr>
              <a:t> in 6 aliquots are injected into each of the first 3 web spaces of the bilateral toes, creating a wheal at each site</a:t>
            </a:r>
          </a:p>
        </p:txBody>
      </p:sp>
    </p:spTree>
    <p:extLst>
      <p:ext uri="{BB962C8B-B14F-4D97-AF65-F5344CB8AC3E}">
        <p14:creationId xmlns:p14="http://schemas.microsoft.com/office/powerpoint/2010/main" val="1273510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1970088"/>
            <a:ext cx="9015412" cy="222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a:extLst>
              <a:ext uri="{FF2B5EF4-FFF2-40B4-BE49-F238E27FC236}"/>
            </a:extLst>
          </p:cNvPr>
          <p:cNvSpPr txBox="1">
            <a:spLocks/>
          </p:cNvSpPr>
          <p:nvPr/>
        </p:nvSpPr>
        <p:spPr>
          <a:xfrm>
            <a:off x="533400" y="228600"/>
            <a:ext cx="5181600" cy="1600200"/>
          </a:xfrm>
          <a:prstGeom prst="rect">
            <a:avLst/>
          </a:prstGeom>
        </p:spPr>
        <p:txBody>
          <a:bodyPr>
            <a:normAutofit fontScale="925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Initial images confirm radiotracer in the injection site. What structures are appreciated on the 6 min images?</a:t>
            </a:r>
          </a:p>
        </p:txBody>
      </p:sp>
      <p:sp>
        <p:nvSpPr>
          <p:cNvPr id="11" name="Content Placeholder 2">
            <a:extLst>
              <a:ext uri="{FF2B5EF4-FFF2-40B4-BE49-F238E27FC236}"/>
            </a:extLst>
          </p:cNvPr>
          <p:cNvSpPr txBox="1">
            <a:spLocks/>
          </p:cNvSpPr>
          <p:nvPr/>
        </p:nvSpPr>
        <p:spPr>
          <a:xfrm>
            <a:off x="5867400" y="293688"/>
            <a:ext cx="2743200" cy="13716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Is this normal?</a:t>
            </a:r>
          </a:p>
        </p:txBody>
      </p:sp>
      <p:sp>
        <p:nvSpPr>
          <p:cNvPr id="12" name="Content Placeholder 2">
            <a:extLst>
              <a:ext uri="{FF2B5EF4-FFF2-40B4-BE49-F238E27FC236}"/>
            </a:extLst>
          </p:cNvPr>
          <p:cNvSpPr txBox="1">
            <a:spLocks/>
          </p:cNvSpPr>
          <p:nvPr/>
        </p:nvSpPr>
        <p:spPr>
          <a:xfrm>
            <a:off x="533400" y="4495800"/>
            <a:ext cx="4122738" cy="1143000"/>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Primary lymphatic trunks of the lower extremities at the level of the groin.</a:t>
            </a:r>
          </a:p>
        </p:txBody>
      </p:sp>
      <p:sp>
        <p:nvSpPr>
          <p:cNvPr id="7" name="Content Placeholder 2">
            <a:extLst>
              <a:ext uri="{FF2B5EF4-FFF2-40B4-BE49-F238E27FC236}"/>
            </a:extLst>
          </p:cNvPr>
          <p:cNvSpPr txBox="1">
            <a:spLocks/>
          </p:cNvSpPr>
          <p:nvPr/>
        </p:nvSpPr>
        <p:spPr>
          <a:xfrm>
            <a:off x="4868863" y="4495800"/>
            <a:ext cx="4122737" cy="1143000"/>
          </a:xfrm>
          <a:prstGeom prst="rect">
            <a:avLst/>
          </a:prstGeom>
        </p:spPr>
        <p:txBody>
          <a:bodyPr>
            <a:normAutofit fontScale="850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Yes, but larger field of view is needed to exclude an abnormal drainage pathway.</a:t>
            </a:r>
          </a:p>
        </p:txBody>
      </p:sp>
    </p:spTree>
    <p:extLst>
      <p:ext uri="{BB962C8B-B14F-4D97-AF65-F5344CB8AC3E}">
        <p14:creationId xmlns:p14="http://schemas.microsoft.com/office/powerpoint/2010/main" val="885785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87630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2713"/>
            <a:ext cx="9144000" cy="644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5919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201613"/>
            <a:ext cx="9147175" cy="6427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984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extLst>
          </p:cNvPr>
          <p:cNvSpPr txBox="1">
            <a:spLocks/>
          </p:cNvSpPr>
          <p:nvPr/>
        </p:nvSpPr>
        <p:spPr>
          <a:xfrm>
            <a:off x="533400" y="228600"/>
            <a:ext cx="2514600" cy="6858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Diagnosis?</a:t>
            </a:r>
          </a:p>
        </p:txBody>
      </p:sp>
      <p:sp>
        <p:nvSpPr>
          <p:cNvPr id="10" name="Content Placeholder 2">
            <a:extLst>
              <a:ext uri="{FF2B5EF4-FFF2-40B4-BE49-F238E27FC236}"/>
            </a:extLst>
          </p:cNvPr>
          <p:cNvSpPr txBox="1">
            <a:spLocks/>
          </p:cNvSpPr>
          <p:nvPr/>
        </p:nvSpPr>
        <p:spPr>
          <a:xfrm>
            <a:off x="492125" y="5057775"/>
            <a:ext cx="3886200" cy="10668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Normal lower extremity lymphoscintigraphy</a:t>
            </a:r>
          </a:p>
        </p:txBody>
      </p:sp>
      <p:sp>
        <p:nvSpPr>
          <p:cNvPr id="11" name="Content Placeholder 2">
            <a:extLst>
              <a:ext uri="{FF2B5EF4-FFF2-40B4-BE49-F238E27FC236}"/>
            </a:extLst>
          </p:cNvPr>
          <p:cNvSpPr txBox="1">
            <a:spLocks/>
          </p:cNvSpPr>
          <p:nvPr/>
        </p:nvSpPr>
        <p:spPr>
          <a:xfrm>
            <a:off x="4267200" y="228600"/>
            <a:ext cx="4725988" cy="1219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What is the normal range of drainage time?</a:t>
            </a:r>
          </a:p>
        </p:txBody>
      </p:sp>
      <p:sp>
        <p:nvSpPr>
          <p:cNvPr id="12" name="Content Placeholder 2">
            <a:extLst>
              <a:ext uri="{FF2B5EF4-FFF2-40B4-BE49-F238E27FC236}"/>
            </a:extLst>
          </p:cNvPr>
          <p:cNvSpPr txBox="1">
            <a:spLocks/>
          </p:cNvSpPr>
          <p:nvPr/>
        </p:nvSpPr>
        <p:spPr>
          <a:xfrm>
            <a:off x="4903788" y="2743200"/>
            <a:ext cx="4122737" cy="18288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-Knees 10 min</a:t>
            </a:r>
          </a:p>
          <a:p>
            <a:pPr marL="0" indent="0">
              <a:buFontTx/>
              <a:buNone/>
              <a:defRPr/>
            </a:pPr>
            <a:r>
              <a:rPr lang="en-US" sz="2800" kern="0" dirty="0">
                <a:solidFill>
                  <a:srgbClr val="FFFF00"/>
                </a:solidFill>
              </a:rPr>
              <a:t>-Ilioinguinal ~ 1hr</a:t>
            </a:r>
          </a:p>
          <a:p>
            <a:pPr marL="0" indent="0">
              <a:buFontTx/>
              <a:buNone/>
              <a:defRPr/>
            </a:pPr>
            <a:r>
              <a:rPr lang="en-US" sz="2800" kern="0" dirty="0">
                <a:solidFill>
                  <a:srgbClr val="FFFF00"/>
                </a:solidFill>
              </a:rPr>
              <a:t>-Liver/spleen ~ 1hr</a:t>
            </a:r>
          </a:p>
        </p:txBody>
      </p:sp>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l="51732"/>
          <a:stretch>
            <a:fillRect/>
          </a:stretch>
        </p:blipFill>
        <p:spPr bwMode="auto">
          <a:xfrm>
            <a:off x="727075" y="901700"/>
            <a:ext cx="2819400"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385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extLst>
          </p:cNvPr>
          <p:cNvSpPr txBox="1">
            <a:spLocks/>
          </p:cNvSpPr>
          <p:nvPr/>
        </p:nvSpPr>
        <p:spPr>
          <a:xfrm>
            <a:off x="4267200" y="4718050"/>
            <a:ext cx="3886200" cy="10668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Normal lower extremity lymphoscintigraphy</a:t>
            </a:r>
          </a:p>
        </p:txBody>
      </p:sp>
      <p:sp>
        <p:nvSpPr>
          <p:cNvPr id="11" name="Content Placeholder 2">
            <a:extLst>
              <a:ext uri="{FF2B5EF4-FFF2-40B4-BE49-F238E27FC236}"/>
            </a:extLst>
          </p:cNvPr>
          <p:cNvSpPr txBox="1">
            <a:spLocks/>
          </p:cNvSpPr>
          <p:nvPr/>
        </p:nvSpPr>
        <p:spPr>
          <a:xfrm>
            <a:off x="4267200" y="228600"/>
            <a:ext cx="4725988" cy="1219200"/>
          </a:xfrm>
          <a:prstGeom prst="rect">
            <a:avLst/>
          </a:prstGeom>
        </p:spPr>
        <p:txBody>
          <a:bodyPr>
            <a:normAutofit fontScale="925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In addition to timing, what are other normal observations?</a:t>
            </a:r>
          </a:p>
        </p:txBody>
      </p:sp>
      <p:sp>
        <p:nvSpPr>
          <p:cNvPr id="12" name="Content Placeholder 2">
            <a:extLst>
              <a:ext uri="{FF2B5EF4-FFF2-40B4-BE49-F238E27FC236}"/>
            </a:extLst>
          </p:cNvPr>
          <p:cNvSpPr txBox="1">
            <a:spLocks/>
          </p:cNvSpPr>
          <p:nvPr/>
        </p:nvSpPr>
        <p:spPr>
          <a:xfrm>
            <a:off x="4148138" y="2362200"/>
            <a:ext cx="4124325" cy="1828800"/>
          </a:xfrm>
          <a:prstGeom prst="rect">
            <a:avLst/>
          </a:prstGeom>
        </p:spPr>
        <p:txBody>
          <a:bodyPr>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 3-5 trunks per leg, 1-2 trunks per thigh</a:t>
            </a:r>
          </a:p>
          <a:p>
            <a:pPr marL="0" indent="0">
              <a:buFontTx/>
              <a:buNone/>
              <a:defRPr/>
            </a:pPr>
            <a:r>
              <a:rPr lang="en-US" sz="2800" kern="0" dirty="0">
                <a:solidFill>
                  <a:srgbClr val="FFFF00"/>
                </a:solidFill>
              </a:rPr>
              <a:t>* 1-3 popliteal and 2-10 ilioinguinal nodes</a:t>
            </a:r>
          </a:p>
        </p:txBody>
      </p:sp>
      <p:pic>
        <p:nvPicPr>
          <p:cNvPr id="9221" name="Picture 6"/>
          <p:cNvPicPr>
            <a:picLocks noChangeAspect="1" noChangeArrowheads="1"/>
          </p:cNvPicPr>
          <p:nvPr/>
        </p:nvPicPr>
        <p:blipFill>
          <a:blip r:embed="rId3">
            <a:extLst>
              <a:ext uri="{28A0092B-C50C-407E-A947-70E740481C1C}">
                <a14:useLocalDpi xmlns:a14="http://schemas.microsoft.com/office/drawing/2010/main" val="0"/>
              </a:ext>
            </a:extLst>
          </a:blip>
          <a:srcRect l="51732"/>
          <a:stretch>
            <a:fillRect/>
          </a:stretch>
        </p:blipFill>
        <p:spPr bwMode="auto">
          <a:xfrm>
            <a:off x="727075" y="901700"/>
            <a:ext cx="2819400"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286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extLst>
          </p:cNvPr>
          <p:cNvSpPr txBox="1">
            <a:spLocks/>
          </p:cNvSpPr>
          <p:nvPr/>
        </p:nvSpPr>
        <p:spPr>
          <a:xfrm>
            <a:off x="2590800" y="2333625"/>
            <a:ext cx="3886200" cy="6731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Delayed drainage</a:t>
            </a:r>
          </a:p>
        </p:txBody>
      </p:sp>
      <p:sp>
        <p:nvSpPr>
          <p:cNvPr id="11" name="Content Placeholder 2">
            <a:extLst>
              <a:ext uri="{FF2B5EF4-FFF2-40B4-BE49-F238E27FC236}"/>
            </a:extLst>
          </p:cNvPr>
          <p:cNvSpPr txBox="1">
            <a:spLocks/>
          </p:cNvSpPr>
          <p:nvPr/>
        </p:nvSpPr>
        <p:spPr>
          <a:xfrm>
            <a:off x="2513013" y="292100"/>
            <a:ext cx="4308475" cy="1633538"/>
          </a:xfrm>
          <a:prstGeom prst="rect">
            <a:avLst/>
          </a:prstGeom>
        </p:spPr>
        <p:txBody>
          <a:bodyPr>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What are other abnormal observations (not all depicted in these images)?</a:t>
            </a:r>
          </a:p>
        </p:txBody>
      </p:sp>
      <p:sp>
        <p:nvSpPr>
          <p:cNvPr id="6" name="Content Placeholder 2">
            <a:extLst>
              <a:ext uri="{FF2B5EF4-FFF2-40B4-BE49-F238E27FC236}"/>
            </a:extLst>
          </p:cNvPr>
          <p:cNvSpPr txBox="1">
            <a:spLocks/>
          </p:cNvSpPr>
          <p:nvPr/>
        </p:nvSpPr>
        <p:spPr>
          <a:xfrm>
            <a:off x="2590800" y="4279900"/>
            <a:ext cx="3886200" cy="6731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Focal accumulation</a:t>
            </a:r>
          </a:p>
        </p:txBody>
      </p:sp>
      <p:sp>
        <p:nvSpPr>
          <p:cNvPr id="7" name="Content Placeholder 2">
            <a:extLst>
              <a:ext uri="{FF2B5EF4-FFF2-40B4-BE49-F238E27FC236}"/>
            </a:extLst>
          </p:cNvPr>
          <p:cNvSpPr txBox="1">
            <a:spLocks/>
          </p:cNvSpPr>
          <p:nvPr/>
        </p:nvSpPr>
        <p:spPr>
          <a:xfrm>
            <a:off x="2590800" y="3581400"/>
            <a:ext cx="3886200" cy="6731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Dermal backflow</a:t>
            </a:r>
          </a:p>
        </p:txBody>
      </p:sp>
      <p:sp>
        <p:nvSpPr>
          <p:cNvPr id="9" name="Content Placeholder 2">
            <a:extLst>
              <a:ext uri="{FF2B5EF4-FFF2-40B4-BE49-F238E27FC236}"/>
            </a:extLst>
          </p:cNvPr>
          <p:cNvSpPr txBox="1">
            <a:spLocks/>
          </p:cNvSpPr>
          <p:nvPr/>
        </p:nvSpPr>
        <p:spPr>
          <a:xfrm>
            <a:off x="2590800" y="2971800"/>
            <a:ext cx="3886200" cy="5461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Too many collaterals</a:t>
            </a:r>
          </a:p>
        </p:txBody>
      </p:sp>
      <p:pic>
        <p:nvPicPr>
          <p:cNvPr id="10247" name="Picture 2" descr="https://www.ajronline.org/na101/home/literatum/publisher/arrs/journals/content/ajr/2002/ajr.2002.178.issue-2/ajr.178.2.1780405/production/images/large/02_ab0786_04b.jpeg"/>
          <p:cNvPicPr>
            <a:picLocks noChangeAspect="1" noChangeArrowheads="1"/>
          </p:cNvPicPr>
          <p:nvPr/>
        </p:nvPicPr>
        <p:blipFill>
          <a:blip r:embed="rId3" cstate="print">
            <a:extLst>
              <a:ext uri="{28A0092B-C50C-407E-A947-70E740481C1C}">
                <a14:useLocalDpi xmlns:a14="http://schemas.microsoft.com/office/drawing/2010/main" val="0"/>
              </a:ext>
            </a:extLst>
          </a:blip>
          <a:srcRect l="8051" r="10698"/>
          <a:stretch>
            <a:fillRect/>
          </a:stretch>
        </p:blipFill>
        <p:spPr bwMode="auto">
          <a:xfrm>
            <a:off x="0" y="0"/>
            <a:ext cx="2182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extLst>
          </p:cNvPr>
          <p:cNvSpPr txBox="1">
            <a:spLocks/>
          </p:cNvSpPr>
          <p:nvPr/>
        </p:nvSpPr>
        <p:spPr>
          <a:xfrm>
            <a:off x="2590800" y="4997450"/>
            <a:ext cx="3886200" cy="6731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No ilioinguinal nodes</a:t>
            </a:r>
          </a:p>
        </p:txBody>
      </p:sp>
      <p:sp>
        <p:nvSpPr>
          <p:cNvPr id="14" name="Content Placeholder 2">
            <a:extLst>
              <a:ext uri="{FF2B5EF4-FFF2-40B4-BE49-F238E27FC236}"/>
            </a:extLst>
          </p:cNvPr>
          <p:cNvSpPr txBox="1">
            <a:spLocks/>
          </p:cNvSpPr>
          <p:nvPr/>
        </p:nvSpPr>
        <p:spPr>
          <a:xfrm>
            <a:off x="2590800" y="5651500"/>
            <a:ext cx="3886200" cy="6731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Large caliber trunks</a:t>
            </a:r>
          </a:p>
        </p:txBody>
      </p:sp>
      <p:pic>
        <p:nvPicPr>
          <p:cNvPr id="10250" name="Picture 4" descr="https://www.ajronline.org/na101/home/literatum/publisher/arrs/journals/content/ajr/2002/ajr.2002.178.issue-2/ajr.178.2.1780405/production/images/large/02_ab0786_05a.jpeg"/>
          <p:cNvPicPr>
            <a:picLocks noChangeAspect="1" noChangeArrowheads="1"/>
          </p:cNvPicPr>
          <p:nvPr/>
        </p:nvPicPr>
        <p:blipFill>
          <a:blip r:embed="rId4" cstate="print">
            <a:extLst>
              <a:ext uri="{28A0092B-C50C-407E-A947-70E740481C1C}">
                <a14:useLocalDpi xmlns:a14="http://schemas.microsoft.com/office/drawing/2010/main" val="0"/>
              </a:ext>
            </a:extLst>
          </a:blip>
          <a:srcRect l="20168" r="14841"/>
          <a:stretch>
            <a:fillRect/>
          </a:stretch>
        </p:blipFill>
        <p:spPr bwMode="auto">
          <a:xfrm>
            <a:off x="6821488" y="0"/>
            <a:ext cx="2322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Box 1"/>
          <p:cNvSpPr txBox="1">
            <a:spLocks noChangeArrowheads="1"/>
          </p:cNvSpPr>
          <p:nvPr/>
        </p:nvSpPr>
        <p:spPr bwMode="auto">
          <a:xfrm>
            <a:off x="6792913" y="6488113"/>
            <a:ext cx="2351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t>AJR 2002;178: 405-412</a:t>
            </a:r>
          </a:p>
        </p:txBody>
      </p:sp>
      <p:sp>
        <p:nvSpPr>
          <p:cNvPr id="10252" name="TextBox 14"/>
          <p:cNvSpPr txBox="1">
            <a:spLocks noChangeArrowheads="1"/>
          </p:cNvSpPr>
          <p:nvPr/>
        </p:nvSpPr>
        <p:spPr bwMode="auto">
          <a:xfrm>
            <a:off x="-38100" y="6519863"/>
            <a:ext cx="2349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t>AJR 2002;178: 405-412</a:t>
            </a:r>
          </a:p>
        </p:txBody>
      </p:sp>
    </p:spTree>
    <p:extLst>
      <p:ext uri="{BB962C8B-B14F-4D97-AF65-F5344CB8AC3E}">
        <p14:creationId xmlns:p14="http://schemas.microsoft.com/office/powerpoint/2010/main" val="933512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9"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695F762-60D5-49F8-B75C-8E14D5DE7062}"/>
              </a:ext>
            </a:extLst>
          </p:cNvPr>
          <p:cNvPicPr>
            <a:picLocks noChangeAspect="1"/>
          </p:cNvPicPr>
          <p:nvPr/>
        </p:nvPicPr>
        <p:blipFill rotWithShape="1">
          <a:blip r:embed="rId3">
            <a:extLst>
              <a:ext uri="{28A0092B-C50C-407E-A947-70E740481C1C}">
                <a14:useLocalDpi xmlns:a14="http://schemas.microsoft.com/office/drawing/2010/main" val="0"/>
              </a:ext>
            </a:extLst>
          </a:blip>
          <a:srcRect l="24161" b="14445"/>
          <a:stretch/>
        </p:blipFill>
        <p:spPr>
          <a:xfrm>
            <a:off x="87229" y="495300"/>
            <a:ext cx="5591260" cy="5867400"/>
          </a:xfrm>
          <a:prstGeom prst="rect">
            <a:avLst/>
          </a:prstGeom>
        </p:spPr>
      </p:pic>
      <p:sp>
        <p:nvSpPr>
          <p:cNvPr id="11" name="Content Placeholder 10">
            <a:extLst>
              <a:ext uri="{FF2B5EF4-FFF2-40B4-BE49-F238E27FC236}">
                <a16:creationId xmlns="" xmlns:a16="http://schemas.microsoft.com/office/drawing/2014/main" id="{60C4FFA9-82D9-4E9F-810E-C9924FE51CC2}"/>
              </a:ext>
            </a:extLst>
          </p:cNvPr>
          <p:cNvSpPr>
            <a:spLocks noGrp="1"/>
          </p:cNvSpPr>
          <p:nvPr>
            <p:ph idx="1"/>
          </p:nvPr>
        </p:nvSpPr>
        <p:spPr>
          <a:xfrm>
            <a:off x="5889124" y="289443"/>
            <a:ext cx="3282950" cy="2291313"/>
          </a:xfrm>
        </p:spPr>
        <p:txBody>
          <a:bodyPr/>
          <a:lstStyle/>
          <a:p>
            <a:pPr marL="0" indent="0">
              <a:buNone/>
            </a:pPr>
            <a:r>
              <a:rPr lang="en-US" dirty="0">
                <a:solidFill>
                  <a:schemeClr val="bg1"/>
                </a:solidFill>
              </a:rPr>
              <a:t>What is the broad differential diagnosis?</a:t>
            </a:r>
          </a:p>
          <a:p>
            <a:pPr marL="0" indent="0">
              <a:buNone/>
            </a:pPr>
            <a:endParaRPr lang="en-US" dirty="0">
              <a:solidFill>
                <a:schemeClr val="bg1"/>
              </a:solidFill>
            </a:endParaRPr>
          </a:p>
        </p:txBody>
      </p:sp>
      <p:sp>
        <p:nvSpPr>
          <p:cNvPr id="13" name="Content Placeholder 10">
            <a:extLst>
              <a:ext uri="{FF2B5EF4-FFF2-40B4-BE49-F238E27FC236}">
                <a16:creationId xmlns="" xmlns:a16="http://schemas.microsoft.com/office/drawing/2014/main" id="{78D5F244-269E-49AD-BDF4-9F7271485BCC}"/>
              </a:ext>
            </a:extLst>
          </p:cNvPr>
          <p:cNvSpPr txBox="1">
            <a:spLocks/>
          </p:cNvSpPr>
          <p:nvPr/>
        </p:nvSpPr>
        <p:spPr bwMode="auto">
          <a:xfrm>
            <a:off x="5901156" y="2283343"/>
            <a:ext cx="3481553" cy="17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kern="0" dirty="0">
                <a:solidFill>
                  <a:srgbClr val="FFFF00"/>
                </a:solidFill>
              </a:rPr>
              <a:t>Lung, paraspinal or mediastinal mass (w/effusion)</a:t>
            </a:r>
          </a:p>
          <a:p>
            <a:pPr marL="0" indent="0">
              <a:buFontTx/>
              <a:buNone/>
            </a:pPr>
            <a:endParaRPr lang="en-US" kern="0" dirty="0">
              <a:solidFill>
                <a:srgbClr val="FFFF00"/>
              </a:solidFill>
            </a:endParaRPr>
          </a:p>
        </p:txBody>
      </p:sp>
      <p:sp>
        <p:nvSpPr>
          <p:cNvPr id="4" name="TextBox 3">
            <a:extLst>
              <a:ext uri="{FF2B5EF4-FFF2-40B4-BE49-F238E27FC236}">
                <a16:creationId xmlns="" xmlns:a16="http://schemas.microsoft.com/office/drawing/2014/main" id="{9DC0978D-ECA0-4951-A724-F8076678D2DD}"/>
              </a:ext>
            </a:extLst>
          </p:cNvPr>
          <p:cNvSpPr txBox="1"/>
          <p:nvPr/>
        </p:nvSpPr>
        <p:spPr>
          <a:xfrm>
            <a:off x="5943599" y="4191000"/>
            <a:ext cx="3113172" cy="3046988"/>
          </a:xfrm>
          <a:prstGeom prst="rect">
            <a:avLst/>
          </a:prstGeom>
          <a:noFill/>
        </p:spPr>
        <p:txBody>
          <a:bodyPr wrap="square" rtlCol="0">
            <a:spAutoFit/>
          </a:bodyPr>
          <a:lstStyle/>
          <a:p>
            <a:r>
              <a:rPr lang="en-US" sz="3200" kern="0" dirty="0">
                <a:solidFill>
                  <a:srgbClr val="FFFF00"/>
                </a:solidFill>
              </a:rPr>
              <a:t>Airspace disease should not have this much mass-effect</a:t>
            </a:r>
          </a:p>
          <a:p>
            <a:endParaRPr lang="en-US" sz="3200" dirty="0">
              <a:solidFill>
                <a:srgbClr val="FFFF00"/>
              </a:solidFill>
            </a:endParaRPr>
          </a:p>
        </p:txBody>
      </p:sp>
    </p:spTree>
    <p:extLst>
      <p:ext uri="{BB962C8B-B14F-4D97-AF65-F5344CB8AC3E}">
        <p14:creationId xmlns:p14="http://schemas.microsoft.com/office/powerpoint/2010/main" val="317195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457200" y="0"/>
            <a:ext cx="8229600" cy="1143000"/>
          </a:xfrm>
        </p:spPr>
        <p:txBody>
          <a:bodyPr/>
          <a:lstStyle/>
          <a:p>
            <a:r>
              <a:rPr lang="en-US" altLang="en-US" smtClean="0">
                <a:solidFill>
                  <a:schemeClr val="bg1"/>
                </a:solidFill>
              </a:rPr>
              <a:t>Lymphedema Basics</a:t>
            </a:r>
          </a:p>
        </p:txBody>
      </p:sp>
      <p:sp>
        <p:nvSpPr>
          <p:cNvPr id="11267" name="Content Placeholder 2"/>
          <p:cNvSpPr>
            <a:spLocks noGrp="1" noChangeArrowheads="1"/>
          </p:cNvSpPr>
          <p:nvPr>
            <p:ph idx="1"/>
          </p:nvPr>
        </p:nvSpPr>
        <p:spPr>
          <a:xfrm>
            <a:off x="457200" y="990600"/>
            <a:ext cx="8229600" cy="4525963"/>
          </a:xfrm>
        </p:spPr>
        <p:txBody>
          <a:bodyPr/>
          <a:lstStyle/>
          <a:p>
            <a:r>
              <a:rPr lang="en-US" altLang="en-US" smtClean="0">
                <a:solidFill>
                  <a:schemeClr val="bg1"/>
                </a:solidFill>
              </a:rPr>
              <a:t>Primary (mostly inherited)</a:t>
            </a:r>
          </a:p>
          <a:p>
            <a:pPr lvl="1"/>
            <a:r>
              <a:rPr lang="en-US" altLang="en-US" smtClean="0">
                <a:solidFill>
                  <a:schemeClr val="bg1"/>
                </a:solidFill>
              </a:rPr>
              <a:t>Congenital</a:t>
            </a:r>
          </a:p>
          <a:p>
            <a:pPr lvl="1"/>
            <a:r>
              <a:rPr lang="en-US" altLang="en-US" smtClean="0">
                <a:solidFill>
                  <a:schemeClr val="bg1"/>
                </a:solidFill>
              </a:rPr>
              <a:t>Precox: adolescent/young adult females</a:t>
            </a:r>
          </a:p>
          <a:p>
            <a:pPr lvl="1"/>
            <a:r>
              <a:rPr lang="en-US" altLang="en-US" smtClean="0">
                <a:solidFill>
                  <a:schemeClr val="bg1"/>
                </a:solidFill>
              </a:rPr>
              <a:t>Tarda (after age 35)</a:t>
            </a:r>
          </a:p>
          <a:p>
            <a:r>
              <a:rPr lang="en-US" altLang="en-US" smtClean="0">
                <a:solidFill>
                  <a:schemeClr val="bg1"/>
                </a:solidFill>
              </a:rPr>
              <a:t>Secondary – Lymphatic obstruction (tumor, parasitic infection), or destruction (trauma/surgery, radiation)</a:t>
            </a:r>
          </a:p>
          <a:p>
            <a:r>
              <a:rPr lang="en-US" altLang="en-US" smtClean="0">
                <a:solidFill>
                  <a:schemeClr val="bg1"/>
                </a:solidFill>
              </a:rPr>
              <a:t>Stage 1 = reversible with elevation</a:t>
            </a:r>
          </a:p>
          <a:p>
            <a:r>
              <a:rPr lang="en-US" altLang="en-US" smtClean="0">
                <a:solidFill>
                  <a:schemeClr val="bg1"/>
                </a:solidFill>
              </a:rPr>
              <a:t>Stage 2 = non-reversible with elevation</a:t>
            </a:r>
          </a:p>
          <a:p>
            <a:r>
              <a:rPr lang="en-US" altLang="en-US" smtClean="0">
                <a:solidFill>
                  <a:schemeClr val="bg1"/>
                </a:solidFill>
              </a:rPr>
              <a:t>Stage 3 = Massive enlargement and skin hardening</a:t>
            </a:r>
          </a:p>
        </p:txBody>
      </p:sp>
    </p:spTree>
    <p:extLst>
      <p:ext uri="{BB962C8B-B14F-4D97-AF65-F5344CB8AC3E}">
        <p14:creationId xmlns:p14="http://schemas.microsoft.com/office/powerpoint/2010/main" val="1092154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noChangeArrowheads="1"/>
          </p:cNvSpPr>
          <p:nvPr>
            <p:ph type="title"/>
          </p:nvPr>
        </p:nvSpPr>
        <p:spPr/>
        <p:txBody>
          <a:bodyPr/>
          <a:lstStyle/>
          <a:p>
            <a:r>
              <a:rPr lang="en-US" altLang="en-US" smtClean="0">
                <a:solidFill>
                  <a:schemeClr val="bg1"/>
                </a:solidFill>
              </a:rPr>
              <a:t>Extremity lymphoscintigraphy</a:t>
            </a:r>
          </a:p>
        </p:txBody>
      </p:sp>
      <p:sp>
        <p:nvSpPr>
          <p:cNvPr id="12291" name="TextBox 5"/>
          <p:cNvSpPr txBox="1">
            <a:spLocks noChangeArrowheads="1"/>
          </p:cNvSpPr>
          <p:nvPr/>
        </p:nvSpPr>
        <p:spPr bwMode="auto">
          <a:xfrm>
            <a:off x="914400" y="1524000"/>
            <a:ext cx="629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rPr>
              <a:t>How sensitive and specific is this test?</a:t>
            </a:r>
          </a:p>
        </p:txBody>
      </p:sp>
      <p:sp>
        <p:nvSpPr>
          <p:cNvPr id="7" name="TextBox 6"/>
          <p:cNvSpPr txBox="1">
            <a:spLocks noChangeArrowheads="1"/>
          </p:cNvSpPr>
          <p:nvPr/>
        </p:nvSpPr>
        <p:spPr bwMode="auto">
          <a:xfrm>
            <a:off x="1524000" y="2133600"/>
            <a:ext cx="5030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~92% sensitive, 100% specific</a:t>
            </a:r>
          </a:p>
        </p:txBody>
      </p:sp>
      <p:sp>
        <p:nvSpPr>
          <p:cNvPr id="8" name="TextBox 7"/>
          <p:cNvSpPr txBox="1">
            <a:spLocks noChangeArrowheads="1"/>
          </p:cNvSpPr>
          <p:nvPr/>
        </p:nvSpPr>
        <p:spPr bwMode="auto">
          <a:xfrm>
            <a:off x="990600" y="2819400"/>
            <a:ext cx="6934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rPr>
              <a:t>If normal, based on a recent study, what is the clinical recommendation? </a:t>
            </a:r>
          </a:p>
        </p:txBody>
      </p:sp>
      <p:sp>
        <p:nvSpPr>
          <p:cNvPr id="9" name="TextBox 8"/>
          <p:cNvSpPr txBox="1">
            <a:spLocks noChangeArrowheads="1"/>
          </p:cNvSpPr>
          <p:nvPr/>
        </p:nvSpPr>
        <p:spPr bwMode="auto">
          <a:xfrm>
            <a:off x="1676400" y="3962400"/>
            <a:ext cx="6934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Primary lymphedema is more likely to be falsely negative than secondary lymphedema, so if this is the clinical suspicion, treatment and re-imaging may be advisable (Plast Reconstr Surg Glob Open. 2017 Jul; 5(7): e1396)</a:t>
            </a:r>
          </a:p>
        </p:txBody>
      </p:sp>
    </p:spTree>
    <p:extLst>
      <p:ext uri="{BB962C8B-B14F-4D97-AF65-F5344CB8AC3E}">
        <p14:creationId xmlns:p14="http://schemas.microsoft.com/office/powerpoint/2010/main" val="4045972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r>
              <a:rPr lang="en-US" altLang="en-US" smtClean="0">
                <a:solidFill>
                  <a:schemeClr val="bg1"/>
                </a:solidFill>
              </a:rPr>
              <a:t>References</a:t>
            </a:r>
          </a:p>
        </p:txBody>
      </p:sp>
      <p:sp>
        <p:nvSpPr>
          <p:cNvPr id="13315" name="Content Placeholder 2"/>
          <p:cNvSpPr>
            <a:spLocks noGrp="1" noChangeArrowheads="1"/>
          </p:cNvSpPr>
          <p:nvPr>
            <p:ph idx="1"/>
          </p:nvPr>
        </p:nvSpPr>
        <p:spPr/>
        <p:txBody>
          <a:bodyPr/>
          <a:lstStyle/>
          <a:p>
            <a:r>
              <a:rPr lang="en-US" altLang="en-US" sz="2400" smtClean="0">
                <a:solidFill>
                  <a:schemeClr val="bg1"/>
                </a:solidFill>
              </a:rPr>
              <a:t>Using Lymphoscintigraphy to Evaluate Suspected Lymphedema of the Extremities, M Moshiri et al, American Journal of Roentgenology. 2002;178: 405-412. </a:t>
            </a:r>
          </a:p>
          <a:p>
            <a:r>
              <a:rPr lang="en-US" altLang="en-US" sz="2400" smtClean="0">
                <a:solidFill>
                  <a:schemeClr val="bg1"/>
                </a:solidFill>
              </a:rPr>
              <a:t>Diagnostic Accuracy of Lymphoscintigraphy for Lymphedema and Analysis of False-Negative Tests, A Hassanein et al (Boston Children’s), Plast Reconstr Surg Glob Open. 2017 Jul; 5(7): e1396.</a:t>
            </a:r>
          </a:p>
          <a:p>
            <a:r>
              <a:rPr lang="en-US" altLang="en-US" sz="2400" smtClean="0">
                <a:solidFill>
                  <a:schemeClr val="bg1"/>
                </a:solidFill>
              </a:rPr>
              <a:t>Role of lymphoscintigraphy in diagnosis and management of patients with leg swelling of unclear etiology, Tek Chand Kalawat et al, Indian J Nucl Med. 2012 Oct-Dec; 27(4): 226–230.</a:t>
            </a:r>
          </a:p>
        </p:txBody>
      </p:sp>
    </p:spTree>
    <p:extLst>
      <p:ext uri="{BB962C8B-B14F-4D97-AF65-F5344CB8AC3E}">
        <p14:creationId xmlns:p14="http://schemas.microsoft.com/office/powerpoint/2010/main" val="4160361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746375" y="2590800"/>
            <a:ext cx="35782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a:solidFill>
                  <a:srgbClr val="FFFF00"/>
                </a:solidFill>
              </a:rPr>
              <a:t>CASE # 51</a:t>
            </a:r>
          </a:p>
          <a:p>
            <a:pPr algn="ctr" eaLnBrk="1" hangingPunct="1">
              <a:spcBef>
                <a:spcPct val="0"/>
              </a:spcBef>
              <a:buFontTx/>
              <a:buNone/>
            </a:pPr>
            <a:endParaRPr lang="en-US" altLang="en-US">
              <a:solidFill>
                <a:srgbClr val="FFFF00"/>
              </a:solidFill>
            </a:endParaRPr>
          </a:p>
          <a:p>
            <a:pPr algn="ctr" eaLnBrk="1" hangingPunct="1">
              <a:spcBef>
                <a:spcPct val="0"/>
              </a:spcBef>
              <a:buFontTx/>
              <a:buNone/>
            </a:pPr>
            <a:r>
              <a:rPr lang="en-US" altLang="en-US">
                <a:solidFill>
                  <a:srgbClr val="FFFF00"/>
                </a:solidFill>
              </a:rPr>
              <a:t>CNMC 020557015</a:t>
            </a:r>
          </a:p>
        </p:txBody>
      </p:sp>
    </p:spTree>
    <p:extLst>
      <p:ext uri="{BB962C8B-B14F-4D97-AF65-F5344CB8AC3E}">
        <p14:creationId xmlns:p14="http://schemas.microsoft.com/office/powerpoint/2010/main" val="20537488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noChangeArrowheads="1"/>
          </p:cNvSpPr>
          <p:nvPr>
            <p:ph idx="1"/>
          </p:nvPr>
        </p:nvSpPr>
        <p:spPr>
          <a:xfrm>
            <a:off x="457200" y="4495800"/>
            <a:ext cx="2743200" cy="1371600"/>
          </a:xfrm>
        </p:spPr>
        <p:txBody>
          <a:bodyPr/>
          <a:lstStyle/>
          <a:p>
            <a:pPr marL="0" indent="0">
              <a:buFontTx/>
              <a:buNone/>
            </a:pPr>
            <a:r>
              <a:rPr lang="en-US" altLang="en-US" sz="2800" smtClean="0">
                <a:solidFill>
                  <a:schemeClr val="bg1"/>
                </a:solidFill>
              </a:rPr>
              <a:t>What is the study?</a:t>
            </a:r>
          </a:p>
        </p:txBody>
      </p:sp>
      <p:sp>
        <p:nvSpPr>
          <p:cNvPr id="5123" name="Title 3"/>
          <p:cNvSpPr>
            <a:spLocks noGrp="1" noChangeArrowheads="1"/>
          </p:cNvSpPr>
          <p:nvPr>
            <p:ph type="title"/>
          </p:nvPr>
        </p:nvSpPr>
        <p:spPr>
          <a:xfrm>
            <a:off x="457200" y="76200"/>
            <a:ext cx="8534400" cy="1524000"/>
          </a:xfrm>
        </p:spPr>
        <p:txBody>
          <a:bodyPr/>
          <a:lstStyle/>
          <a:p>
            <a:r>
              <a:rPr lang="en-US" altLang="en-US" sz="2800" smtClean="0">
                <a:solidFill>
                  <a:schemeClr val="bg1"/>
                </a:solidFill>
              </a:rPr>
              <a:t>15 y/o male with history of PSC, here with worsened RUQ pain. Ultrasound shows dilated gallbladder with wall thickening and possibly tiny stones.</a:t>
            </a:r>
          </a:p>
        </p:txBody>
      </p:sp>
      <p:sp>
        <p:nvSpPr>
          <p:cNvPr id="11" name="Content Placeholder 2">
            <a:extLst>
              <a:ext uri="{FF2B5EF4-FFF2-40B4-BE49-F238E27FC236}">
                <a16:creationId xmlns:a16="http://schemas.microsoft.com/office/drawing/2014/main" xmlns="" id="{9D661AB3-745B-4447-9207-4CBEF69B5FBD}"/>
              </a:ext>
            </a:extLst>
          </p:cNvPr>
          <p:cNvSpPr txBox="1">
            <a:spLocks/>
          </p:cNvSpPr>
          <p:nvPr/>
        </p:nvSpPr>
        <p:spPr bwMode="auto">
          <a:xfrm>
            <a:off x="3505200" y="4572000"/>
            <a:ext cx="4572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25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Extremity Lymphoscintigraphy</a:t>
            </a:r>
          </a:p>
          <a:p>
            <a:pPr marL="0" indent="0">
              <a:buFontTx/>
              <a:buNone/>
              <a:defRPr/>
            </a:pPr>
            <a:r>
              <a:rPr lang="en-US" sz="2800" kern="0" dirty="0">
                <a:solidFill>
                  <a:srgbClr val="FFFF00"/>
                </a:solidFill>
              </a:rPr>
              <a:t>(Lower extremity in this case)</a:t>
            </a: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3088"/>
            <a:ext cx="9144000"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076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xmlns="" id="{183A99D1-1936-4725-BB40-95B34F00B11A}"/>
              </a:ext>
            </a:extLst>
          </p:cNvPr>
          <p:cNvSpPr txBox="1">
            <a:spLocks/>
          </p:cNvSpPr>
          <p:nvPr/>
        </p:nvSpPr>
        <p:spPr>
          <a:xfrm>
            <a:off x="533400" y="228600"/>
            <a:ext cx="2514600" cy="10668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What study is this?</a:t>
            </a:r>
          </a:p>
        </p:txBody>
      </p:sp>
      <p:sp>
        <p:nvSpPr>
          <p:cNvPr id="10" name="Content Placeholder 2">
            <a:extLst>
              <a:ext uri="{FF2B5EF4-FFF2-40B4-BE49-F238E27FC236}">
                <a16:creationId xmlns:a16="http://schemas.microsoft.com/office/drawing/2014/main" xmlns="" id="{59A691E1-C82A-4D46-A4F6-C6E7922E4006}"/>
              </a:ext>
            </a:extLst>
          </p:cNvPr>
          <p:cNvSpPr txBox="1">
            <a:spLocks/>
          </p:cNvSpPr>
          <p:nvPr/>
        </p:nvSpPr>
        <p:spPr>
          <a:xfrm>
            <a:off x="533400" y="5029200"/>
            <a:ext cx="2743200" cy="13716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Hepatobiliary scan</a:t>
            </a:r>
          </a:p>
        </p:txBody>
      </p:sp>
      <p:sp>
        <p:nvSpPr>
          <p:cNvPr id="11" name="Content Placeholder 2">
            <a:extLst>
              <a:ext uri="{FF2B5EF4-FFF2-40B4-BE49-F238E27FC236}">
                <a16:creationId xmlns:a16="http://schemas.microsoft.com/office/drawing/2014/main" xmlns="" id="{DF835360-FC00-42CC-B2ED-C6067DF44F0B}"/>
              </a:ext>
            </a:extLst>
          </p:cNvPr>
          <p:cNvSpPr txBox="1">
            <a:spLocks/>
          </p:cNvSpPr>
          <p:nvPr/>
        </p:nvSpPr>
        <p:spPr>
          <a:xfrm>
            <a:off x="3048000" y="228600"/>
            <a:ext cx="2743200" cy="10668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What is the radiotracer?</a:t>
            </a:r>
          </a:p>
        </p:txBody>
      </p:sp>
      <p:sp>
        <p:nvSpPr>
          <p:cNvPr id="12" name="Content Placeholder 2">
            <a:extLst>
              <a:ext uri="{FF2B5EF4-FFF2-40B4-BE49-F238E27FC236}">
                <a16:creationId xmlns:a16="http://schemas.microsoft.com/office/drawing/2014/main" xmlns="" id="{63D52050-B37A-4495-96CD-C400885782BE}"/>
              </a:ext>
            </a:extLst>
          </p:cNvPr>
          <p:cNvSpPr txBox="1">
            <a:spLocks/>
          </p:cNvSpPr>
          <p:nvPr/>
        </p:nvSpPr>
        <p:spPr>
          <a:xfrm>
            <a:off x="2887663" y="5029200"/>
            <a:ext cx="2743200" cy="10668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Tc99m-BrIDA (mebrofenin)</a:t>
            </a:r>
          </a:p>
        </p:txBody>
      </p:sp>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9350"/>
            <a:ext cx="7151688"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xmlns="" id="{F9A1BB8F-99E8-4388-92E4-2768469F19E8}"/>
              </a:ext>
            </a:extLst>
          </p:cNvPr>
          <p:cNvSpPr txBox="1">
            <a:spLocks/>
          </p:cNvSpPr>
          <p:nvPr/>
        </p:nvSpPr>
        <p:spPr>
          <a:xfrm>
            <a:off x="5715000" y="228600"/>
            <a:ext cx="2743200" cy="1066800"/>
          </a:xfrm>
          <a:prstGeom prst="rect">
            <a:avLst/>
          </a:prstGeom>
        </p:spPr>
        <p:txBody>
          <a:bodyPr>
            <a:normAutofit fontScale="925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What is the dose of morphine?</a:t>
            </a:r>
          </a:p>
        </p:txBody>
      </p:sp>
      <p:sp>
        <p:nvSpPr>
          <p:cNvPr id="13" name="Content Placeholder 2">
            <a:extLst>
              <a:ext uri="{FF2B5EF4-FFF2-40B4-BE49-F238E27FC236}">
                <a16:creationId xmlns:a16="http://schemas.microsoft.com/office/drawing/2014/main" xmlns="" id="{098FFC90-AFD5-4667-8375-0767BB142986}"/>
              </a:ext>
            </a:extLst>
          </p:cNvPr>
          <p:cNvSpPr txBox="1">
            <a:spLocks/>
          </p:cNvSpPr>
          <p:nvPr/>
        </p:nvSpPr>
        <p:spPr>
          <a:xfrm>
            <a:off x="5638800" y="5029200"/>
            <a:ext cx="2819400" cy="6096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0.04mg/kg….. </a:t>
            </a:r>
          </a:p>
        </p:txBody>
      </p:sp>
      <p:sp>
        <p:nvSpPr>
          <p:cNvPr id="2" name="TextBox 1">
            <a:extLst>
              <a:ext uri="{FF2B5EF4-FFF2-40B4-BE49-F238E27FC236}">
                <a16:creationId xmlns:a16="http://schemas.microsoft.com/office/drawing/2014/main" xmlns="" id="{2058E40F-2296-41F6-8003-D7E821FF2667}"/>
              </a:ext>
            </a:extLst>
          </p:cNvPr>
          <p:cNvSpPr txBox="1"/>
          <p:nvPr/>
        </p:nvSpPr>
        <p:spPr>
          <a:xfrm>
            <a:off x="5662613" y="5486400"/>
            <a:ext cx="3328987" cy="1384300"/>
          </a:xfrm>
          <a:prstGeom prst="rect">
            <a:avLst/>
          </a:prstGeom>
          <a:noFill/>
        </p:spPr>
        <p:txBody>
          <a:bodyPr>
            <a:spAutoFit/>
          </a:bodyPr>
          <a:lstStyle/>
          <a:p>
            <a:pPr eaLnBrk="1" hangingPunct="1">
              <a:defRPr/>
            </a:pPr>
            <a:r>
              <a:rPr lang="en-US" sz="2800" kern="0" dirty="0">
                <a:solidFill>
                  <a:srgbClr val="FFFF00"/>
                </a:solidFill>
                <a:latin typeface="Arial" panose="020B0604020202020204" pitchFamily="34" charset="0"/>
              </a:rPr>
              <a:t>but not indicated! No bowel activity is present.</a:t>
            </a:r>
            <a:endParaRPr lang="en-US" sz="2800" dirty="0">
              <a:latin typeface="Arial" panose="020B0604020202020204" pitchFamily="34" charset="0"/>
            </a:endParaRPr>
          </a:p>
        </p:txBody>
      </p:sp>
    </p:spTree>
    <p:extLst>
      <p:ext uri="{BB962C8B-B14F-4D97-AF65-F5344CB8AC3E}">
        <p14:creationId xmlns:p14="http://schemas.microsoft.com/office/powerpoint/2010/main" val="1620316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8" grpId="0"/>
      <p:bldP spid="13"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25D5D79D-9E53-4AAD-A908-70712004F01D}"/>
              </a:ext>
            </a:extLst>
          </p:cNvPr>
          <p:cNvSpPr txBox="1">
            <a:spLocks/>
          </p:cNvSpPr>
          <p:nvPr/>
        </p:nvSpPr>
        <p:spPr>
          <a:xfrm>
            <a:off x="4953000" y="125413"/>
            <a:ext cx="2514600" cy="10668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What is the next step?</a:t>
            </a:r>
          </a:p>
        </p:txBody>
      </p:sp>
      <p:sp>
        <p:nvSpPr>
          <p:cNvPr id="6" name="Content Placeholder 2">
            <a:extLst>
              <a:ext uri="{FF2B5EF4-FFF2-40B4-BE49-F238E27FC236}">
                <a16:creationId xmlns:a16="http://schemas.microsoft.com/office/drawing/2014/main" xmlns="" id="{A6CFFF7D-7489-4930-9227-0D357C866C41}"/>
              </a:ext>
            </a:extLst>
          </p:cNvPr>
          <p:cNvSpPr txBox="1">
            <a:spLocks/>
          </p:cNvSpPr>
          <p:nvPr/>
        </p:nvSpPr>
        <p:spPr>
          <a:xfrm>
            <a:off x="4745038" y="5921375"/>
            <a:ext cx="4322762" cy="935038"/>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400" kern="0" dirty="0">
                <a:solidFill>
                  <a:srgbClr val="FFFF00"/>
                </a:solidFill>
              </a:rPr>
              <a:t>Wait. Neither bowel activity or gallbladder are seen.</a:t>
            </a:r>
          </a:p>
        </p:txBody>
      </p:sp>
      <p:sp>
        <p:nvSpPr>
          <p:cNvPr id="7" name="Content Placeholder 2">
            <a:extLst>
              <a:ext uri="{FF2B5EF4-FFF2-40B4-BE49-F238E27FC236}">
                <a16:creationId xmlns:a16="http://schemas.microsoft.com/office/drawing/2014/main" xmlns="" id="{532F7D2E-6D90-4D53-8F97-C61046984DAE}"/>
              </a:ext>
            </a:extLst>
          </p:cNvPr>
          <p:cNvSpPr txBox="1">
            <a:spLocks/>
          </p:cNvSpPr>
          <p:nvPr/>
        </p:nvSpPr>
        <p:spPr>
          <a:xfrm>
            <a:off x="152400" y="133350"/>
            <a:ext cx="3810000" cy="10668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What is the differential diagnosis?</a:t>
            </a:r>
          </a:p>
        </p:txBody>
      </p:sp>
      <p:sp>
        <p:nvSpPr>
          <p:cNvPr id="10" name="Content Placeholder 2">
            <a:extLst>
              <a:ext uri="{FF2B5EF4-FFF2-40B4-BE49-F238E27FC236}">
                <a16:creationId xmlns:a16="http://schemas.microsoft.com/office/drawing/2014/main" xmlns="" id="{35E89F56-DE00-48D6-ADDD-BFA3AE99E252}"/>
              </a:ext>
            </a:extLst>
          </p:cNvPr>
          <p:cNvSpPr txBox="1">
            <a:spLocks/>
          </p:cNvSpPr>
          <p:nvPr/>
        </p:nvSpPr>
        <p:spPr>
          <a:xfrm>
            <a:off x="152400" y="5937250"/>
            <a:ext cx="3810000" cy="919163"/>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400" kern="0" dirty="0">
                <a:solidFill>
                  <a:srgbClr val="FFFF00"/>
                </a:solidFill>
              </a:rPr>
              <a:t>Biliary obstruction and/or cystic duct obstruction </a:t>
            </a:r>
          </a:p>
        </p:txBody>
      </p:sp>
      <p:pic>
        <p:nvPicPr>
          <p:cNvPr id="92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81088"/>
            <a:ext cx="88392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959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8388"/>
            <a:ext cx="9144000"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629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2642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xmlns="" id="{183A99D1-1936-4725-BB40-95B34F00B11A}"/>
              </a:ext>
            </a:extLst>
          </p:cNvPr>
          <p:cNvSpPr txBox="1">
            <a:spLocks/>
          </p:cNvSpPr>
          <p:nvPr/>
        </p:nvSpPr>
        <p:spPr>
          <a:xfrm>
            <a:off x="533400" y="228600"/>
            <a:ext cx="2514600" cy="6858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Diagnosis?</a:t>
            </a:r>
          </a:p>
        </p:txBody>
      </p:sp>
      <p:sp>
        <p:nvSpPr>
          <p:cNvPr id="10" name="Content Placeholder 2">
            <a:extLst>
              <a:ext uri="{FF2B5EF4-FFF2-40B4-BE49-F238E27FC236}">
                <a16:creationId xmlns:a16="http://schemas.microsoft.com/office/drawing/2014/main" xmlns="" id="{59A691E1-C82A-4D46-A4F6-C6E7922E4006}"/>
              </a:ext>
            </a:extLst>
          </p:cNvPr>
          <p:cNvSpPr txBox="1">
            <a:spLocks/>
          </p:cNvSpPr>
          <p:nvPr/>
        </p:nvSpPr>
        <p:spPr>
          <a:xfrm>
            <a:off x="1295400" y="5257800"/>
            <a:ext cx="7086600" cy="15240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Adequate liver uptake without tracer in the gallbladder or bowel after 19hrs -&gt; Biliary obstruction and cystic duct obstruction</a:t>
            </a:r>
          </a:p>
        </p:txBody>
      </p:sp>
      <p:pic>
        <p:nvPicPr>
          <p:cNvPr id="1536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914400"/>
            <a:ext cx="852011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216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5945E76-39F4-4437-8EED-A670257D567D}"/>
              </a:ext>
            </a:extLst>
          </p:cNvPr>
          <p:cNvPicPr>
            <a:picLocks noChangeAspect="1"/>
          </p:cNvPicPr>
          <p:nvPr/>
        </p:nvPicPr>
        <p:blipFill rotWithShape="1">
          <a:blip r:embed="rId3">
            <a:extLst>
              <a:ext uri="{28A0092B-C50C-407E-A947-70E740481C1C}">
                <a14:useLocalDpi xmlns:a14="http://schemas.microsoft.com/office/drawing/2010/main" val="0"/>
              </a:ext>
            </a:extLst>
          </a:blip>
          <a:srcRect r="6753" b="14445"/>
          <a:stretch/>
        </p:blipFill>
        <p:spPr>
          <a:xfrm>
            <a:off x="-18661" y="1219200"/>
            <a:ext cx="5163615" cy="4191000"/>
          </a:xfrm>
          <a:prstGeom prst="rect">
            <a:avLst/>
          </a:prstGeom>
        </p:spPr>
      </p:pic>
      <p:pic>
        <p:nvPicPr>
          <p:cNvPr id="6" name="Picture 5">
            <a:extLst>
              <a:ext uri="{FF2B5EF4-FFF2-40B4-BE49-F238E27FC236}">
                <a16:creationId xmlns="" xmlns:a16="http://schemas.microsoft.com/office/drawing/2014/main" id="{2705219E-21F6-48CF-B1B0-0AE8519D41D0}"/>
              </a:ext>
            </a:extLst>
          </p:cNvPr>
          <p:cNvPicPr>
            <a:picLocks noChangeAspect="1"/>
          </p:cNvPicPr>
          <p:nvPr/>
        </p:nvPicPr>
        <p:blipFill rotWithShape="1">
          <a:blip r:embed="rId4">
            <a:extLst>
              <a:ext uri="{28A0092B-C50C-407E-A947-70E740481C1C}">
                <a14:useLocalDpi xmlns:a14="http://schemas.microsoft.com/office/drawing/2010/main" val="0"/>
              </a:ext>
            </a:extLst>
          </a:blip>
          <a:srcRect l="24161" b="14445"/>
          <a:stretch/>
        </p:blipFill>
        <p:spPr>
          <a:xfrm>
            <a:off x="5144954" y="1213650"/>
            <a:ext cx="3999046" cy="4196550"/>
          </a:xfrm>
          <a:prstGeom prst="rect">
            <a:avLst/>
          </a:prstGeom>
        </p:spPr>
      </p:pic>
    </p:spTree>
    <p:extLst>
      <p:ext uri="{BB962C8B-B14F-4D97-AF65-F5344CB8AC3E}">
        <p14:creationId xmlns:p14="http://schemas.microsoft.com/office/powerpoint/2010/main" val="1143485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5"/>
          <p:cNvPicPr>
            <a:picLocks noChangeAspect="1" noChangeArrowheads="1"/>
          </p:cNvPicPr>
          <p:nvPr/>
        </p:nvPicPr>
        <p:blipFill>
          <a:blip r:embed="rId3">
            <a:extLst>
              <a:ext uri="{28A0092B-C50C-407E-A947-70E740481C1C}">
                <a14:useLocalDpi xmlns:a14="http://schemas.microsoft.com/office/drawing/2010/main" val="0"/>
              </a:ext>
            </a:extLst>
          </a:blip>
          <a:srcRect l="6677" t="20293" r="6677" b="17818"/>
          <a:stretch>
            <a:fillRect/>
          </a:stretch>
        </p:blipFill>
        <p:spPr bwMode="auto">
          <a:xfrm>
            <a:off x="1371600" y="1143000"/>
            <a:ext cx="6400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xmlns="" id="{C723248B-1E65-45BE-8A9C-F9F176B8B804}"/>
              </a:ext>
            </a:extLst>
          </p:cNvPr>
          <p:cNvSpPr/>
          <p:nvPr/>
        </p:nvSpPr>
        <p:spPr>
          <a:xfrm>
            <a:off x="3886200" y="28194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Content Placeholder 2">
            <a:extLst>
              <a:ext uri="{FF2B5EF4-FFF2-40B4-BE49-F238E27FC236}">
                <a16:creationId xmlns:a16="http://schemas.microsoft.com/office/drawing/2014/main" xmlns="" id="{CE0E6636-E5E0-48DC-9A57-43A2D2130958}"/>
              </a:ext>
            </a:extLst>
          </p:cNvPr>
          <p:cNvSpPr txBox="1">
            <a:spLocks/>
          </p:cNvSpPr>
          <p:nvPr/>
        </p:nvSpPr>
        <p:spPr>
          <a:xfrm>
            <a:off x="457200" y="142875"/>
            <a:ext cx="4725988" cy="1219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Gallbladder hydrops and wall thickening.</a:t>
            </a:r>
          </a:p>
        </p:txBody>
      </p:sp>
      <p:sp>
        <p:nvSpPr>
          <p:cNvPr id="20" name="Content Placeholder 2">
            <a:extLst>
              <a:ext uri="{FF2B5EF4-FFF2-40B4-BE49-F238E27FC236}">
                <a16:creationId xmlns:a16="http://schemas.microsoft.com/office/drawing/2014/main" xmlns="" id="{B677B549-92ED-4F09-A24D-7C5A14949785}"/>
              </a:ext>
            </a:extLst>
          </p:cNvPr>
          <p:cNvSpPr txBox="1">
            <a:spLocks/>
          </p:cNvSpPr>
          <p:nvPr/>
        </p:nvSpPr>
        <p:spPr>
          <a:xfrm>
            <a:off x="4572000" y="5715000"/>
            <a:ext cx="4725988" cy="1219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Common bile duct stone</a:t>
            </a:r>
          </a:p>
        </p:txBody>
      </p:sp>
    </p:spTree>
    <p:extLst>
      <p:ext uri="{BB962C8B-B14F-4D97-AF65-F5344CB8AC3E}">
        <p14:creationId xmlns:p14="http://schemas.microsoft.com/office/powerpoint/2010/main" val="28428505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p:cNvPicPr>
            <a:picLocks noChangeAspect="1" noChangeArrowheads="1"/>
          </p:cNvPicPr>
          <p:nvPr/>
        </p:nvPicPr>
        <p:blipFill>
          <a:blip r:embed="rId3">
            <a:extLst>
              <a:ext uri="{28A0092B-C50C-407E-A947-70E740481C1C}">
                <a14:useLocalDpi xmlns:a14="http://schemas.microsoft.com/office/drawing/2010/main" val="0"/>
              </a:ext>
            </a:extLst>
          </a:blip>
          <a:srcRect l="6677" t="20093" r="6677" b="18655"/>
          <a:stretch>
            <a:fillRect/>
          </a:stretch>
        </p:blipFill>
        <p:spPr bwMode="auto">
          <a:xfrm>
            <a:off x="1371600" y="1143000"/>
            <a:ext cx="64674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xmlns="" id="{362A97B9-300E-4307-A178-9E67FD296491}"/>
              </a:ext>
            </a:extLst>
          </p:cNvPr>
          <p:cNvSpPr/>
          <p:nvPr/>
        </p:nvSpPr>
        <p:spPr>
          <a:xfrm>
            <a:off x="3962400" y="28194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Content Placeholder 2">
            <a:extLst>
              <a:ext uri="{FF2B5EF4-FFF2-40B4-BE49-F238E27FC236}">
                <a16:creationId xmlns:a16="http://schemas.microsoft.com/office/drawing/2014/main" xmlns="" id="{CA0F0328-A3D2-42E8-8D91-F57FD9C65CFC}"/>
              </a:ext>
            </a:extLst>
          </p:cNvPr>
          <p:cNvSpPr txBox="1">
            <a:spLocks/>
          </p:cNvSpPr>
          <p:nvPr/>
        </p:nvSpPr>
        <p:spPr>
          <a:xfrm>
            <a:off x="457200" y="142875"/>
            <a:ext cx="4725988" cy="1219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Gallbladder hydrops and wall thickening.</a:t>
            </a:r>
          </a:p>
        </p:txBody>
      </p:sp>
      <p:sp>
        <p:nvSpPr>
          <p:cNvPr id="12" name="Content Placeholder 2">
            <a:extLst>
              <a:ext uri="{FF2B5EF4-FFF2-40B4-BE49-F238E27FC236}">
                <a16:creationId xmlns:a16="http://schemas.microsoft.com/office/drawing/2014/main" xmlns="" id="{13F6F0ED-0CC4-4391-A9A5-C3C3EBC1039C}"/>
              </a:ext>
            </a:extLst>
          </p:cNvPr>
          <p:cNvSpPr txBox="1">
            <a:spLocks/>
          </p:cNvSpPr>
          <p:nvPr/>
        </p:nvSpPr>
        <p:spPr>
          <a:xfrm>
            <a:off x="4572000" y="5715000"/>
            <a:ext cx="4725988" cy="1219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Common bile duct stone</a:t>
            </a:r>
          </a:p>
        </p:txBody>
      </p:sp>
    </p:spTree>
    <p:extLst>
      <p:ext uri="{BB962C8B-B14F-4D97-AF65-F5344CB8AC3E}">
        <p14:creationId xmlns:p14="http://schemas.microsoft.com/office/powerpoint/2010/main" val="19074356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838" y="350838"/>
            <a:ext cx="6156325"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398A0E2F-2805-427E-934C-F0AFA500DAE6}"/>
              </a:ext>
            </a:extLst>
          </p:cNvPr>
          <p:cNvSpPr txBox="1">
            <a:spLocks/>
          </p:cNvSpPr>
          <p:nvPr/>
        </p:nvSpPr>
        <p:spPr>
          <a:xfrm>
            <a:off x="228600" y="142875"/>
            <a:ext cx="4725988" cy="1219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Gallbladder hydrops and wall thickening.</a:t>
            </a:r>
          </a:p>
        </p:txBody>
      </p:sp>
      <p:sp>
        <p:nvSpPr>
          <p:cNvPr id="4" name="Content Placeholder 2">
            <a:extLst>
              <a:ext uri="{FF2B5EF4-FFF2-40B4-BE49-F238E27FC236}">
                <a16:creationId xmlns:a16="http://schemas.microsoft.com/office/drawing/2014/main" xmlns="" id="{BD9FBDA7-8A87-4910-998D-51C7906E9E01}"/>
              </a:ext>
            </a:extLst>
          </p:cNvPr>
          <p:cNvSpPr txBox="1">
            <a:spLocks/>
          </p:cNvSpPr>
          <p:nvPr/>
        </p:nvSpPr>
        <p:spPr>
          <a:xfrm>
            <a:off x="5867400" y="4648200"/>
            <a:ext cx="4725988" cy="6858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Distal CBD normal</a:t>
            </a:r>
          </a:p>
        </p:txBody>
      </p:sp>
      <p:sp>
        <p:nvSpPr>
          <p:cNvPr id="5" name="Content Placeholder 2">
            <a:extLst>
              <a:ext uri="{FF2B5EF4-FFF2-40B4-BE49-F238E27FC236}">
                <a16:creationId xmlns:a16="http://schemas.microsoft.com/office/drawing/2014/main" xmlns="" id="{2CC2AA3E-619E-427B-8F6E-705229B1E360}"/>
              </a:ext>
            </a:extLst>
          </p:cNvPr>
          <p:cNvSpPr txBox="1">
            <a:spLocks/>
          </p:cNvSpPr>
          <p:nvPr/>
        </p:nvSpPr>
        <p:spPr>
          <a:xfrm>
            <a:off x="4876800" y="228600"/>
            <a:ext cx="4543425" cy="1325563"/>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Diffuse biliary dilatation upstream from CBC stone</a:t>
            </a:r>
          </a:p>
        </p:txBody>
      </p:sp>
      <p:sp>
        <p:nvSpPr>
          <p:cNvPr id="6" name="Content Placeholder 2">
            <a:extLst>
              <a:ext uri="{FF2B5EF4-FFF2-40B4-BE49-F238E27FC236}">
                <a16:creationId xmlns:a16="http://schemas.microsoft.com/office/drawing/2014/main" xmlns="" id="{85B74198-0BB8-4329-8B03-F5441F0A5674}"/>
              </a:ext>
            </a:extLst>
          </p:cNvPr>
          <p:cNvSpPr txBox="1">
            <a:spLocks/>
          </p:cNvSpPr>
          <p:nvPr/>
        </p:nvSpPr>
        <p:spPr>
          <a:xfrm>
            <a:off x="3857625" y="752475"/>
            <a:ext cx="1495425" cy="6096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000" kern="0" dirty="0">
                <a:solidFill>
                  <a:schemeClr val="bg1"/>
                </a:solidFill>
              </a:rPr>
              <a:t>Cyst</a:t>
            </a:r>
          </a:p>
        </p:txBody>
      </p:sp>
      <p:cxnSp>
        <p:nvCxnSpPr>
          <p:cNvPr id="8" name="Straight Arrow Connector 7">
            <a:extLst>
              <a:ext uri="{FF2B5EF4-FFF2-40B4-BE49-F238E27FC236}">
                <a16:creationId xmlns:a16="http://schemas.microsoft.com/office/drawing/2014/main" xmlns="" id="{F3D72E1C-B6BC-45BC-A388-504DEDDD1FF5}"/>
              </a:ext>
            </a:extLst>
          </p:cNvPr>
          <p:cNvCxnSpPr>
            <a:cxnSpLocks/>
          </p:cNvCxnSpPr>
          <p:nvPr/>
        </p:nvCxnSpPr>
        <p:spPr>
          <a:xfrm flipH="1">
            <a:off x="3962400" y="1143000"/>
            <a:ext cx="76200" cy="2190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8197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xmlns="" id="{476D67C0-59A2-4404-9C62-D36C29B8C319}"/>
              </a:ext>
            </a:extLst>
          </p:cNvPr>
          <p:cNvSpPr txBox="1">
            <a:spLocks/>
          </p:cNvSpPr>
          <p:nvPr/>
        </p:nvSpPr>
        <p:spPr>
          <a:xfrm>
            <a:off x="228600" y="142875"/>
            <a:ext cx="4725988" cy="1219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Post-cholecystectomy cholangiogram</a:t>
            </a:r>
          </a:p>
        </p:txBody>
      </p:sp>
    </p:spTree>
    <p:extLst>
      <p:ext uri="{BB962C8B-B14F-4D97-AF65-F5344CB8AC3E}">
        <p14:creationId xmlns:p14="http://schemas.microsoft.com/office/powerpoint/2010/main" val="30644811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xmlns="" id="{5876FE35-AF90-413D-8D3A-EF5974CB7B38}"/>
              </a:ext>
            </a:extLst>
          </p:cNvPr>
          <p:cNvSpPr txBox="1">
            <a:spLocks/>
          </p:cNvSpPr>
          <p:nvPr/>
        </p:nvSpPr>
        <p:spPr>
          <a:xfrm>
            <a:off x="457200" y="1371600"/>
            <a:ext cx="4495800" cy="1219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400" kern="0" dirty="0">
                <a:solidFill>
                  <a:schemeClr val="bg1"/>
                </a:solidFill>
              </a:rPr>
              <a:t>What is the administered dose and the estimated effective radiation dose to the patient?</a:t>
            </a:r>
          </a:p>
        </p:txBody>
      </p:sp>
      <p:sp>
        <p:nvSpPr>
          <p:cNvPr id="14" name="Content Placeholder 2">
            <a:extLst>
              <a:ext uri="{FF2B5EF4-FFF2-40B4-BE49-F238E27FC236}">
                <a16:creationId xmlns:a16="http://schemas.microsoft.com/office/drawing/2014/main" xmlns="" id="{27935564-E856-4EE1-8CCF-1609B67E11C7}"/>
              </a:ext>
            </a:extLst>
          </p:cNvPr>
          <p:cNvSpPr txBox="1">
            <a:spLocks/>
          </p:cNvSpPr>
          <p:nvPr/>
        </p:nvSpPr>
        <p:spPr>
          <a:xfrm>
            <a:off x="5410200" y="1417638"/>
            <a:ext cx="2590800" cy="1096962"/>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400" kern="0" dirty="0">
                <a:solidFill>
                  <a:srgbClr val="FFFF00"/>
                </a:solidFill>
              </a:rPr>
              <a:t>0.05mCi/kg</a:t>
            </a:r>
          </a:p>
          <a:p>
            <a:pPr marL="0" indent="0">
              <a:buFontTx/>
              <a:buNone/>
              <a:defRPr/>
            </a:pPr>
            <a:r>
              <a:rPr lang="en-US" sz="2400" kern="0" dirty="0">
                <a:solidFill>
                  <a:srgbClr val="FFFF00"/>
                </a:solidFill>
              </a:rPr>
              <a:t>1.1mSv/</a:t>
            </a:r>
            <a:r>
              <a:rPr lang="en-US" sz="2400" kern="0" dirty="0" err="1">
                <a:solidFill>
                  <a:srgbClr val="FFFF00"/>
                </a:solidFill>
              </a:rPr>
              <a:t>mCi</a:t>
            </a:r>
            <a:endParaRPr lang="en-US" sz="2400" kern="0" dirty="0">
              <a:solidFill>
                <a:srgbClr val="FFFF00"/>
              </a:solidFill>
            </a:endParaRPr>
          </a:p>
        </p:txBody>
      </p:sp>
      <p:sp>
        <p:nvSpPr>
          <p:cNvPr id="15" name="Content Placeholder 2">
            <a:extLst>
              <a:ext uri="{FF2B5EF4-FFF2-40B4-BE49-F238E27FC236}">
                <a16:creationId xmlns:a16="http://schemas.microsoft.com/office/drawing/2014/main" xmlns="" id="{52A1E399-2A56-4E4D-AAC4-7839AA60381C}"/>
              </a:ext>
            </a:extLst>
          </p:cNvPr>
          <p:cNvSpPr txBox="1">
            <a:spLocks/>
          </p:cNvSpPr>
          <p:nvPr/>
        </p:nvSpPr>
        <p:spPr>
          <a:xfrm>
            <a:off x="379413" y="5181600"/>
            <a:ext cx="4573587" cy="16764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400" kern="0" dirty="0">
                <a:solidFill>
                  <a:schemeClr val="bg1"/>
                </a:solidFill>
              </a:rPr>
              <a:t>What is the one indication for this exam which a technologist may be called in after hours?</a:t>
            </a:r>
          </a:p>
        </p:txBody>
      </p:sp>
      <p:sp>
        <p:nvSpPr>
          <p:cNvPr id="16" name="Content Placeholder 2">
            <a:extLst>
              <a:ext uri="{FF2B5EF4-FFF2-40B4-BE49-F238E27FC236}">
                <a16:creationId xmlns:a16="http://schemas.microsoft.com/office/drawing/2014/main" xmlns="" id="{317D287F-1890-45D1-954C-C633A7EF3637}"/>
              </a:ext>
            </a:extLst>
          </p:cNvPr>
          <p:cNvSpPr txBox="1">
            <a:spLocks/>
          </p:cNvSpPr>
          <p:nvPr/>
        </p:nvSpPr>
        <p:spPr>
          <a:xfrm>
            <a:off x="5334000" y="5257800"/>
            <a:ext cx="4122738" cy="9906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400" kern="0" dirty="0">
                <a:solidFill>
                  <a:srgbClr val="FFFF00"/>
                </a:solidFill>
              </a:rPr>
              <a:t>Suspected bile leak post-cholecystectomy</a:t>
            </a:r>
          </a:p>
        </p:txBody>
      </p:sp>
      <p:sp>
        <p:nvSpPr>
          <p:cNvPr id="23558" name="Title 1"/>
          <p:cNvSpPr>
            <a:spLocks noGrp="1" noChangeArrowheads="1"/>
          </p:cNvSpPr>
          <p:nvPr>
            <p:ph type="title"/>
          </p:nvPr>
        </p:nvSpPr>
        <p:spPr/>
        <p:txBody>
          <a:bodyPr/>
          <a:lstStyle/>
          <a:p>
            <a:r>
              <a:rPr lang="en-US" altLang="en-US" smtClean="0">
                <a:solidFill>
                  <a:schemeClr val="bg1"/>
                </a:solidFill>
              </a:rPr>
              <a:t>Hepatobiliary scan</a:t>
            </a:r>
          </a:p>
        </p:txBody>
      </p:sp>
      <p:sp>
        <p:nvSpPr>
          <p:cNvPr id="17" name="Content Placeholder 2">
            <a:extLst>
              <a:ext uri="{FF2B5EF4-FFF2-40B4-BE49-F238E27FC236}">
                <a16:creationId xmlns:a16="http://schemas.microsoft.com/office/drawing/2014/main" xmlns="" id="{F8480F21-F53F-44D7-8CE0-ED78CF58CE79}"/>
              </a:ext>
            </a:extLst>
          </p:cNvPr>
          <p:cNvSpPr txBox="1">
            <a:spLocks/>
          </p:cNvSpPr>
          <p:nvPr/>
        </p:nvSpPr>
        <p:spPr>
          <a:xfrm>
            <a:off x="457200" y="2667000"/>
            <a:ext cx="4725988" cy="9144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400" kern="0" dirty="0">
                <a:solidFill>
                  <a:schemeClr val="bg1"/>
                </a:solidFill>
              </a:rPr>
              <a:t>How long should the patient be NPO?</a:t>
            </a:r>
          </a:p>
        </p:txBody>
      </p:sp>
      <p:sp>
        <p:nvSpPr>
          <p:cNvPr id="18" name="Content Placeholder 2">
            <a:extLst>
              <a:ext uri="{FF2B5EF4-FFF2-40B4-BE49-F238E27FC236}">
                <a16:creationId xmlns:a16="http://schemas.microsoft.com/office/drawing/2014/main" xmlns="" id="{5E9B5A56-4D3C-4AA8-9AFF-21693E654489}"/>
              </a:ext>
            </a:extLst>
          </p:cNvPr>
          <p:cNvSpPr txBox="1">
            <a:spLocks/>
          </p:cNvSpPr>
          <p:nvPr/>
        </p:nvSpPr>
        <p:spPr>
          <a:xfrm>
            <a:off x="5410200" y="2667000"/>
            <a:ext cx="2971800" cy="5334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400" kern="0" dirty="0">
                <a:solidFill>
                  <a:srgbClr val="FFFF00"/>
                </a:solidFill>
              </a:rPr>
              <a:t>2-4 </a:t>
            </a:r>
            <a:r>
              <a:rPr lang="en-US" sz="2400" kern="0" dirty="0" err="1">
                <a:solidFill>
                  <a:srgbClr val="FFFF00"/>
                </a:solidFill>
              </a:rPr>
              <a:t>hrs</a:t>
            </a:r>
            <a:r>
              <a:rPr lang="en-US" sz="2400" kern="0" dirty="0">
                <a:solidFill>
                  <a:srgbClr val="FFFF00"/>
                </a:solidFill>
              </a:rPr>
              <a:t> for children</a:t>
            </a:r>
          </a:p>
        </p:txBody>
      </p:sp>
      <p:sp>
        <p:nvSpPr>
          <p:cNvPr id="3" name="TextBox 2">
            <a:extLst>
              <a:ext uri="{FF2B5EF4-FFF2-40B4-BE49-F238E27FC236}">
                <a16:creationId xmlns:a16="http://schemas.microsoft.com/office/drawing/2014/main" xmlns="" id="{3559AFA5-EE07-4A98-B27C-B19C133904D4}"/>
              </a:ext>
            </a:extLst>
          </p:cNvPr>
          <p:cNvSpPr txBox="1"/>
          <p:nvPr/>
        </p:nvSpPr>
        <p:spPr>
          <a:xfrm>
            <a:off x="5334000" y="3535363"/>
            <a:ext cx="3200400" cy="1570037"/>
          </a:xfrm>
          <a:prstGeom prst="rect">
            <a:avLst/>
          </a:prstGeom>
          <a:noFill/>
        </p:spPr>
        <p:txBody>
          <a:bodyPr>
            <a:spAutoFit/>
          </a:bodyPr>
          <a:lstStyle/>
          <a:p>
            <a:pPr eaLnBrk="1" hangingPunct="1">
              <a:defRPr/>
            </a:pPr>
            <a:r>
              <a:rPr lang="en-US" sz="2400" kern="0" dirty="0">
                <a:solidFill>
                  <a:srgbClr val="FFFF00"/>
                </a:solidFill>
                <a:latin typeface="Arial" panose="020B0604020202020204" pitchFamily="34" charset="0"/>
              </a:rPr>
              <a:t>Need to empty the gallbladder first with fatty po intake or CCK</a:t>
            </a:r>
          </a:p>
          <a:p>
            <a:pPr eaLnBrk="1" hangingPunct="1">
              <a:defRPr/>
            </a:pPr>
            <a:endParaRPr lang="en-US" sz="2400" dirty="0">
              <a:latin typeface="Arial" panose="020B0604020202020204" pitchFamily="34" charset="0"/>
            </a:endParaRPr>
          </a:p>
        </p:txBody>
      </p:sp>
      <p:sp>
        <p:nvSpPr>
          <p:cNvPr id="19" name="Content Placeholder 2">
            <a:extLst>
              <a:ext uri="{FF2B5EF4-FFF2-40B4-BE49-F238E27FC236}">
                <a16:creationId xmlns:a16="http://schemas.microsoft.com/office/drawing/2014/main" xmlns="" id="{59601FFA-549A-4137-9EBD-96EAA79B146A}"/>
              </a:ext>
            </a:extLst>
          </p:cNvPr>
          <p:cNvSpPr txBox="1">
            <a:spLocks/>
          </p:cNvSpPr>
          <p:nvPr/>
        </p:nvSpPr>
        <p:spPr>
          <a:xfrm>
            <a:off x="455613" y="3733800"/>
            <a:ext cx="4421187" cy="9144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400" kern="0" dirty="0">
                <a:solidFill>
                  <a:schemeClr val="bg1"/>
                </a:solidFill>
              </a:rPr>
              <a:t>What if the patient has been NPO for 24hrs or more?</a:t>
            </a:r>
          </a:p>
        </p:txBody>
      </p:sp>
    </p:spTree>
    <p:extLst>
      <p:ext uri="{BB962C8B-B14F-4D97-AF65-F5344CB8AC3E}">
        <p14:creationId xmlns:p14="http://schemas.microsoft.com/office/powerpoint/2010/main" val="2972178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3" grpId="0"/>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p:txBody>
          <a:bodyPr/>
          <a:lstStyle/>
          <a:p>
            <a:r>
              <a:rPr lang="en-US" altLang="en-US" smtClean="0">
                <a:solidFill>
                  <a:schemeClr val="bg1"/>
                </a:solidFill>
              </a:rPr>
              <a:t>References</a:t>
            </a:r>
          </a:p>
        </p:txBody>
      </p:sp>
      <p:sp>
        <p:nvSpPr>
          <p:cNvPr id="25603" name="Content Placeholder 2"/>
          <p:cNvSpPr>
            <a:spLocks noGrp="1" noChangeArrowheads="1"/>
          </p:cNvSpPr>
          <p:nvPr>
            <p:ph idx="1"/>
          </p:nvPr>
        </p:nvSpPr>
        <p:spPr/>
        <p:txBody>
          <a:bodyPr/>
          <a:lstStyle/>
          <a:p>
            <a:r>
              <a:rPr lang="en-US" altLang="en-US" sz="2400" smtClean="0">
                <a:solidFill>
                  <a:schemeClr val="bg1"/>
                </a:solidFill>
              </a:rPr>
              <a:t>SNM Practice Guideline for Hepatobiliary Scintigraphy 4.0., M Tulchinsky et al, J Nucl Med Tech 38:4 Dec 2010</a:t>
            </a:r>
          </a:p>
        </p:txBody>
      </p:sp>
    </p:spTree>
    <p:extLst>
      <p:ext uri="{BB962C8B-B14F-4D97-AF65-F5344CB8AC3E}">
        <p14:creationId xmlns:p14="http://schemas.microsoft.com/office/powerpoint/2010/main" val="24834495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746375" y="2590800"/>
            <a:ext cx="35782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a:solidFill>
                  <a:srgbClr val="FFFF00"/>
                </a:solidFill>
              </a:rPr>
              <a:t>CASE # 52</a:t>
            </a:r>
          </a:p>
          <a:p>
            <a:pPr algn="ctr" eaLnBrk="1" hangingPunct="1">
              <a:spcBef>
                <a:spcPct val="0"/>
              </a:spcBef>
              <a:buFontTx/>
              <a:buNone/>
            </a:pPr>
            <a:endParaRPr lang="en-US" altLang="en-US">
              <a:solidFill>
                <a:srgbClr val="FFFF00"/>
              </a:solidFill>
            </a:endParaRPr>
          </a:p>
          <a:p>
            <a:pPr algn="ctr" eaLnBrk="1" hangingPunct="1">
              <a:spcBef>
                <a:spcPct val="0"/>
              </a:spcBef>
              <a:buFontTx/>
              <a:buNone/>
            </a:pPr>
            <a:r>
              <a:rPr lang="en-US" altLang="en-US">
                <a:solidFill>
                  <a:srgbClr val="FFFF00"/>
                </a:solidFill>
              </a:rPr>
              <a:t>CNMC 020860711</a:t>
            </a:r>
          </a:p>
        </p:txBody>
      </p:sp>
    </p:spTree>
    <p:extLst>
      <p:ext uri="{BB962C8B-B14F-4D97-AF65-F5344CB8AC3E}">
        <p14:creationId xmlns:p14="http://schemas.microsoft.com/office/powerpoint/2010/main" val="21247731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noChangeArrowheads="1"/>
          </p:cNvSpPr>
          <p:nvPr>
            <p:ph idx="1"/>
          </p:nvPr>
        </p:nvSpPr>
        <p:spPr>
          <a:xfrm>
            <a:off x="457200" y="4495800"/>
            <a:ext cx="2743200" cy="1371600"/>
          </a:xfrm>
        </p:spPr>
        <p:txBody>
          <a:bodyPr/>
          <a:lstStyle/>
          <a:p>
            <a:pPr marL="0" indent="0">
              <a:buFontTx/>
              <a:buNone/>
            </a:pPr>
            <a:r>
              <a:rPr lang="en-US" altLang="en-US" sz="2800" smtClean="0">
                <a:solidFill>
                  <a:schemeClr val="bg1"/>
                </a:solidFill>
              </a:rPr>
              <a:t>What is the study?</a:t>
            </a:r>
          </a:p>
        </p:txBody>
      </p:sp>
      <p:sp>
        <p:nvSpPr>
          <p:cNvPr id="5123" name="Title 3"/>
          <p:cNvSpPr>
            <a:spLocks noGrp="1" noChangeArrowheads="1"/>
          </p:cNvSpPr>
          <p:nvPr>
            <p:ph type="title"/>
          </p:nvPr>
        </p:nvSpPr>
        <p:spPr>
          <a:xfrm>
            <a:off x="457200" y="76200"/>
            <a:ext cx="8534400" cy="1524000"/>
          </a:xfrm>
        </p:spPr>
        <p:txBody>
          <a:bodyPr/>
          <a:lstStyle/>
          <a:p>
            <a:pPr algn="l"/>
            <a:r>
              <a:rPr lang="en-US" altLang="en-US" sz="2800" smtClean="0">
                <a:solidFill>
                  <a:schemeClr val="bg1"/>
                </a:solidFill>
              </a:rPr>
              <a:t>10 y/o female with Gorham Stout dz of left humerus on sirolimus. Please evaluate disease progression.</a:t>
            </a:r>
          </a:p>
        </p:txBody>
      </p:sp>
      <p:sp>
        <p:nvSpPr>
          <p:cNvPr id="11" name="Content Placeholder 2">
            <a:extLst>
              <a:ext uri="{FF2B5EF4-FFF2-40B4-BE49-F238E27FC236}">
                <a16:creationId xmlns:a16="http://schemas.microsoft.com/office/drawing/2014/main" xmlns="" id="{9D661AB3-745B-4447-9207-4CBEF69B5FBD}"/>
              </a:ext>
            </a:extLst>
          </p:cNvPr>
          <p:cNvSpPr txBox="1">
            <a:spLocks/>
          </p:cNvSpPr>
          <p:nvPr/>
        </p:nvSpPr>
        <p:spPr bwMode="auto">
          <a:xfrm>
            <a:off x="3505200" y="4572000"/>
            <a:ext cx="4572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25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Extremity Lymphoscintigraphy</a:t>
            </a:r>
          </a:p>
          <a:p>
            <a:pPr marL="0" indent="0">
              <a:buFontTx/>
              <a:buNone/>
              <a:defRPr/>
            </a:pPr>
            <a:r>
              <a:rPr lang="en-US" sz="2800" kern="0" dirty="0">
                <a:solidFill>
                  <a:srgbClr val="FFFF00"/>
                </a:solidFill>
              </a:rPr>
              <a:t>(Lower extremity in this case)</a:t>
            </a:r>
          </a:p>
        </p:txBody>
      </p:sp>
      <p:pic>
        <p:nvPicPr>
          <p:cNvPr id="51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3363"/>
            <a:ext cx="914400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171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xmlns="" id="{DF835360-FC00-42CC-B2ED-C6067DF44F0B}"/>
              </a:ext>
            </a:extLst>
          </p:cNvPr>
          <p:cNvSpPr txBox="1">
            <a:spLocks/>
          </p:cNvSpPr>
          <p:nvPr/>
        </p:nvSpPr>
        <p:spPr>
          <a:xfrm>
            <a:off x="381000" y="228600"/>
            <a:ext cx="2743200" cy="10668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What is the radiotracer?</a:t>
            </a:r>
          </a:p>
        </p:txBody>
      </p:sp>
      <p:sp>
        <p:nvSpPr>
          <p:cNvPr id="12" name="Content Placeholder 2">
            <a:extLst>
              <a:ext uri="{FF2B5EF4-FFF2-40B4-BE49-F238E27FC236}">
                <a16:creationId xmlns:a16="http://schemas.microsoft.com/office/drawing/2014/main" xmlns="" id="{63D52050-B37A-4495-96CD-C400885782BE}"/>
              </a:ext>
            </a:extLst>
          </p:cNvPr>
          <p:cNvSpPr txBox="1">
            <a:spLocks/>
          </p:cNvSpPr>
          <p:nvPr/>
        </p:nvSpPr>
        <p:spPr>
          <a:xfrm>
            <a:off x="457200" y="5029200"/>
            <a:ext cx="2743200" cy="6096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rgbClr val="FFFF00"/>
                </a:solidFill>
              </a:rPr>
              <a:t>Tc99m-MDP</a:t>
            </a:r>
          </a:p>
        </p:txBody>
      </p:sp>
      <p:sp>
        <p:nvSpPr>
          <p:cNvPr id="8" name="Content Placeholder 2">
            <a:extLst>
              <a:ext uri="{FF2B5EF4-FFF2-40B4-BE49-F238E27FC236}">
                <a16:creationId xmlns:a16="http://schemas.microsoft.com/office/drawing/2014/main" xmlns="" id="{F9A1BB8F-99E8-4388-92E4-2768469F19E8}"/>
              </a:ext>
            </a:extLst>
          </p:cNvPr>
          <p:cNvSpPr txBox="1">
            <a:spLocks/>
          </p:cNvSpPr>
          <p:nvPr/>
        </p:nvSpPr>
        <p:spPr>
          <a:xfrm>
            <a:off x="4038600" y="228600"/>
            <a:ext cx="4419600" cy="1066800"/>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What is the administered dose and estimated effective radiation dose?</a:t>
            </a:r>
          </a:p>
        </p:txBody>
      </p:sp>
      <p:sp>
        <p:nvSpPr>
          <p:cNvPr id="13" name="Content Placeholder 2">
            <a:extLst>
              <a:ext uri="{FF2B5EF4-FFF2-40B4-BE49-F238E27FC236}">
                <a16:creationId xmlns:a16="http://schemas.microsoft.com/office/drawing/2014/main" xmlns="" id="{098FFC90-AFD5-4667-8375-0767BB142986}"/>
              </a:ext>
            </a:extLst>
          </p:cNvPr>
          <p:cNvSpPr txBox="1">
            <a:spLocks/>
          </p:cNvSpPr>
          <p:nvPr/>
        </p:nvSpPr>
        <p:spPr>
          <a:xfrm>
            <a:off x="3886200" y="5029200"/>
            <a:ext cx="5105400" cy="1600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buFontTx/>
              <a:buNone/>
              <a:defRPr/>
            </a:pPr>
            <a:r>
              <a:rPr lang="en-US" sz="2800" kern="0" dirty="0">
                <a:solidFill>
                  <a:srgbClr val="FFFF00"/>
                </a:solidFill>
              </a:rPr>
              <a:t>0.25-0.30 </a:t>
            </a:r>
            <a:r>
              <a:rPr lang="en-US" sz="2800" kern="0" dirty="0" err="1">
                <a:solidFill>
                  <a:srgbClr val="FFFF00"/>
                </a:solidFill>
              </a:rPr>
              <a:t>mCi</a:t>
            </a:r>
            <a:r>
              <a:rPr lang="en-US" sz="2800" kern="0" dirty="0">
                <a:solidFill>
                  <a:srgbClr val="FFFF00"/>
                </a:solidFill>
              </a:rPr>
              <a:t>/kg</a:t>
            </a:r>
          </a:p>
          <a:p>
            <a:pPr marL="0" indent="0" algn="r">
              <a:buFontTx/>
              <a:buNone/>
              <a:defRPr/>
            </a:pPr>
            <a:r>
              <a:rPr lang="en-US" sz="2800" kern="0" dirty="0">
                <a:solidFill>
                  <a:srgbClr val="FFFF00"/>
                </a:solidFill>
              </a:rPr>
              <a:t>~0.9mSv/</a:t>
            </a:r>
            <a:r>
              <a:rPr lang="en-US" sz="2800" kern="0" dirty="0" err="1">
                <a:solidFill>
                  <a:srgbClr val="FFFF00"/>
                </a:solidFill>
              </a:rPr>
              <a:t>mCi</a:t>
            </a:r>
            <a:endParaRPr lang="en-US" sz="2800" kern="0" dirty="0">
              <a:solidFill>
                <a:srgbClr val="FFFF00"/>
              </a:solidFill>
            </a:endParaRPr>
          </a:p>
          <a:p>
            <a:pPr marL="0" indent="0" algn="r">
              <a:buFontTx/>
              <a:buNone/>
              <a:defRPr/>
            </a:pPr>
            <a:r>
              <a:rPr lang="en-US" sz="2800" kern="0" dirty="0">
                <a:solidFill>
                  <a:srgbClr val="FFFF00"/>
                </a:solidFill>
              </a:rPr>
              <a:t>This 44kg child 11mCi, 10mSv</a:t>
            </a:r>
          </a:p>
        </p:txBody>
      </p:sp>
      <p:pic>
        <p:nvPicPr>
          <p:cNvPr id="7174" name="Picture 2"/>
          <p:cNvPicPr>
            <a:picLocks noChangeAspect="1" noChangeArrowheads="1"/>
          </p:cNvPicPr>
          <p:nvPr/>
        </p:nvPicPr>
        <p:blipFill>
          <a:blip r:embed="rId3">
            <a:extLst>
              <a:ext uri="{28A0092B-C50C-407E-A947-70E740481C1C}">
                <a14:useLocalDpi xmlns:a14="http://schemas.microsoft.com/office/drawing/2010/main" val="0"/>
              </a:ext>
            </a:extLst>
          </a:blip>
          <a:srcRect l="4140" t="2222" r="1591" b="45557"/>
          <a:stretch>
            <a:fillRect/>
          </a:stretch>
        </p:blipFill>
        <p:spPr bwMode="auto">
          <a:xfrm>
            <a:off x="304800" y="1295400"/>
            <a:ext cx="845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27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25D5D79D-9E53-4AAD-A908-70712004F01D}"/>
              </a:ext>
            </a:extLst>
          </p:cNvPr>
          <p:cNvSpPr txBox="1">
            <a:spLocks/>
          </p:cNvSpPr>
          <p:nvPr/>
        </p:nvSpPr>
        <p:spPr>
          <a:xfrm>
            <a:off x="457200" y="25400"/>
            <a:ext cx="4038600" cy="10668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What are the normal findings?</a:t>
            </a:r>
          </a:p>
        </p:txBody>
      </p:sp>
      <p:sp>
        <p:nvSpPr>
          <p:cNvPr id="6" name="Content Placeholder 2">
            <a:extLst>
              <a:ext uri="{FF2B5EF4-FFF2-40B4-BE49-F238E27FC236}">
                <a16:creationId xmlns:a16="http://schemas.microsoft.com/office/drawing/2014/main" xmlns="" id="{A6CFFF7D-7489-4930-9227-0D357C866C41}"/>
              </a:ext>
            </a:extLst>
          </p:cNvPr>
          <p:cNvSpPr txBox="1">
            <a:spLocks/>
          </p:cNvSpPr>
          <p:nvPr/>
        </p:nvSpPr>
        <p:spPr>
          <a:xfrm>
            <a:off x="381000" y="5730875"/>
            <a:ext cx="4322763" cy="935038"/>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400" kern="0" dirty="0">
                <a:solidFill>
                  <a:srgbClr val="FFFF00"/>
                </a:solidFill>
              </a:rPr>
              <a:t>Focal uptake at the </a:t>
            </a:r>
            <a:r>
              <a:rPr lang="en-US" sz="2400" kern="0" dirty="0" err="1">
                <a:solidFill>
                  <a:srgbClr val="FFFF00"/>
                </a:solidFill>
              </a:rPr>
              <a:t>physes</a:t>
            </a:r>
            <a:r>
              <a:rPr lang="en-US" sz="2400" kern="0" dirty="0">
                <a:solidFill>
                  <a:srgbClr val="FFFF00"/>
                </a:solidFill>
              </a:rPr>
              <a:t>.</a:t>
            </a:r>
          </a:p>
        </p:txBody>
      </p:sp>
      <p:sp>
        <p:nvSpPr>
          <p:cNvPr id="7" name="Content Placeholder 2">
            <a:extLst>
              <a:ext uri="{FF2B5EF4-FFF2-40B4-BE49-F238E27FC236}">
                <a16:creationId xmlns:a16="http://schemas.microsoft.com/office/drawing/2014/main" xmlns="" id="{532F7D2E-6D90-4D53-8F97-C61046984DAE}"/>
              </a:ext>
            </a:extLst>
          </p:cNvPr>
          <p:cNvSpPr txBox="1">
            <a:spLocks/>
          </p:cNvSpPr>
          <p:nvPr/>
        </p:nvSpPr>
        <p:spPr>
          <a:xfrm>
            <a:off x="4648200" y="25400"/>
            <a:ext cx="3810000" cy="10668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kern="0" dirty="0">
                <a:solidFill>
                  <a:schemeClr val="bg1"/>
                </a:solidFill>
              </a:rPr>
              <a:t>What are the abnormal findings?</a:t>
            </a:r>
          </a:p>
        </p:txBody>
      </p:sp>
      <p:sp>
        <p:nvSpPr>
          <p:cNvPr id="10" name="Content Placeholder 2">
            <a:extLst>
              <a:ext uri="{FF2B5EF4-FFF2-40B4-BE49-F238E27FC236}">
                <a16:creationId xmlns:a16="http://schemas.microsoft.com/office/drawing/2014/main" xmlns="" id="{35E89F56-DE00-48D6-ADDD-BFA3AE99E252}"/>
              </a:ext>
            </a:extLst>
          </p:cNvPr>
          <p:cNvSpPr txBox="1">
            <a:spLocks/>
          </p:cNvSpPr>
          <p:nvPr/>
        </p:nvSpPr>
        <p:spPr>
          <a:xfrm>
            <a:off x="4495800" y="5730875"/>
            <a:ext cx="4592638" cy="1085850"/>
          </a:xfrm>
          <a:prstGeom prst="rect">
            <a:avLst/>
          </a:prstGeom>
        </p:spPr>
        <p:txBody>
          <a:bodyPr>
            <a:normAutofit fontScale="925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400" kern="0" dirty="0">
                <a:solidFill>
                  <a:srgbClr val="FFFF00"/>
                </a:solidFill>
              </a:rPr>
              <a:t>Short left </a:t>
            </a:r>
            <a:r>
              <a:rPr lang="en-US" sz="2400" kern="0" dirty="0" err="1">
                <a:solidFill>
                  <a:srgbClr val="FFFF00"/>
                </a:solidFill>
              </a:rPr>
              <a:t>humerus</a:t>
            </a:r>
            <a:r>
              <a:rPr lang="en-US" sz="2400" kern="0" dirty="0">
                <a:solidFill>
                  <a:srgbClr val="FFFF00"/>
                </a:solidFill>
              </a:rPr>
              <a:t> with abnormal angulation deformity and decreased uptake at the </a:t>
            </a:r>
            <a:r>
              <a:rPr lang="en-US" sz="2400" kern="0" dirty="0" err="1">
                <a:solidFill>
                  <a:srgbClr val="FFFF00"/>
                </a:solidFill>
              </a:rPr>
              <a:t>physis</a:t>
            </a:r>
            <a:endParaRPr lang="en-US" sz="2400" kern="0" dirty="0">
              <a:solidFill>
                <a:srgbClr val="FFFF00"/>
              </a:solidFill>
            </a:endParaRPr>
          </a:p>
        </p:txBody>
      </p:sp>
      <p:pic>
        <p:nvPicPr>
          <p:cNvPr id="922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11238"/>
            <a:ext cx="7772400"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74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6FE6CF-62C1-43C7-994E-38D314278F64}"/>
              </a:ext>
            </a:extLst>
          </p:cNvPr>
          <p:cNvSpPr>
            <a:spLocks noGrp="1"/>
          </p:cNvSpPr>
          <p:nvPr>
            <p:ph type="title"/>
          </p:nvPr>
        </p:nvSpPr>
        <p:spPr/>
        <p:txBody>
          <a:bodyPr>
            <a:normAutofit fontScale="90000"/>
          </a:bodyPr>
          <a:lstStyle/>
          <a:p>
            <a:pPr>
              <a:defRPr/>
            </a:pP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 xmlns:a16="http://schemas.microsoft.com/office/drawing/2014/main" id="{E1821E17-766A-4DC1-8CD8-C596D698FAC7}"/>
              </a:ext>
            </a:extLst>
          </p:cNvPr>
          <p:cNvSpPr>
            <a:spLocks noGrp="1"/>
          </p:cNvSpPr>
          <p:nvPr>
            <p:ph idx="1"/>
          </p:nvPr>
        </p:nvSpPr>
        <p:spPr>
          <a:xfrm>
            <a:off x="228600" y="5703092"/>
            <a:ext cx="2667000" cy="685310"/>
          </a:xfrm>
        </p:spPr>
        <p:txBody>
          <a:bodyPr>
            <a:normAutofit/>
          </a:bodyPr>
          <a:lstStyle/>
          <a:p>
            <a:pPr marL="0" indent="0">
              <a:buNone/>
              <a:defRPr/>
            </a:pPr>
            <a:r>
              <a:rPr lang="en-US" sz="2800" dirty="0">
                <a:solidFill>
                  <a:schemeClr val="bg1"/>
                </a:solidFill>
              </a:rPr>
              <a:t>I-123 MIBG</a:t>
            </a:r>
          </a:p>
          <a:p>
            <a:pPr>
              <a:defRPr/>
            </a:pPr>
            <a:endParaRPr lang="en-US" dirty="0"/>
          </a:p>
        </p:txBody>
      </p:sp>
      <p:pic>
        <p:nvPicPr>
          <p:cNvPr id="4" name="Picture 3">
            <a:extLst>
              <a:ext uri="{FF2B5EF4-FFF2-40B4-BE49-F238E27FC236}">
                <a16:creationId xmlns="" xmlns:a16="http://schemas.microsoft.com/office/drawing/2014/main" id="{32105116-53B1-4EF3-BB21-3F7364F2A835}"/>
              </a:ext>
            </a:extLst>
          </p:cNvPr>
          <p:cNvPicPr>
            <a:picLocks noChangeAspect="1"/>
          </p:cNvPicPr>
          <p:nvPr/>
        </p:nvPicPr>
        <p:blipFill rotWithShape="1">
          <a:blip r:embed="rId3">
            <a:extLst>
              <a:ext uri="{28A0092B-C50C-407E-A947-70E740481C1C}">
                <a14:useLocalDpi xmlns:a14="http://schemas.microsoft.com/office/drawing/2010/main" val="0"/>
              </a:ext>
            </a:extLst>
          </a:blip>
          <a:srcRect l="2460" t="10993" b="30104"/>
          <a:stretch/>
        </p:blipFill>
        <p:spPr>
          <a:xfrm>
            <a:off x="-41901" y="1194685"/>
            <a:ext cx="9185902" cy="4215514"/>
          </a:xfrm>
          <a:prstGeom prst="rect">
            <a:avLst/>
          </a:prstGeom>
        </p:spPr>
      </p:pic>
      <p:sp>
        <p:nvSpPr>
          <p:cNvPr id="5" name="Content Placeholder 2">
            <a:extLst>
              <a:ext uri="{FF2B5EF4-FFF2-40B4-BE49-F238E27FC236}">
                <a16:creationId xmlns="" xmlns:a16="http://schemas.microsoft.com/office/drawing/2014/main" id="{90479680-3790-404A-AB8B-913055262743}"/>
              </a:ext>
            </a:extLst>
          </p:cNvPr>
          <p:cNvSpPr txBox="1">
            <a:spLocks/>
          </p:cNvSpPr>
          <p:nvPr/>
        </p:nvSpPr>
        <p:spPr bwMode="auto">
          <a:xfrm>
            <a:off x="114299" y="0"/>
            <a:ext cx="8919001" cy="110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US" sz="2800" kern="0" dirty="0">
                <a:solidFill>
                  <a:schemeClr val="bg1"/>
                </a:solidFill>
              </a:rPr>
              <a:t>After </a:t>
            </a:r>
            <a:r>
              <a:rPr lang="en-US" sz="2800" kern="0" dirty="0" err="1">
                <a:solidFill>
                  <a:schemeClr val="bg1"/>
                </a:solidFill>
              </a:rPr>
              <a:t>pleurocentesis</a:t>
            </a:r>
            <a:r>
              <a:rPr lang="en-US" sz="2800" kern="0" dirty="0">
                <a:solidFill>
                  <a:schemeClr val="bg1"/>
                </a:solidFill>
              </a:rPr>
              <a:t> and US-guided biopsy, this test was ordered.  What is the radiotracer?</a:t>
            </a:r>
          </a:p>
          <a:p>
            <a:pPr>
              <a:defRPr/>
            </a:pPr>
            <a:endParaRPr lang="en-US" kern="0" dirty="0"/>
          </a:p>
        </p:txBody>
      </p:sp>
      <p:sp>
        <p:nvSpPr>
          <p:cNvPr id="6" name="Content Placeholder 2">
            <a:extLst>
              <a:ext uri="{FF2B5EF4-FFF2-40B4-BE49-F238E27FC236}">
                <a16:creationId xmlns="" xmlns:a16="http://schemas.microsoft.com/office/drawing/2014/main" id="{1D0FC8D5-4DB7-428F-9D13-1D41064854B2}"/>
              </a:ext>
            </a:extLst>
          </p:cNvPr>
          <p:cNvSpPr txBox="1">
            <a:spLocks/>
          </p:cNvSpPr>
          <p:nvPr/>
        </p:nvSpPr>
        <p:spPr bwMode="auto">
          <a:xfrm>
            <a:off x="2676331" y="5592681"/>
            <a:ext cx="2667000" cy="107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US" sz="2800" kern="0" dirty="0">
                <a:solidFill>
                  <a:schemeClr val="bg1"/>
                </a:solidFill>
              </a:rPr>
              <a:t>What is the diagnosis?</a:t>
            </a:r>
          </a:p>
          <a:p>
            <a:pPr>
              <a:defRPr/>
            </a:pPr>
            <a:endParaRPr lang="en-US" kern="0" dirty="0"/>
          </a:p>
        </p:txBody>
      </p:sp>
      <p:sp>
        <p:nvSpPr>
          <p:cNvPr id="7" name="Content Placeholder 2">
            <a:extLst>
              <a:ext uri="{FF2B5EF4-FFF2-40B4-BE49-F238E27FC236}">
                <a16:creationId xmlns="" xmlns:a16="http://schemas.microsoft.com/office/drawing/2014/main" id="{09C2DDB7-169C-4F0B-B050-DB3D16A4B06B}"/>
              </a:ext>
            </a:extLst>
          </p:cNvPr>
          <p:cNvSpPr txBox="1">
            <a:spLocks/>
          </p:cNvSpPr>
          <p:nvPr/>
        </p:nvSpPr>
        <p:spPr bwMode="auto">
          <a:xfrm>
            <a:off x="4953000" y="5410200"/>
            <a:ext cx="3962400" cy="1253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US" sz="2800" kern="0" dirty="0">
                <a:solidFill>
                  <a:schemeClr val="bg1"/>
                </a:solidFill>
              </a:rPr>
              <a:t>Age, location and MIBG avidity are most consistent with neuroblastoma.</a:t>
            </a:r>
          </a:p>
          <a:p>
            <a:pPr>
              <a:defRPr/>
            </a:pPr>
            <a:endParaRPr lang="en-US" kern="0" dirty="0"/>
          </a:p>
        </p:txBody>
      </p:sp>
    </p:spTree>
    <p:extLst>
      <p:ext uri="{BB962C8B-B14F-4D97-AF65-F5344CB8AC3E}">
        <p14:creationId xmlns:p14="http://schemas.microsoft.com/office/powerpoint/2010/main" val="405733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rbecker2\AppData\Local\Temp\2.16.840.1.113929.1.0.2980.20171211.91643.6678590.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988" y="123825"/>
            <a:ext cx="2767012"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a:extLst>
              <a:ext uri="{FF2B5EF4-FFF2-40B4-BE49-F238E27FC236}">
                <a16:creationId xmlns:a16="http://schemas.microsoft.com/office/drawing/2014/main" xmlns="" id="{9521F71D-7E84-4DD3-A681-40CF6D478198}"/>
              </a:ext>
            </a:extLst>
          </p:cNvPr>
          <p:cNvSpPr txBox="1">
            <a:spLocks/>
          </p:cNvSpPr>
          <p:nvPr/>
        </p:nvSpPr>
        <p:spPr>
          <a:xfrm>
            <a:off x="533400" y="228600"/>
            <a:ext cx="4114800" cy="121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kern="0" dirty="0">
                <a:solidFill>
                  <a:schemeClr val="bg1"/>
                </a:solidFill>
              </a:rPr>
              <a:t>Recent radiograph</a:t>
            </a:r>
          </a:p>
        </p:txBody>
      </p:sp>
      <p:sp>
        <p:nvSpPr>
          <p:cNvPr id="16" name="Content Placeholder 2">
            <a:extLst>
              <a:ext uri="{FF2B5EF4-FFF2-40B4-BE49-F238E27FC236}">
                <a16:creationId xmlns:a16="http://schemas.microsoft.com/office/drawing/2014/main" xmlns="" id="{F117BD65-DA71-4D4D-89B6-41D3C0A1F2DE}"/>
              </a:ext>
            </a:extLst>
          </p:cNvPr>
          <p:cNvSpPr txBox="1">
            <a:spLocks/>
          </p:cNvSpPr>
          <p:nvPr/>
        </p:nvSpPr>
        <p:spPr>
          <a:xfrm>
            <a:off x="685800" y="1600200"/>
            <a:ext cx="4038600" cy="5181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kern="0" dirty="0">
                <a:solidFill>
                  <a:schemeClr val="bg1"/>
                </a:solidFill>
              </a:rPr>
              <a:t>Findings are consistent with the patient’s history of Gorham Stout disease affecting the left </a:t>
            </a:r>
            <a:r>
              <a:rPr lang="en-US" kern="0" dirty="0" err="1">
                <a:solidFill>
                  <a:schemeClr val="bg1"/>
                </a:solidFill>
              </a:rPr>
              <a:t>humerus</a:t>
            </a:r>
            <a:r>
              <a:rPr lang="en-US" kern="0" dirty="0">
                <a:solidFill>
                  <a:schemeClr val="bg1"/>
                </a:solidFill>
              </a:rPr>
              <a:t> with chronic nonunion of pathologic fracture. </a:t>
            </a:r>
          </a:p>
        </p:txBody>
      </p:sp>
    </p:spTree>
    <p:extLst>
      <p:ext uri="{BB962C8B-B14F-4D97-AF65-F5344CB8AC3E}">
        <p14:creationId xmlns:p14="http://schemas.microsoft.com/office/powerpoint/2010/main" val="3154207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r>
              <a:rPr lang="en-US" altLang="en-US" smtClean="0">
                <a:solidFill>
                  <a:schemeClr val="bg1"/>
                </a:solidFill>
              </a:rPr>
              <a:t>Gorham Stout Disease</a:t>
            </a:r>
          </a:p>
        </p:txBody>
      </p:sp>
      <p:sp>
        <p:nvSpPr>
          <p:cNvPr id="13315" name="Content Placeholder 3"/>
          <p:cNvSpPr>
            <a:spLocks noGrp="1" noChangeArrowheads="1"/>
          </p:cNvSpPr>
          <p:nvPr>
            <p:ph idx="1"/>
          </p:nvPr>
        </p:nvSpPr>
        <p:spPr/>
        <p:txBody>
          <a:bodyPr/>
          <a:lstStyle/>
          <a:p>
            <a:r>
              <a:rPr lang="en-US" altLang="en-US" sz="2400" smtClean="0">
                <a:solidFill>
                  <a:schemeClr val="bg1"/>
                </a:solidFill>
              </a:rPr>
              <a:t>“Vanishing bone disease” – rare disease of as yet undetermined etiology</a:t>
            </a:r>
          </a:p>
          <a:p>
            <a:r>
              <a:rPr lang="en-US" altLang="en-US" sz="2400" smtClean="0">
                <a:solidFill>
                  <a:schemeClr val="bg1"/>
                </a:solidFill>
              </a:rPr>
              <a:t>Destruction of osseous matrix and benign proliferation of surrounding vascular structures(primarily lymphatics)</a:t>
            </a:r>
          </a:p>
          <a:p>
            <a:r>
              <a:rPr lang="en-US" altLang="en-US" sz="2400" smtClean="0">
                <a:solidFill>
                  <a:schemeClr val="bg1"/>
                </a:solidFill>
              </a:rPr>
              <a:t>Can involve one or multiple bones and onset at any age, but typically &lt;40 y/o</a:t>
            </a:r>
          </a:p>
          <a:p>
            <a:r>
              <a:rPr lang="en-US" altLang="en-US" sz="2400" smtClean="0">
                <a:solidFill>
                  <a:schemeClr val="bg1"/>
                </a:solidFill>
              </a:rPr>
              <a:t>Diagnosis of exclusion and made by biopsy</a:t>
            </a:r>
          </a:p>
          <a:p>
            <a:r>
              <a:rPr lang="en-US" altLang="en-US" sz="2400" smtClean="0">
                <a:solidFill>
                  <a:schemeClr val="bg1"/>
                </a:solidFill>
              </a:rPr>
              <a:t>Progressive osteolysis, may spontaneously remit</a:t>
            </a:r>
          </a:p>
          <a:p>
            <a:r>
              <a:rPr lang="en-US" altLang="en-US" sz="2400" smtClean="0">
                <a:solidFill>
                  <a:schemeClr val="bg1"/>
                </a:solidFill>
              </a:rPr>
              <a:t>Treated with bisphosphonates and/or </a:t>
            </a:r>
            <a:r>
              <a:rPr lang="el-GR" altLang="en-US" sz="2400" smtClean="0">
                <a:solidFill>
                  <a:schemeClr val="bg1"/>
                </a:solidFill>
              </a:rPr>
              <a:t>α</a:t>
            </a:r>
            <a:r>
              <a:rPr lang="en-US" altLang="en-US" sz="2400" smtClean="0">
                <a:solidFill>
                  <a:schemeClr val="bg1"/>
                </a:solidFill>
              </a:rPr>
              <a:t>-2b interferon</a:t>
            </a:r>
          </a:p>
        </p:txBody>
      </p:sp>
    </p:spTree>
    <p:extLst>
      <p:ext uri="{BB962C8B-B14F-4D97-AF65-F5344CB8AC3E}">
        <p14:creationId xmlns:p14="http://schemas.microsoft.com/office/powerpoint/2010/main" val="35238788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p:txBody>
          <a:bodyPr/>
          <a:lstStyle/>
          <a:p>
            <a:r>
              <a:rPr lang="en-US" altLang="en-US" smtClean="0">
                <a:solidFill>
                  <a:schemeClr val="bg1"/>
                </a:solidFill>
              </a:rPr>
              <a:t>Gorham Stout Disease</a:t>
            </a:r>
          </a:p>
        </p:txBody>
      </p:sp>
      <p:sp>
        <p:nvSpPr>
          <p:cNvPr id="5" name="Content Placeholder 2">
            <a:extLst>
              <a:ext uri="{FF2B5EF4-FFF2-40B4-BE49-F238E27FC236}">
                <a16:creationId xmlns:a16="http://schemas.microsoft.com/office/drawing/2014/main" xmlns="" id="{1A6D91A5-41E0-43ED-855A-0ADFE9B50436}"/>
              </a:ext>
            </a:extLst>
          </p:cNvPr>
          <p:cNvSpPr txBox="1">
            <a:spLocks/>
          </p:cNvSpPr>
          <p:nvPr/>
        </p:nvSpPr>
        <p:spPr>
          <a:xfrm>
            <a:off x="685800" y="1600200"/>
            <a:ext cx="4038600" cy="1143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kern="0" dirty="0">
                <a:solidFill>
                  <a:schemeClr val="bg1"/>
                </a:solidFill>
              </a:rPr>
              <a:t>Are the findings what you would expect?</a:t>
            </a: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l="52940"/>
          <a:stretch>
            <a:fillRect/>
          </a:stretch>
        </p:blipFill>
        <p:spPr bwMode="auto">
          <a:xfrm>
            <a:off x="5410200" y="1468438"/>
            <a:ext cx="3657600"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xmlns="" id="{C4834677-7353-430C-B2D0-10365C9F46AC}"/>
              </a:ext>
            </a:extLst>
          </p:cNvPr>
          <p:cNvSpPr txBox="1">
            <a:spLocks/>
          </p:cNvSpPr>
          <p:nvPr/>
        </p:nvSpPr>
        <p:spPr>
          <a:xfrm>
            <a:off x="658813" y="3810000"/>
            <a:ext cx="4267200" cy="1295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kern="0" dirty="0">
                <a:solidFill>
                  <a:schemeClr val="bg1"/>
                </a:solidFill>
              </a:rPr>
              <a:t>Is bone scan a typical modality for </a:t>
            </a:r>
            <a:r>
              <a:rPr lang="en-US" kern="0" dirty="0" err="1">
                <a:solidFill>
                  <a:schemeClr val="bg1"/>
                </a:solidFill>
              </a:rPr>
              <a:t>followup</a:t>
            </a:r>
            <a:r>
              <a:rPr lang="en-US" kern="0" dirty="0">
                <a:solidFill>
                  <a:schemeClr val="bg1"/>
                </a:solidFill>
              </a:rPr>
              <a:t>?</a:t>
            </a:r>
          </a:p>
        </p:txBody>
      </p:sp>
      <p:sp>
        <p:nvSpPr>
          <p:cNvPr id="8" name="Content Placeholder 2">
            <a:extLst>
              <a:ext uri="{FF2B5EF4-FFF2-40B4-BE49-F238E27FC236}">
                <a16:creationId xmlns:a16="http://schemas.microsoft.com/office/drawing/2014/main" xmlns="" id="{41E26252-3B50-413E-8AE5-0AF8BDF9A56C}"/>
              </a:ext>
            </a:extLst>
          </p:cNvPr>
          <p:cNvSpPr txBox="1">
            <a:spLocks/>
          </p:cNvSpPr>
          <p:nvPr/>
        </p:nvSpPr>
        <p:spPr>
          <a:xfrm>
            <a:off x="1066800" y="2819400"/>
            <a:ext cx="1295400" cy="762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kern="0" dirty="0">
                <a:solidFill>
                  <a:srgbClr val="FFFF00"/>
                </a:solidFill>
              </a:rPr>
              <a:t>Yes</a:t>
            </a:r>
          </a:p>
        </p:txBody>
      </p:sp>
      <p:sp>
        <p:nvSpPr>
          <p:cNvPr id="9" name="Content Placeholder 2">
            <a:extLst>
              <a:ext uri="{FF2B5EF4-FFF2-40B4-BE49-F238E27FC236}">
                <a16:creationId xmlns:a16="http://schemas.microsoft.com/office/drawing/2014/main" xmlns="" id="{270AD4F1-434D-48A2-ACBB-237E8403962A}"/>
              </a:ext>
            </a:extLst>
          </p:cNvPr>
          <p:cNvSpPr txBox="1">
            <a:spLocks/>
          </p:cNvSpPr>
          <p:nvPr/>
        </p:nvSpPr>
        <p:spPr>
          <a:xfrm>
            <a:off x="1066800" y="5181600"/>
            <a:ext cx="4267200" cy="1295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kern="0" dirty="0">
                <a:solidFill>
                  <a:srgbClr val="FFFF00"/>
                </a:solidFill>
              </a:rPr>
              <a:t>No. More typically by MRI.</a:t>
            </a:r>
          </a:p>
        </p:txBody>
      </p:sp>
    </p:spTree>
    <p:extLst>
      <p:ext uri="{BB962C8B-B14F-4D97-AF65-F5344CB8AC3E}">
        <p14:creationId xmlns:p14="http://schemas.microsoft.com/office/powerpoint/2010/main" val="3348908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xmlns="" id="{9521F71D-7E84-4DD3-A681-40CF6D478198}"/>
              </a:ext>
            </a:extLst>
          </p:cNvPr>
          <p:cNvSpPr txBox="1">
            <a:spLocks/>
          </p:cNvSpPr>
          <p:nvPr/>
        </p:nvSpPr>
        <p:spPr>
          <a:xfrm>
            <a:off x="685800" y="304800"/>
            <a:ext cx="3657600" cy="685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kern="0" dirty="0">
                <a:solidFill>
                  <a:schemeClr val="bg1"/>
                </a:solidFill>
              </a:rPr>
              <a:t>3 </a:t>
            </a:r>
            <a:r>
              <a:rPr lang="en-US" kern="0" dirty="0" err="1">
                <a:solidFill>
                  <a:schemeClr val="bg1"/>
                </a:solidFill>
              </a:rPr>
              <a:t>yrs</a:t>
            </a:r>
            <a:r>
              <a:rPr lang="en-US" kern="0" dirty="0">
                <a:solidFill>
                  <a:schemeClr val="bg1"/>
                </a:solidFill>
              </a:rPr>
              <a:t> prior MRI</a:t>
            </a:r>
          </a:p>
        </p:txBody>
      </p:sp>
      <p:pic>
        <p:nvPicPr>
          <p:cNvPr id="17411" name="Picture 1"/>
          <p:cNvPicPr>
            <a:picLocks noChangeAspect="1" noChangeArrowheads="1"/>
          </p:cNvPicPr>
          <p:nvPr/>
        </p:nvPicPr>
        <p:blipFill>
          <a:blip r:embed="rId3">
            <a:extLst>
              <a:ext uri="{28A0092B-C50C-407E-A947-70E740481C1C}">
                <a14:useLocalDpi xmlns:a14="http://schemas.microsoft.com/office/drawing/2010/main" val="0"/>
              </a:ext>
            </a:extLst>
          </a:blip>
          <a:srcRect l="14854" r="22017" b="20779"/>
          <a:stretch>
            <a:fillRect/>
          </a:stretch>
        </p:blipFill>
        <p:spPr bwMode="auto">
          <a:xfrm>
            <a:off x="304800" y="1243013"/>
            <a:ext cx="3886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C:\Users\rbecker2\AppData\Local\Temp\1.2.840.113619.2.408.14196467.873791.20424.1522838881.5690.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243013"/>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xmlns="" id="{6D75FDCD-63AC-4CB1-84E8-AAD65DCA5E25}"/>
              </a:ext>
            </a:extLst>
          </p:cNvPr>
          <p:cNvSpPr txBox="1">
            <a:spLocks/>
          </p:cNvSpPr>
          <p:nvPr/>
        </p:nvSpPr>
        <p:spPr>
          <a:xfrm>
            <a:off x="4648200" y="304800"/>
            <a:ext cx="3657600" cy="685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kern="0" dirty="0">
                <a:solidFill>
                  <a:schemeClr val="bg1"/>
                </a:solidFill>
              </a:rPr>
              <a:t>Recent MRI</a:t>
            </a:r>
          </a:p>
        </p:txBody>
      </p:sp>
    </p:spTree>
    <p:extLst>
      <p:ext uri="{BB962C8B-B14F-4D97-AF65-F5344CB8AC3E}">
        <p14:creationId xmlns:p14="http://schemas.microsoft.com/office/powerpoint/2010/main" val="17607034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p:txBody>
          <a:bodyPr/>
          <a:lstStyle/>
          <a:p>
            <a:r>
              <a:rPr lang="en-US" altLang="en-US" smtClean="0">
                <a:solidFill>
                  <a:schemeClr val="bg1"/>
                </a:solidFill>
              </a:rPr>
              <a:t>References</a:t>
            </a:r>
          </a:p>
        </p:txBody>
      </p:sp>
      <p:sp>
        <p:nvSpPr>
          <p:cNvPr id="19459" name="Content Placeholder 2"/>
          <p:cNvSpPr>
            <a:spLocks noGrp="1" noChangeArrowheads="1"/>
          </p:cNvSpPr>
          <p:nvPr>
            <p:ph idx="1"/>
          </p:nvPr>
        </p:nvSpPr>
        <p:spPr/>
        <p:txBody>
          <a:bodyPr/>
          <a:lstStyle/>
          <a:p>
            <a:r>
              <a:rPr lang="en-US" altLang="en-US" sz="2400" smtClean="0">
                <a:solidFill>
                  <a:schemeClr val="bg1"/>
                </a:solidFill>
              </a:rPr>
              <a:t>Society of Nuclear Medicine Procedure Guideline for Bone Scintigraphy v 3.0, approved June 20, 2003 K Donohoe et al</a:t>
            </a:r>
          </a:p>
          <a:p>
            <a:r>
              <a:rPr lang="en-US" altLang="en-US" sz="2400" smtClean="0">
                <a:solidFill>
                  <a:schemeClr val="bg1"/>
                </a:solidFill>
              </a:rPr>
              <a:t>Vanishing bone disease (Gorham-Stout syndrome): A review of a rare entity, V Nikolaou, World J Orthop. 2014 Nov 18; 5(5): 694–698.</a:t>
            </a:r>
          </a:p>
          <a:p>
            <a:r>
              <a:rPr lang="en-US" altLang="en-US" sz="2400" smtClean="0">
                <a:solidFill>
                  <a:schemeClr val="bg1"/>
                </a:solidFill>
              </a:rPr>
              <a:t>Gorham-Stout Disease: Case Report and Suggested Diagnostic Evaluation of a Rare Clinical Entity, D Lam et al, AACE CLINICAL CASE REPORTS Vol 4 No. 2 March/April 2018 e166.</a:t>
            </a:r>
          </a:p>
        </p:txBody>
      </p:sp>
    </p:spTree>
    <p:extLst>
      <p:ext uri="{BB962C8B-B14F-4D97-AF65-F5344CB8AC3E}">
        <p14:creationId xmlns:p14="http://schemas.microsoft.com/office/powerpoint/2010/main" val="1970999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913C8A2-181E-4FCC-8684-0C3898685793}"/>
              </a:ext>
            </a:extLst>
          </p:cNvPr>
          <p:cNvSpPr>
            <a:spLocks noGrp="1"/>
          </p:cNvSpPr>
          <p:nvPr>
            <p:ph type="title"/>
          </p:nvPr>
        </p:nvSpPr>
        <p:spPr>
          <a:xfrm>
            <a:off x="457200" y="76200"/>
            <a:ext cx="8229600" cy="1143000"/>
          </a:xfrm>
        </p:spPr>
        <p:txBody>
          <a:bodyPr/>
          <a:lstStyle/>
          <a:p>
            <a:r>
              <a:rPr lang="en-US" dirty="0">
                <a:solidFill>
                  <a:schemeClr val="bg1"/>
                </a:solidFill>
              </a:rPr>
              <a:t>I-123 MIBG</a:t>
            </a:r>
            <a:br>
              <a:rPr lang="en-US" dirty="0">
                <a:solidFill>
                  <a:schemeClr val="bg1"/>
                </a:solidFill>
              </a:rPr>
            </a:br>
            <a:r>
              <a:rPr lang="en-US" sz="2000" dirty="0">
                <a:solidFill>
                  <a:schemeClr val="bg1"/>
                </a:solidFill>
              </a:rPr>
              <a:t>(I-131 is also used uncommonly)</a:t>
            </a:r>
          </a:p>
        </p:txBody>
      </p:sp>
      <p:sp>
        <p:nvSpPr>
          <p:cNvPr id="5" name="TextBox 4">
            <a:extLst>
              <a:ext uri="{FF2B5EF4-FFF2-40B4-BE49-F238E27FC236}">
                <a16:creationId xmlns="" xmlns:a16="http://schemas.microsoft.com/office/drawing/2014/main" id="{E2F0B89B-87F2-4990-8858-1F9562507DDC}"/>
              </a:ext>
            </a:extLst>
          </p:cNvPr>
          <p:cNvSpPr txBox="1"/>
          <p:nvPr/>
        </p:nvSpPr>
        <p:spPr>
          <a:xfrm>
            <a:off x="838200" y="1219200"/>
            <a:ext cx="8042586" cy="523220"/>
          </a:xfrm>
          <a:prstGeom prst="rect">
            <a:avLst/>
          </a:prstGeom>
          <a:noFill/>
        </p:spPr>
        <p:txBody>
          <a:bodyPr wrap="none" rtlCol="0">
            <a:spAutoFit/>
          </a:bodyPr>
          <a:lstStyle/>
          <a:p>
            <a:r>
              <a:rPr lang="en-US" sz="2800" dirty="0">
                <a:solidFill>
                  <a:schemeClr val="bg1"/>
                </a:solidFill>
              </a:rPr>
              <a:t>What is the normal distribution of the radiotracer?</a:t>
            </a:r>
          </a:p>
        </p:txBody>
      </p:sp>
      <p:sp>
        <p:nvSpPr>
          <p:cNvPr id="6" name="TextBox 5">
            <a:extLst>
              <a:ext uri="{FF2B5EF4-FFF2-40B4-BE49-F238E27FC236}">
                <a16:creationId xmlns="" xmlns:a16="http://schemas.microsoft.com/office/drawing/2014/main" id="{07529DC5-E8E6-4A68-808D-1B4EA29CF103}"/>
              </a:ext>
            </a:extLst>
          </p:cNvPr>
          <p:cNvSpPr txBox="1"/>
          <p:nvPr/>
        </p:nvSpPr>
        <p:spPr>
          <a:xfrm>
            <a:off x="838200" y="1828800"/>
            <a:ext cx="7885134" cy="2246769"/>
          </a:xfrm>
          <a:prstGeom prst="rect">
            <a:avLst/>
          </a:prstGeom>
          <a:noFill/>
        </p:spPr>
        <p:txBody>
          <a:bodyPr wrap="square" rtlCol="0">
            <a:spAutoFit/>
          </a:bodyPr>
          <a:lstStyle/>
          <a:p>
            <a:r>
              <a:rPr lang="en-US" sz="2800" dirty="0">
                <a:solidFill>
                  <a:srgbClr val="FFFF00"/>
                </a:solidFill>
              </a:rPr>
              <a:t>Salivary glands, thyroid, myocardium, liver, adrenal glands have the most avidity. Skeletal muscle, nasal mucosa, lungs and colon have milder uptake. Primary excretion into urinary tract. May have excretion to the gallbladder.</a:t>
            </a:r>
          </a:p>
        </p:txBody>
      </p:sp>
      <p:sp>
        <p:nvSpPr>
          <p:cNvPr id="7" name="TextBox 6">
            <a:extLst>
              <a:ext uri="{FF2B5EF4-FFF2-40B4-BE49-F238E27FC236}">
                <a16:creationId xmlns="" xmlns:a16="http://schemas.microsoft.com/office/drawing/2014/main" id="{2EB54147-6B4A-432F-94EE-8742553E7A66}"/>
              </a:ext>
            </a:extLst>
          </p:cNvPr>
          <p:cNvSpPr txBox="1"/>
          <p:nvPr/>
        </p:nvSpPr>
        <p:spPr>
          <a:xfrm>
            <a:off x="801666" y="4201180"/>
            <a:ext cx="8494734" cy="523220"/>
          </a:xfrm>
          <a:prstGeom prst="rect">
            <a:avLst/>
          </a:prstGeom>
          <a:noFill/>
        </p:spPr>
        <p:txBody>
          <a:bodyPr wrap="square" rtlCol="0">
            <a:spAutoFit/>
          </a:bodyPr>
          <a:lstStyle/>
          <a:p>
            <a:r>
              <a:rPr lang="en-US" sz="2800" dirty="0">
                <a:solidFill>
                  <a:schemeClr val="bg1"/>
                </a:solidFill>
              </a:rPr>
              <a:t>What patient prep steps are important to remember?</a:t>
            </a:r>
          </a:p>
        </p:txBody>
      </p:sp>
      <p:sp>
        <p:nvSpPr>
          <p:cNvPr id="8" name="TextBox 7">
            <a:extLst>
              <a:ext uri="{FF2B5EF4-FFF2-40B4-BE49-F238E27FC236}">
                <a16:creationId xmlns="" xmlns:a16="http://schemas.microsoft.com/office/drawing/2014/main" id="{995A0D95-09CA-4848-9CC5-9CD2D2CD07E4}"/>
              </a:ext>
            </a:extLst>
          </p:cNvPr>
          <p:cNvSpPr txBox="1"/>
          <p:nvPr/>
        </p:nvSpPr>
        <p:spPr>
          <a:xfrm>
            <a:off x="838200" y="4724400"/>
            <a:ext cx="7885134"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FFFF00"/>
                </a:solidFill>
              </a:rPr>
              <a:t>Manage any sympathomimetic medications.</a:t>
            </a:r>
          </a:p>
          <a:p>
            <a:pPr marL="457200" indent="-457200">
              <a:buFont typeface="Arial" panose="020B0604020202020204" pitchFamily="34" charset="0"/>
              <a:buChar char="•"/>
            </a:pPr>
            <a:r>
              <a:rPr lang="en-US" sz="2800" dirty="0">
                <a:solidFill>
                  <a:srgbClr val="FFFF00"/>
                </a:solidFill>
              </a:rPr>
              <a:t>Administer thyroid blockade – SSKI 1 day prior and for 2 days after radiotracer injection.</a:t>
            </a:r>
          </a:p>
          <a:p>
            <a:pPr marL="457200" indent="-457200">
              <a:buFont typeface="Arial" panose="020B0604020202020204" pitchFamily="34" charset="0"/>
              <a:buChar char="•"/>
            </a:pPr>
            <a:r>
              <a:rPr lang="en-US" sz="2800" dirty="0">
                <a:solidFill>
                  <a:srgbClr val="FFFF00"/>
                </a:solidFill>
              </a:rPr>
              <a:t>Void prior to imaging (</a:t>
            </a:r>
            <a:r>
              <a:rPr lang="en-US" sz="2800" dirty="0" err="1">
                <a:solidFill>
                  <a:srgbClr val="FFFF00"/>
                </a:solidFill>
              </a:rPr>
              <a:t>cath</a:t>
            </a:r>
            <a:r>
              <a:rPr lang="en-US" sz="2800" dirty="0">
                <a:solidFill>
                  <a:srgbClr val="FFFF00"/>
                </a:solidFill>
              </a:rPr>
              <a:t> if not potty-trained)</a:t>
            </a:r>
          </a:p>
        </p:txBody>
      </p:sp>
    </p:spTree>
    <p:extLst>
      <p:ext uri="{BB962C8B-B14F-4D97-AF65-F5344CB8AC3E}">
        <p14:creationId xmlns:p14="http://schemas.microsoft.com/office/powerpoint/2010/main" val="207578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EB27AF8-516F-40C8-A69F-66D7A982A812}"/>
              </a:ext>
            </a:extLst>
          </p:cNvPr>
          <p:cNvPicPr>
            <a:picLocks noChangeAspect="1"/>
          </p:cNvPicPr>
          <p:nvPr/>
        </p:nvPicPr>
        <p:blipFill rotWithShape="1">
          <a:blip r:embed="rId3"/>
          <a:srcRect/>
          <a:stretch/>
        </p:blipFill>
        <p:spPr>
          <a:xfrm>
            <a:off x="3429000" y="3267011"/>
            <a:ext cx="5800825" cy="3590989"/>
          </a:xfrm>
          <a:prstGeom prst="rect">
            <a:avLst/>
          </a:prstGeom>
        </p:spPr>
      </p:pic>
      <p:pic>
        <p:nvPicPr>
          <p:cNvPr id="4" name="Picture 3">
            <a:extLst>
              <a:ext uri="{FF2B5EF4-FFF2-40B4-BE49-F238E27FC236}">
                <a16:creationId xmlns="" xmlns:a16="http://schemas.microsoft.com/office/drawing/2014/main" id="{D925CF86-6A57-4302-8283-61C6493FAB25}"/>
              </a:ext>
            </a:extLst>
          </p:cNvPr>
          <p:cNvPicPr>
            <a:picLocks noChangeAspect="1"/>
          </p:cNvPicPr>
          <p:nvPr/>
        </p:nvPicPr>
        <p:blipFill rotWithShape="1">
          <a:blip r:embed="rId3"/>
          <a:srcRect/>
          <a:stretch/>
        </p:blipFill>
        <p:spPr>
          <a:xfrm>
            <a:off x="3186701" y="0"/>
            <a:ext cx="5924226" cy="3667380"/>
          </a:xfrm>
          <a:prstGeom prst="rect">
            <a:avLst/>
          </a:prstGeom>
        </p:spPr>
      </p:pic>
      <p:sp>
        <p:nvSpPr>
          <p:cNvPr id="2" name="TextBox 1">
            <a:extLst>
              <a:ext uri="{FF2B5EF4-FFF2-40B4-BE49-F238E27FC236}">
                <a16:creationId xmlns="" xmlns:a16="http://schemas.microsoft.com/office/drawing/2014/main" id="{FC8AF764-5AF5-4059-BE53-32AECEADACEC}"/>
              </a:ext>
            </a:extLst>
          </p:cNvPr>
          <p:cNvSpPr txBox="1"/>
          <p:nvPr/>
        </p:nvSpPr>
        <p:spPr>
          <a:xfrm>
            <a:off x="304800" y="562411"/>
            <a:ext cx="2438400" cy="1569660"/>
          </a:xfrm>
          <a:prstGeom prst="rect">
            <a:avLst/>
          </a:prstGeom>
          <a:noFill/>
        </p:spPr>
        <p:txBody>
          <a:bodyPr wrap="square" rtlCol="0">
            <a:spAutoFit/>
          </a:bodyPr>
          <a:lstStyle/>
          <a:p>
            <a:r>
              <a:rPr lang="en-US" sz="2400" dirty="0">
                <a:solidFill>
                  <a:schemeClr val="bg1"/>
                </a:solidFill>
              </a:rPr>
              <a:t>SPECT with CT confirms uptake is definitely within this mass.</a:t>
            </a:r>
          </a:p>
        </p:txBody>
      </p:sp>
      <p:sp>
        <p:nvSpPr>
          <p:cNvPr id="5" name="TextBox 4">
            <a:extLst>
              <a:ext uri="{FF2B5EF4-FFF2-40B4-BE49-F238E27FC236}">
                <a16:creationId xmlns="" xmlns:a16="http://schemas.microsoft.com/office/drawing/2014/main" id="{DA3931B7-0F95-4F70-8A23-A5A428DEE5EC}"/>
              </a:ext>
            </a:extLst>
          </p:cNvPr>
          <p:cNvSpPr txBox="1"/>
          <p:nvPr/>
        </p:nvSpPr>
        <p:spPr>
          <a:xfrm>
            <a:off x="228600" y="3200400"/>
            <a:ext cx="2743200" cy="1569660"/>
          </a:xfrm>
          <a:prstGeom prst="rect">
            <a:avLst/>
          </a:prstGeom>
          <a:noFill/>
        </p:spPr>
        <p:txBody>
          <a:bodyPr wrap="square" rtlCol="0">
            <a:spAutoFit/>
          </a:bodyPr>
          <a:lstStyle/>
          <a:p>
            <a:r>
              <a:rPr lang="en-US" sz="2400" dirty="0">
                <a:solidFill>
                  <a:schemeClr val="bg1"/>
                </a:solidFill>
              </a:rPr>
              <a:t>CT adds radiation dose. What are the benefits of the CT?</a:t>
            </a:r>
          </a:p>
        </p:txBody>
      </p:sp>
      <p:pic>
        <p:nvPicPr>
          <p:cNvPr id="6" name="Picture 5">
            <a:extLst>
              <a:ext uri="{FF2B5EF4-FFF2-40B4-BE49-F238E27FC236}">
                <a16:creationId xmlns="" xmlns:a16="http://schemas.microsoft.com/office/drawing/2014/main" id="{2EAD207F-F3D9-4320-9B66-729B58F55348}"/>
              </a:ext>
            </a:extLst>
          </p:cNvPr>
          <p:cNvPicPr>
            <a:picLocks noChangeAspect="1"/>
          </p:cNvPicPr>
          <p:nvPr/>
        </p:nvPicPr>
        <p:blipFill rotWithShape="1">
          <a:blip r:embed="rId4">
            <a:extLst>
              <a:ext uri="{28A0092B-C50C-407E-A947-70E740481C1C}">
                <a14:useLocalDpi xmlns:a14="http://schemas.microsoft.com/office/drawing/2010/main" val="0"/>
              </a:ext>
            </a:extLst>
          </a:blip>
          <a:srcRect l="7036" t="22149" r="10874" b="30814"/>
          <a:stretch/>
        </p:blipFill>
        <p:spPr>
          <a:xfrm>
            <a:off x="2866552" y="112620"/>
            <a:ext cx="6244374" cy="3577957"/>
          </a:xfrm>
          <a:prstGeom prst="rect">
            <a:avLst/>
          </a:prstGeom>
        </p:spPr>
      </p:pic>
      <p:pic>
        <p:nvPicPr>
          <p:cNvPr id="7" name="Picture 6">
            <a:extLst>
              <a:ext uri="{FF2B5EF4-FFF2-40B4-BE49-F238E27FC236}">
                <a16:creationId xmlns="" xmlns:a16="http://schemas.microsoft.com/office/drawing/2014/main" id="{6714C77C-7B67-4E64-B8E1-64E85F09C563}"/>
              </a:ext>
            </a:extLst>
          </p:cNvPr>
          <p:cNvPicPr>
            <a:picLocks noChangeAspect="1"/>
          </p:cNvPicPr>
          <p:nvPr/>
        </p:nvPicPr>
        <p:blipFill rotWithShape="1">
          <a:blip r:embed="rId5">
            <a:extLst>
              <a:ext uri="{28A0092B-C50C-407E-A947-70E740481C1C}">
                <a14:useLocalDpi xmlns:a14="http://schemas.microsoft.com/office/drawing/2010/main" val="0"/>
              </a:ext>
            </a:extLst>
          </a:blip>
          <a:srcRect l="10390" t="28966" r="11628" b="30195"/>
          <a:stretch/>
        </p:blipFill>
        <p:spPr>
          <a:xfrm>
            <a:off x="2866554" y="3283052"/>
            <a:ext cx="6244373" cy="3270147"/>
          </a:xfrm>
          <a:prstGeom prst="rect">
            <a:avLst/>
          </a:prstGeom>
        </p:spPr>
      </p:pic>
    </p:spTree>
    <p:extLst>
      <p:ext uri="{BB962C8B-B14F-4D97-AF65-F5344CB8AC3E}">
        <p14:creationId xmlns:p14="http://schemas.microsoft.com/office/powerpoint/2010/main" val="398827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9FE4755-D6A4-44CC-B249-892D0388535E}"/>
              </a:ext>
            </a:extLst>
          </p:cNvPr>
          <p:cNvPicPr>
            <a:picLocks noChangeAspect="1"/>
          </p:cNvPicPr>
          <p:nvPr/>
        </p:nvPicPr>
        <p:blipFill rotWithShape="1">
          <a:blip r:embed="rId3">
            <a:extLst>
              <a:ext uri="{28A0092B-C50C-407E-A947-70E740481C1C}">
                <a14:useLocalDpi xmlns:a14="http://schemas.microsoft.com/office/drawing/2010/main" val="0"/>
              </a:ext>
            </a:extLst>
          </a:blip>
          <a:srcRect l="8664" t="27720" r="12115" b="27720"/>
          <a:stretch/>
        </p:blipFill>
        <p:spPr>
          <a:xfrm>
            <a:off x="1016000" y="1371600"/>
            <a:ext cx="6908800" cy="3886200"/>
          </a:xfrm>
          <a:prstGeom prst="rect">
            <a:avLst/>
          </a:prstGeom>
        </p:spPr>
      </p:pic>
      <p:sp>
        <p:nvSpPr>
          <p:cNvPr id="3" name="TextBox 2">
            <a:extLst>
              <a:ext uri="{FF2B5EF4-FFF2-40B4-BE49-F238E27FC236}">
                <a16:creationId xmlns="" xmlns:a16="http://schemas.microsoft.com/office/drawing/2014/main" id="{2F3CE8C6-40F7-4563-A7D6-48E8AFA3AB59}"/>
              </a:ext>
            </a:extLst>
          </p:cNvPr>
          <p:cNvSpPr txBox="1"/>
          <p:nvPr/>
        </p:nvSpPr>
        <p:spPr>
          <a:xfrm>
            <a:off x="1295400" y="95071"/>
            <a:ext cx="6400800" cy="1200329"/>
          </a:xfrm>
          <a:prstGeom prst="rect">
            <a:avLst/>
          </a:prstGeom>
          <a:noFill/>
        </p:spPr>
        <p:txBody>
          <a:bodyPr wrap="square" rtlCol="0">
            <a:spAutoFit/>
          </a:bodyPr>
          <a:lstStyle/>
          <a:p>
            <a:r>
              <a:rPr lang="en-US" sz="2400" dirty="0">
                <a:solidFill>
                  <a:srgbClr val="FFFF00"/>
                </a:solidFill>
              </a:rPr>
              <a:t>Allows for better anatomic localization of radiotracer activity, particularly with co-registered/fused images.</a:t>
            </a:r>
          </a:p>
        </p:txBody>
      </p:sp>
      <p:sp>
        <p:nvSpPr>
          <p:cNvPr id="4" name="TextBox 3">
            <a:extLst>
              <a:ext uri="{FF2B5EF4-FFF2-40B4-BE49-F238E27FC236}">
                <a16:creationId xmlns="" xmlns:a16="http://schemas.microsoft.com/office/drawing/2014/main" id="{D7E16F1A-7295-4EC7-AF40-C0DA768480DC}"/>
              </a:ext>
            </a:extLst>
          </p:cNvPr>
          <p:cNvSpPr txBox="1"/>
          <p:nvPr/>
        </p:nvSpPr>
        <p:spPr>
          <a:xfrm>
            <a:off x="1371600" y="5341203"/>
            <a:ext cx="6400800" cy="1200329"/>
          </a:xfrm>
          <a:prstGeom prst="rect">
            <a:avLst/>
          </a:prstGeom>
          <a:noFill/>
        </p:spPr>
        <p:txBody>
          <a:bodyPr wrap="square" rtlCol="0">
            <a:spAutoFit/>
          </a:bodyPr>
          <a:lstStyle/>
          <a:p>
            <a:r>
              <a:rPr lang="en-US" sz="2400" dirty="0">
                <a:solidFill>
                  <a:srgbClr val="FFFF00"/>
                </a:solidFill>
              </a:rPr>
              <a:t>CT attenuation data allows for attenuation correction of the SPECT data for more accurate measurement of activity.</a:t>
            </a:r>
          </a:p>
        </p:txBody>
      </p:sp>
    </p:spTree>
    <p:extLst>
      <p:ext uri="{BB962C8B-B14F-4D97-AF65-F5344CB8AC3E}">
        <p14:creationId xmlns:p14="http://schemas.microsoft.com/office/powerpoint/2010/main" val="70023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913C8A2-181E-4FCC-8684-0C3898685793}"/>
              </a:ext>
            </a:extLst>
          </p:cNvPr>
          <p:cNvSpPr>
            <a:spLocks noGrp="1"/>
          </p:cNvSpPr>
          <p:nvPr>
            <p:ph type="title"/>
          </p:nvPr>
        </p:nvSpPr>
        <p:spPr>
          <a:xfrm>
            <a:off x="457200" y="76200"/>
            <a:ext cx="8229600" cy="1143000"/>
          </a:xfrm>
        </p:spPr>
        <p:txBody>
          <a:bodyPr/>
          <a:lstStyle/>
          <a:p>
            <a:r>
              <a:rPr lang="en-US" dirty="0">
                <a:solidFill>
                  <a:schemeClr val="bg1"/>
                </a:solidFill>
              </a:rPr>
              <a:t>I-123 MIBG</a:t>
            </a:r>
          </a:p>
        </p:txBody>
      </p:sp>
      <p:sp>
        <p:nvSpPr>
          <p:cNvPr id="5" name="TextBox 4">
            <a:extLst>
              <a:ext uri="{FF2B5EF4-FFF2-40B4-BE49-F238E27FC236}">
                <a16:creationId xmlns="" xmlns:a16="http://schemas.microsoft.com/office/drawing/2014/main" id="{E2F0B89B-87F2-4990-8858-1F9562507DDC}"/>
              </a:ext>
            </a:extLst>
          </p:cNvPr>
          <p:cNvSpPr txBox="1"/>
          <p:nvPr/>
        </p:nvSpPr>
        <p:spPr>
          <a:xfrm>
            <a:off x="838200" y="1219200"/>
            <a:ext cx="7848600" cy="1384995"/>
          </a:xfrm>
          <a:prstGeom prst="rect">
            <a:avLst/>
          </a:prstGeom>
          <a:noFill/>
        </p:spPr>
        <p:txBody>
          <a:bodyPr wrap="square" rtlCol="0">
            <a:spAutoFit/>
          </a:bodyPr>
          <a:lstStyle/>
          <a:p>
            <a:r>
              <a:rPr lang="en-US" sz="2800" dirty="0">
                <a:solidFill>
                  <a:schemeClr val="bg1"/>
                </a:solidFill>
              </a:rPr>
              <a:t>What is the administered dose in millicuries, and a typical effective whole body radiation dose in mSv for MIBG?</a:t>
            </a:r>
          </a:p>
        </p:txBody>
      </p:sp>
      <p:sp>
        <p:nvSpPr>
          <p:cNvPr id="6" name="TextBox 5">
            <a:extLst>
              <a:ext uri="{FF2B5EF4-FFF2-40B4-BE49-F238E27FC236}">
                <a16:creationId xmlns="" xmlns:a16="http://schemas.microsoft.com/office/drawing/2014/main" id="{07529DC5-E8E6-4A68-808D-1B4EA29CF103}"/>
              </a:ext>
            </a:extLst>
          </p:cNvPr>
          <p:cNvSpPr txBox="1"/>
          <p:nvPr/>
        </p:nvSpPr>
        <p:spPr>
          <a:xfrm>
            <a:off x="838200" y="2984718"/>
            <a:ext cx="7772400" cy="954107"/>
          </a:xfrm>
          <a:prstGeom prst="rect">
            <a:avLst/>
          </a:prstGeom>
          <a:noFill/>
        </p:spPr>
        <p:txBody>
          <a:bodyPr wrap="square" rtlCol="0">
            <a:spAutoFit/>
          </a:bodyPr>
          <a:lstStyle/>
          <a:p>
            <a:r>
              <a:rPr lang="en-US" sz="2800" dirty="0">
                <a:solidFill>
                  <a:srgbClr val="FFFF00"/>
                </a:solidFill>
              </a:rPr>
              <a:t>0.14mCi/kg (no less than 1mCi).</a:t>
            </a:r>
          </a:p>
          <a:p>
            <a:r>
              <a:rPr lang="en-US" sz="2800" dirty="0">
                <a:solidFill>
                  <a:srgbClr val="FFFF00"/>
                </a:solidFill>
              </a:rPr>
              <a:t>5.2 mSv</a:t>
            </a:r>
          </a:p>
        </p:txBody>
      </p:sp>
      <p:sp>
        <p:nvSpPr>
          <p:cNvPr id="7" name="TextBox 6">
            <a:extLst>
              <a:ext uri="{FF2B5EF4-FFF2-40B4-BE49-F238E27FC236}">
                <a16:creationId xmlns="" xmlns:a16="http://schemas.microsoft.com/office/drawing/2014/main" id="{2EB54147-6B4A-432F-94EE-8742553E7A66}"/>
              </a:ext>
            </a:extLst>
          </p:cNvPr>
          <p:cNvSpPr txBox="1"/>
          <p:nvPr/>
        </p:nvSpPr>
        <p:spPr>
          <a:xfrm>
            <a:off x="801667" y="3962400"/>
            <a:ext cx="7885134" cy="954107"/>
          </a:xfrm>
          <a:prstGeom prst="rect">
            <a:avLst/>
          </a:prstGeom>
          <a:noFill/>
        </p:spPr>
        <p:txBody>
          <a:bodyPr wrap="square" rtlCol="0">
            <a:spAutoFit/>
          </a:bodyPr>
          <a:lstStyle/>
          <a:p>
            <a:r>
              <a:rPr lang="en-US" sz="2800" dirty="0">
                <a:solidFill>
                  <a:schemeClr val="bg1"/>
                </a:solidFill>
              </a:rPr>
              <a:t>At what time after injection are images acquired?</a:t>
            </a:r>
          </a:p>
        </p:txBody>
      </p:sp>
      <p:sp>
        <p:nvSpPr>
          <p:cNvPr id="8" name="TextBox 7">
            <a:extLst>
              <a:ext uri="{FF2B5EF4-FFF2-40B4-BE49-F238E27FC236}">
                <a16:creationId xmlns="" xmlns:a16="http://schemas.microsoft.com/office/drawing/2014/main" id="{995A0D95-09CA-4848-9CC5-9CD2D2CD07E4}"/>
              </a:ext>
            </a:extLst>
          </p:cNvPr>
          <p:cNvSpPr txBox="1"/>
          <p:nvPr/>
        </p:nvSpPr>
        <p:spPr>
          <a:xfrm>
            <a:off x="838200" y="5029200"/>
            <a:ext cx="7885134" cy="954107"/>
          </a:xfrm>
          <a:prstGeom prst="rect">
            <a:avLst/>
          </a:prstGeom>
          <a:noFill/>
        </p:spPr>
        <p:txBody>
          <a:bodyPr wrap="square" rtlCol="0">
            <a:spAutoFit/>
          </a:bodyPr>
          <a:lstStyle/>
          <a:p>
            <a:r>
              <a:rPr lang="en-US" sz="2800" dirty="0">
                <a:solidFill>
                  <a:srgbClr val="FFFF00"/>
                </a:solidFill>
              </a:rPr>
              <a:t>24 hrs. Repeat at 48hrs if needed to increase </a:t>
            </a:r>
            <a:r>
              <a:rPr lang="en-US" sz="2800" dirty="0" err="1">
                <a:solidFill>
                  <a:srgbClr val="FFFF00"/>
                </a:solidFill>
              </a:rPr>
              <a:t>tumor:background</a:t>
            </a:r>
            <a:r>
              <a:rPr lang="en-US" sz="2800" dirty="0">
                <a:solidFill>
                  <a:srgbClr val="FFFF00"/>
                </a:solidFill>
              </a:rPr>
              <a:t> ratio.</a:t>
            </a:r>
          </a:p>
        </p:txBody>
      </p:sp>
    </p:spTree>
    <p:extLst>
      <p:ext uri="{BB962C8B-B14F-4D97-AF65-F5344CB8AC3E}">
        <p14:creationId xmlns:p14="http://schemas.microsoft.com/office/powerpoint/2010/main" val="173205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18696</TotalTime>
  <Words>2324</Words>
  <Application>Microsoft Office PowerPoint</Application>
  <PresentationFormat>On-screen Show (4:3)</PresentationFormat>
  <Paragraphs>296</Paragraphs>
  <Slides>54</Slides>
  <Notes>52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Default Design</vt:lpstr>
      <vt:lpstr>PowerPoint Presentation</vt:lpstr>
      <vt:lpstr>11 m/o female with fever</vt:lpstr>
      <vt:lpstr>PowerPoint Presentation</vt:lpstr>
      <vt:lpstr>PowerPoint Presentation</vt:lpstr>
      <vt:lpstr> </vt:lpstr>
      <vt:lpstr>I-123 MIBG (I-131 is also used uncommonly)</vt:lpstr>
      <vt:lpstr>PowerPoint Presentation</vt:lpstr>
      <vt:lpstr>PowerPoint Presentation</vt:lpstr>
      <vt:lpstr>I-123 MIBG</vt:lpstr>
      <vt:lpstr>PowerPoint Presentation</vt:lpstr>
      <vt:lpstr>PowerPoint Presentation</vt:lpstr>
      <vt:lpstr>PowerPoint Presentation</vt:lpstr>
      <vt:lpstr>PowerPoint Presentation</vt:lpstr>
      <vt:lpstr>I-123 MIBG</vt:lpstr>
      <vt:lpstr>PowerPoint Presentation</vt:lpstr>
      <vt:lpstr>PowerPoint Presentation</vt:lpstr>
      <vt:lpstr>INRG Staging System (International Neuroblastoma Risk Group)</vt:lpstr>
      <vt:lpstr>PowerPoint Presentation</vt:lpstr>
      <vt:lpstr>PowerPoint Presentation</vt:lpstr>
      <vt:lpstr>References</vt:lpstr>
      <vt:lpstr>PowerPoint Presentation</vt:lpstr>
      <vt:lpstr>14 yr old with Type 1 DM, with persistent, intermittent non-pitting bilateral feet to knees swelling. Abdominal X-ray negative for obstruction. Concern for lymphedema praecox.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Lymphedema Basics</vt:lpstr>
      <vt:lpstr>Extremity lymphoscintigraphy</vt:lpstr>
      <vt:lpstr>References</vt:lpstr>
      <vt:lpstr>PowerPoint Presentation</vt:lpstr>
      <vt:lpstr>15 y/o male with history of PSC, here with worsened RUQ pain. Ultrasound shows dilated gallbladder with wall thickening and possibly tiny stones.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Hepatobiliary scan</vt:lpstr>
      <vt:lpstr>References</vt:lpstr>
      <vt:lpstr>PowerPoint Presentation</vt:lpstr>
      <vt:lpstr>10 y/o female with Gorham Stout dz of left humerus on sirolimus. Please evaluate disease progression.</vt:lpstr>
      <vt:lpstr>PowerPoint Presentation</vt:lpstr>
      <vt:lpstr>PowerPoint Presentation</vt:lpstr>
      <vt:lpstr>PowerPoint Presentation</vt:lpstr>
      <vt:lpstr>Gorham Stout Disease</vt:lpstr>
      <vt:lpstr>Gorham Stout Disease</vt:lpstr>
      <vt:lpstr>PowerPoint Presentation</vt:lpstr>
      <vt:lpstr>References</vt:lpstr>
    </vt:vector>
  </TitlesOfParts>
  <Company>Children's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CNMC Staff</dc:creator>
  <cp:lastModifiedBy>Becker, Richard</cp:lastModifiedBy>
  <cp:revision>158</cp:revision>
  <dcterms:created xsi:type="dcterms:W3CDTF">2008-02-07T22:08:37Z</dcterms:created>
  <dcterms:modified xsi:type="dcterms:W3CDTF">2018-10-08T21:50:27Z</dcterms:modified>
</cp:coreProperties>
</file>