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21"/>
  </p:notesMasterIdLst>
  <p:sldIdLst>
    <p:sldId id="259" r:id="rId2"/>
    <p:sldId id="260" r:id="rId3"/>
    <p:sldId id="287" r:id="rId4"/>
    <p:sldId id="310" r:id="rId5"/>
    <p:sldId id="313" r:id="rId6"/>
    <p:sldId id="306" r:id="rId7"/>
    <p:sldId id="316" r:id="rId8"/>
    <p:sldId id="305" r:id="rId9"/>
    <p:sldId id="293" r:id="rId10"/>
    <p:sldId id="288" r:id="rId11"/>
    <p:sldId id="295" r:id="rId12"/>
    <p:sldId id="297" r:id="rId13"/>
    <p:sldId id="298" r:id="rId14"/>
    <p:sldId id="302" r:id="rId15"/>
    <p:sldId id="303" r:id="rId16"/>
    <p:sldId id="315" r:id="rId17"/>
    <p:sldId id="312" r:id="rId18"/>
    <p:sldId id="314" r:id="rId19"/>
    <p:sldId id="296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CC0000"/>
    <a:srgbClr val="EC04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3176" autoAdjust="0"/>
    <p:restoredTop sz="94660"/>
  </p:normalViewPr>
  <p:slideViewPr>
    <p:cSldViewPr>
      <p:cViewPr varScale="1">
        <p:scale>
          <a:sx n="111" d="100"/>
          <a:sy n="111" d="100"/>
        </p:scale>
        <p:origin x="-84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9826EA-B36D-482C-B804-D34176354370}" type="datetimeFigureOut">
              <a:rPr lang="en-US" smtClean="0"/>
              <a:t>12/8/2017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73CADA-F30F-4C34-A824-1942F645A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776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83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3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1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9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82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6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D24CE-8D26-3C42-BDD5-A0268D6159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97A4-4B4A-1745-A97D-9D499386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095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D24CE-8D26-3C42-BDD5-A0268D6159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97A4-4B4A-1745-A97D-9D499386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969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D24CE-8D26-3C42-BDD5-A0268D6159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97A4-4B4A-1745-A97D-9D499386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357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- With Titl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5" y="1982783"/>
            <a:ext cx="5792847" cy="898525"/>
          </a:xfrm>
        </p:spPr>
        <p:txBody>
          <a:bodyPr anchor="t">
            <a:normAutofit/>
          </a:bodyPr>
          <a:lstStyle>
            <a:lvl1pPr algn="l">
              <a:defRPr sz="2100">
                <a:solidFill>
                  <a:schemeClr val="bg1"/>
                </a:solidFill>
                <a:latin typeface="Corbel" pitchFamily="34" charset="0"/>
              </a:defRPr>
            </a:lvl1pPr>
          </a:lstStyle>
          <a:p>
            <a:r>
              <a:rPr lang="en-US" dirty="0" smtClean="0"/>
              <a:t>Title of Presentation or Thank You</a:t>
            </a:r>
            <a:endParaRPr lang="en-US" dirty="0"/>
          </a:p>
        </p:txBody>
      </p:sp>
      <p:pic>
        <p:nvPicPr>
          <p:cNvPr id="2050" name="Picture 2" descr="O:\MAC-SERVER\Jobs\CNM_Childrens_National_Medical_Center\12495-08_Collateral_Templates\PPT\Links\CN_Pr_Solid_3C-RGB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9300" y="192090"/>
            <a:ext cx="2044700" cy="8747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115098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-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O:\MAC-SERVER\Jobs\CNM_Childrens_National_Medical_Center\12495-08_Collateral_Templates\PPT\Links\CN_Taupe_DivBkg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" y="165103"/>
            <a:ext cx="9144001" cy="66929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8020" y="361911"/>
            <a:ext cx="8229600" cy="669925"/>
          </a:xfrm>
        </p:spPr>
        <p:txBody>
          <a:bodyPr anchor="t">
            <a:normAutofit/>
          </a:bodyPr>
          <a:lstStyle>
            <a:lvl1pPr algn="l">
              <a:defRPr sz="2100">
                <a:solidFill>
                  <a:schemeClr val="bg1"/>
                </a:solidFill>
                <a:latin typeface="Corbel" pitchFamily="34" charset="0"/>
              </a:defRPr>
            </a:lvl1pPr>
          </a:lstStyle>
          <a:p>
            <a:r>
              <a:rPr lang="en-US" dirty="0" smtClean="0"/>
              <a:t>Headline or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0033947-BDB2-44BC-B95C-A87CE368326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146" name="Picture 2" descr="O:\MAC-SERVER\Jobs\CNM_Childrens_National_Medical_Center\12495-08_Collateral_Templates\PPT\Links\CN_Color_bar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171451"/>
          </a:xfrm>
          <a:prstGeom prst="rect">
            <a:avLst/>
          </a:prstGeom>
          <a:noFill/>
        </p:spPr>
      </p:pic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511176" y="1311279"/>
            <a:ext cx="8223307" cy="4454556"/>
          </a:xfrm>
        </p:spPr>
        <p:txBody>
          <a:bodyPr/>
          <a:lstStyle>
            <a:lvl1pPr marL="0" indent="0">
              <a:buNone/>
              <a:defRPr sz="1400" b="0" baseline="0">
                <a:solidFill>
                  <a:srgbClr val="FFFFFF"/>
                </a:solidFill>
                <a:latin typeface="Corbel" pitchFamily="34" charset="0"/>
              </a:defRPr>
            </a:lvl1pPr>
            <a:lvl2pPr>
              <a:buFont typeface="Arial" pitchFamily="34" charset="0"/>
              <a:buChar char="•"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 dirty="0" smtClean="0"/>
              <a:t>Body Copy and Bullets: Corbel Regular (16pt.), Subheads: Corbel Bold (20pt.)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pic>
        <p:nvPicPr>
          <p:cNvPr id="8" name="Picture 7" descr="CN_Pr_SolidOL_WT_2C-RGB_Sm_081513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7378705" y="5981703"/>
            <a:ext cx="1465375" cy="60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942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D24CE-8D26-3C42-BDD5-A0268D6159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97A4-4B4A-1745-A97D-9D499386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61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083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66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2497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3329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4162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4994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8582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26659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D24CE-8D26-3C42-BDD5-A0268D6159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97A4-4B4A-1745-A97D-9D499386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468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199"/>
            <a:ext cx="4038600" cy="4525964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199"/>
            <a:ext cx="4038600" cy="4525964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D24CE-8D26-3C42-BDD5-A0268D6159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97A4-4B4A-1745-A97D-9D499386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515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324" indent="0">
              <a:buNone/>
              <a:defRPr sz="1800" b="1"/>
            </a:lvl2pPr>
            <a:lvl3pPr marL="816649" indent="0">
              <a:buNone/>
              <a:defRPr sz="1600" b="1"/>
            </a:lvl3pPr>
            <a:lvl4pPr marL="1224974" indent="0">
              <a:buNone/>
              <a:defRPr sz="1400" b="1"/>
            </a:lvl4pPr>
            <a:lvl5pPr marL="1633298" indent="0">
              <a:buNone/>
              <a:defRPr sz="1400" b="1"/>
            </a:lvl5pPr>
            <a:lvl6pPr marL="2041622" indent="0">
              <a:buNone/>
              <a:defRPr sz="1400" b="1"/>
            </a:lvl6pPr>
            <a:lvl7pPr marL="2449947" indent="0">
              <a:buNone/>
              <a:defRPr sz="1400" b="1"/>
            </a:lvl7pPr>
            <a:lvl8pPr marL="2858271" indent="0">
              <a:buNone/>
              <a:defRPr sz="1400" b="1"/>
            </a:lvl8pPr>
            <a:lvl9pPr marL="3266596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324" indent="0">
              <a:buNone/>
              <a:defRPr sz="1800" b="1"/>
            </a:lvl2pPr>
            <a:lvl3pPr marL="816649" indent="0">
              <a:buNone/>
              <a:defRPr sz="1600" b="1"/>
            </a:lvl3pPr>
            <a:lvl4pPr marL="1224974" indent="0">
              <a:buNone/>
              <a:defRPr sz="1400" b="1"/>
            </a:lvl4pPr>
            <a:lvl5pPr marL="1633298" indent="0">
              <a:buNone/>
              <a:defRPr sz="1400" b="1"/>
            </a:lvl5pPr>
            <a:lvl6pPr marL="2041622" indent="0">
              <a:buNone/>
              <a:defRPr sz="1400" b="1"/>
            </a:lvl6pPr>
            <a:lvl7pPr marL="2449947" indent="0">
              <a:buNone/>
              <a:defRPr sz="1400" b="1"/>
            </a:lvl7pPr>
            <a:lvl8pPr marL="2858271" indent="0">
              <a:buNone/>
              <a:defRPr sz="1400" b="1"/>
            </a:lvl8pPr>
            <a:lvl9pPr marL="3266596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D24CE-8D26-3C42-BDD5-A0268D6159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97A4-4B4A-1745-A97D-9D499386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42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D24CE-8D26-3C42-BDD5-A0268D6159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97A4-4B4A-1745-A97D-9D499386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86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D24CE-8D26-3C42-BDD5-A0268D6159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97A4-4B4A-1745-A97D-9D499386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741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2"/>
            <a:ext cx="3008313" cy="1162051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099"/>
            <a:ext cx="3008313" cy="4691064"/>
          </a:xfrm>
        </p:spPr>
        <p:txBody>
          <a:bodyPr/>
          <a:lstStyle>
            <a:lvl1pPr marL="0" indent="0">
              <a:buNone/>
              <a:defRPr sz="1300"/>
            </a:lvl1pPr>
            <a:lvl2pPr marL="408324" indent="0">
              <a:buNone/>
              <a:defRPr sz="1100"/>
            </a:lvl2pPr>
            <a:lvl3pPr marL="816649" indent="0">
              <a:buNone/>
              <a:defRPr sz="900"/>
            </a:lvl3pPr>
            <a:lvl4pPr marL="1224974" indent="0">
              <a:buNone/>
              <a:defRPr sz="800"/>
            </a:lvl4pPr>
            <a:lvl5pPr marL="1633298" indent="0">
              <a:buNone/>
              <a:defRPr sz="800"/>
            </a:lvl5pPr>
            <a:lvl6pPr marL="2041622" indent="0">
              <a:buNone/>
              <a:defRPr sz="800"/>
            </a:lvl6pPr>
            <a:lvl7pPr marL="2449947" indent="0">
              <a:buNone/>
              <a:defRPr sz="800"/>
            </a:lvl7pPr>
            <a:lvl8pPr marL="2858271" indent="0">
              <a:buNone/>
              <a:defRPr sz="800"/>
            </a:lvl8pPr>
            <a:lvl9pPr marL="3266596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D24CE-8D26-3C42-BDD5-A0268D6159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97A4-4B4A-1745-A97D-9D499386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091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7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2900"/>
            </a:lvl1pPr>
            <a:lvl2pPr marL="408324" indent="0">
              <a:buNone/>
              <a:defRPr sz="2500"/>
            </a:lvl2pPr>
            <a:lvl3pPr marL="816649" indent="0">
              <a:buNone/>
              <a:defRPr sz="2100"/>
            </a:lvl3pPr>
            <a:lvl4pPr marL="1224974" indent="0">
              <a:buNone/>
              <a:defRPr sz="1800"/>
            </a:lvl4pPr>
            <a:lvl5pPr marL="1633298" indent="0">
              <a:buNone/>
              <a:defRPr sz="1800"/>
            </a:lvl5pPr>
            <a:lvl6pPr marL="2041622" indent="0">
              <a:buNone/>
              <a:defRPr sz="1800"/>
            </a:lvl6pPr>
            <a:lvl7pPr marL="2449947" indent="0">
              <a:buNone/>
              <a:defRPr sz="1800"/>
            </a:lvl7pPr>
            <a:lvl8pPr marL="2858271" indent="0">
              <a:buNone/>
              <a:defRPr sz="1800"/>
            </a:lvl8pPr>
            <a:lvl9pPr marL="3266596" indent="0">
              <a:buNone/>
              <a:defRPr sz="18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804861"/>
          </a:xfrm>
        </p:spPr>
        <p:txBody>
          <a:bodyPr/>
          <a:lstStyle>
            <a:lvl1pPr marL="0" indent="0">
              <a:buNone/>
              <a:defRPr sz="1300"/>
            </a:lvl1pPr>
            <a:lvl2pPr marL="408324" indent="0">
              <a:buNone/>
              <a:defRPr sz="1100"/>
            </a:lvl2pPr>
            <a:lvl3pPr marL="816649" indent="0">
              <a:buNone/>
              <a:defRPr sz="900"/>
            </a:lvl3pPr>
            <a:lvl4pPr marL="1224974" indent="0">
              <a:buNone/>
              <a:defRPr sz="800"/>
            </a:lvl4pPr>
            <a:lvl5pPr marL="1633298" indent="0">
              <a:buNone/>
              <a:defRPr sz="800"/>
            </a:lvl5pPr>
            <a:lvl6pPr marL="2041622" indent="0">
              <a:buNone/>
              <a:defRPr sz="800"/>
            </a:lvl6pPr>
            <a:lvl7pPr marL="2449947" indent="0">
              <a:buNone/>
              <a:defRPr sz="800"/>
            </a:lvl7pPr>
            <a:lvl8pPr marL="2858271" indent="0">
              <a:buNone/>
              <a:defRPr sz="800"/>
            </a:lvl8pPr>
            <a:lvl9pPr marL="3266596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D24CE-8D26-3C42-BDD5-A0268D6159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97A4-4B4A-1745-A97D-9D499386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968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81665" tIns="40832" rIns="81665" bIns="4083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199"/>
            <a:ext cx="8229600" cy="4525964"/>
          </a:xfrm>
          <a:prstGeom prst="rect">
            <a:avLst/>
          </a:prstGeom>
        </p:spPr>
        <p:txBody>
          <a:bodyPr vert="horz" lIns="81665" tIns="40832" rIns="81665" bIns="4083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4"/>
          </a:xfrm>
          <a:prstGeom prst="rect">
            <a:avLst/>
          </a:prstGeom>
        </p:spPr>
        <p:txBody>
          <a:bodyPr vert="horz" lIns="81665" tIns="40832" rIns="81665" bIns="40832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08324"/>
            <a:fld id="{79AD24CE-8D26-3C42-BDD5-A0268D6159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08324"/>
              <a:t>12/8/2017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4"/>
          </a:xfrm>
          <a:prstGeom prst="rect">
            <a:avLst/>
          </a:prstGeom>
        </p:spPr>
        <p:txBody>
          <a:bodyPr vert="horz" lIns="81665" tIns="40832" rIns="81665" bIns="40832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08324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4"/>
          </a:xfrm>
          <a:prstGeom prst="rect">
            <a:avLst/>
          </a:prstGeom>
        </p:spPr>
        <p:txBody>
          <a:bodyPr vert="horz" lIns="81665" tIns="40832" rIns="81665" bIns="40832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08324"/>
            <a:fld id="{612E97A4-4B4A-1745-A97D-9D499386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08324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676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ctr" defTabSz="408324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6244" indent="-306244" algn="l" defTabSz="408324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63527" indent="-255203" algn="l" defTabSz="408324" rtl="0" eaLnBrk="1" latinLnBrk="0" hangingPunct="1">
        <a:spcBef>
          <a:spcPct val="20000"/>
        </a:spcBef>
        <a:buFont typeface="Arial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20812" indent="-204162" algn="l" defTabSz="408324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29136" indent="-204162" algn="l" defTabSz="408324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7460" indent="-204162" algn="l" defTabSz="408324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5785" indent="-204162" algn="l" defTabSz="408324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4109" indent="-204162" algn="l" defTabSz="408324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2434" indent="-204162" algn="l" defTabSz="408324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70758" indent="-204162" algn="l" defTabSz="408324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832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324" algn="l" defTabSz="40832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649" algn="l" defTabSz="40832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974" algn="l" defTabSz="40832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3298" algn="l" defTabSz="40832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1622" algn="l" defTabSz="40832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9947" algn="l" defTabSz="40832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8271" algn="l" defTabSz="40832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6596" algn="l" defTabSz="40832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rved Up Ribbon 7"/>
          <p:cNvSpPr/>
          <p:nvPr/>
        </p:nvSpPr>
        <p:spPr>
          <a:xfrm>
            <a:off x="0" y="1447800"/>
            <a:ext cx="9144000" cy="2743200"/>
          </a:xfrm>
          <a:prstGeom prst="ellipseRibbon2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219200" y="1600200"/>
            <a:ext cx="6859652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>
                <a:latin typeface="+mj-lt"/>
                <a:ea typeface="Tahoma" pitchFamily="34" charset="0"/>
                <a:cs typeface="Tahoma" pitchFamily="34" charset="0"/>
              </a:rPr>
              <a:t>Ultrasound </a:t>
            </a:r>
            <a:br>
              <a:rPr lang="en-US" sz="3600" dirty="0" smtClean="0">
                <a:latin typeface="+mj-lt"/>
                <a:ea typeface="Tahoma" pitchFamily="34" charset="0"/>
                <a:cs typeface="Tahoma" pitchFamily="34" charset="0"/>
              </a:rPr>
            </a:br>
            <a:r>
              <a:rPr lang="en-US" sz="3600" i="1" dirty="0" smtClean="0">
                <a:latin typeface="+mj-lt"/>
                <a:ea typeface="Tahoma" pitchFamily="34" charset="0"/>
                <a:cs typeface="Tahoma" pitchFamily="34" charset="0"/>
              </a:rPr>
              <a:t>Diagnostic Challenge</a:t>
            </a:r>
            <a:r>
              <a:rPr lang="en-US" sz="3600" dirty="0" smtClean="0">
                <a:latin typeface="+mj-lt"/>
                <a:ea typeface="Tahoma" pitchFamily="34" charset="0"/>
                <a:cs typeface="Tahoma" pitchFamily="34" charset="0"/>
              </a:rPr>
              <a:t/>
            </a:r>
            <a:br>
              <a:rPr lang="en-US" sz="3600" dirty="0" smtClean="0">
                <a:latin typeface="+mj-lt"/>
                <a:ea typeface="Tahoma" pitchFamily="34" charset="0"/>
                <a:cs typeface="Tahoma" pitchFamily="34" charset="0"/>
              </a:rPr>
            </a:br>
            <a:r>
              <a:rPr lang="en-US" sz="3600" dirty="0" smtClean="0">
                <a:latin typeface="+mj-lt"/>
                <a:ea typeface="Tahoma" pitchFamily="34" charset="0"/>
                <a:cs typeface="Tahoma" pitchFamily="34" charset="0"/>
              </a:rPr>
              <a:t>December 2017</a:t>
            </a:r>
            <a:br>
              <a:rPr lang="en-US" sz="3600" dirty="0" smtClean="0">
                <a:latin typeface="+mj-lt"/>
                <a:ea typeface="Tahoma" pitchFamily="34" charset="0"/>
                <a:cs typeface="Tahoma" pitchFamily="34" charset="0"/>
              </a:rPr>
            </a:br>
            <a:r>
              <a:rPr lang="en-US" sz="3600" dirty="0" smtClean="0">
                <a:latin typeface="+mj-lt"/>
                <a:ea typeface="Tahoma" pitchFamily="34" charset="0"/>
                <a:cs typeface="Tahoma" pitchFamily="34" charset="0"/>
              </a:rPr>
              <a:t>LAST CASE OF THE YEAR</a:t>
            </a:r>
            <a:endParaRPr lang="en-US" sz="3600" dirty="0">
              <a:latin typeface="+mj-lt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65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6"/>
          <a:stretch/>
        </p:blipFill>
        <p:spPr>
          <a:xfrm>
            <a:off x="0" y="180174"/>
            <a:ext cx="5771144" cy="39346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5"/>
          <a:stretch/>
        </p:blipFill>
        <p:spPr>
          <a:xfrm>
            <a:off x="2850542" y="2590800"/>
            <a:ext cx="6293458" cy="4267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66800" y="228600"/>
            <a:ext cx="611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LONG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38600" y="2667000"/>
            <a:ext cx="611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</a:rPr>
              <a:t>LONG</a:t>
            </a:r>
            <a:endParaRPr lang="en-US" sz="1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37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8"/>
          <a:stretch/>
        </p:blipFill>
        <p:spPr>
          <a:xfrm>
            <a:off x="-34183" y="0"/>
            <a:ext cx="5224401" cy="3581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8" r="10280" b="8287"/>
          <a:stretch/>
        </p:blipFill>
        <p:spPr>
          <a:xfrm>
            <a:off x="3657600" y="3055352"/>
            <a:ext cx="5486400" cy="381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95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0"/>
          <a:stretch/>
        </p:blipFill>
        <p:spPr>
          <a:xfrm>
            <a:off x="0" y="152400"/>
            <a:ext cx="9144000" cy="47274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7"/>
          <a:stretch/>
        </p:blipFill>
        <p:spPr>
          <a:xfrm>
            <a:off x="2019300" y="3367719"/>
            <a:ext cx="5105400" cy="349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62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5"/>
          <a:stretch/>
        </p:blipFill>
        <p:spPr>
          <a:xfrm>
            <a:off x="7121" y="228600"/>
            <a:ext cx="9144000" cy="47188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4"/>
          <a:stretch/>
        </p:blipFill>
        <p:spPr>
          <a:xfrm>
            <a:off x="2057400" y="3422091"/>
            <a:ext cx="5029200" cy="345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62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2" r="10748" b="25483"/>
          <a:stretch/>
        </p:blipFill>
        <p:spPr>
          <a:xfrm>
            <a:off x="0" y="152401"/>
            <a:ext cx="6640698" cy="3657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2" r="10748" b="15441"/>
          <a:stretch/>
        </p:blipFill>
        <p:spPr>
          <a:xfrm>
            <a:off x="3276600" y="3179170"/>
            <a:ext cx="5830368" cy="367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62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6"/>
          <a:stretch/>
        </p:blipFill>
        <p:spPr>
          <a:xfrm>
            <a:off x="0" y="623842"/>
            <a:ext cx="9144000" cy="623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62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903245_Series 1(frame 7)12-2-2017 14.37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71575"/>
            <a:ext cx="9144000" cy="45148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29100" y="577334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CINE 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5157757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PLAY</a:t>
            </a:r>
            <a:endParaRPr lang="en-US" sz="2000" b="1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86583" y="5029200"/>
            <a:ext cx="0" cy="65722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731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8" r="10935" b="11776"/>
          <a:stretch/>
        </p:blipFill>
        <p:spPr>
          <a:xfrm>
            <a:off x="0" y="152400"/>
            <a:ext cx="5029200" cy="33035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4" r="10280" b="8038"/>
          <a:stretch/>
        </p:blipFill>
        <p:spPr>
          <a:xfrm>
            <a:off x="3886200" y="3197530"/>
            <a:ext cx="5244853" cy="36604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91200" y="7620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Contralateral side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63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903245_Series 1(frame 6)12-2-2017 14.38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62050"/>
            <a:ext cx="9144000" cy="45323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29100" y="577334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CINE 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5157757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PLAY</a:t>
            </a:r>
            <a:endParaRPr lang="en-US" sz="2000" b="1" dirty="0">
              <a:solidFill>
                <a:schemeClr val="bg1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86583" y="5029200"/>
            <a:ext cx="0" cy="65722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106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 smtClean="0"/>
              <a:t>Questions</a:t>
            </a:r>
            <a:endParaRPr lang="en-US" sz="32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47800" y="2438400"/>
            <a:ext cx="4953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b="1" dirty="0" smtClean="0">
                <a:solidFill>
                  <a:schemeClr val="bg1"/>
                </a:solidFill>
              </a:rPr>
              <a:t>What is your impression?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b="1" dirty="0" smtClean="0">
                <a:solidFill>
                  <a:schemeClr val="bg1"/>
                </a:solidFill>
              </a:rPr>
              <a:t>How is this treated?</a:t>
            </a:r>
            <a:endParaRPr lang="en-US" sz="2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38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669925"/>
          </a:xfrm>
        </p:spPr>
        <p:txBody>
          <a:bodyPr/>
          <a:lstStyle/>
          <a:p>
            <a:pPr algn="ctr"/>
            <a:r>
              <a:rPr lang="en-US" sz="3200" b="1" dirty="0" smtClean="0"/>
              <a:t>History</a:t>
            </a:r>
            <a:endParaRPr lang="en-US" sz="32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33400" y="1143000"/>
            <a:ext cx="8223307" cy="4318035"/>
          </a:xfrm>
        </p:spPr>
        <p:txBody>
          <a:bodyPr>
            <a:noAutofit/>
          </a:bodyPr>
          <a:lstStyle/>
          <a:p>
            <a:r>
              <a:rPr lang="en-US" sz="1600" dirty="0"/>
              <a:t/>
            </a:r>
            <a:br>
              <a:rPr lang="en-US" sz="1600" dirty="0"/>
            </a:br>
            <a:endParaRPr lang="en-US" sz="1600" dirty="0"/>
          </a:p>
          <a:p>
            <a:r>
              <a:rPr lang="en-US" sz="1600" dirty="0"/>
              <a:t/>
            </a:r>
            <a:br>
              <a:rPr lang="en-US" sz="1600" dirty="0"/>
            </a:b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609600" y="1997839"/>
            <a:ext cx="7848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15 y/o Caucasian female - unremarkable </a:t>
            </a:r>
            <a:r>
              <a:rPr lang="en-US" dirty="0">
                <a:solidFill>
                  <a:schemeClr val="bg1"/>
                </a:solidFill>
              </a:rPr>
              <a:t>family or past medical </a:t>
            </a:r>
            <a:r>
              <a:rPr lang="en-US" dirty="0" smtClean="0">
                <a:solidFill>
                  <a:schemeClr val="bg1"/>
                </a:solidFill>
              </a:rPr>
              <a:t>history -presenting </a:t>
            </a:r>
            <a:r>
              <a:rPr lang="en-US" dirty="0">
                <a:solidFill>
                  <a:schemeClr val="bg1"/>
                </a:solidFill>
              </a:rPr>
              <a:t>with word finding difficulties and sensory deficit that started </a:t>
            </a:r>
            <a:r>
              <a:rPr lang="en-US" dirty="0" smtClean="0">
                <a:solidFill>
                  <a:schemeClr val="bg1"/>
                </a:solidFill>
              </a:rPr>
              <a:t>and worsened over the course of 2 months. 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Increased </a:t>
            </a:r>
            <a:r>
              <a:rPr lang="en-US" dirty="0">
                <a:solidFill>
                  <a:schemeClr val="bg1"/>
                </a:solidFill>
              </a:rPr>
              <a:t>word finding difficulty and short term memory loss to the point where unable to remember the beginning of conversations.   </a:t>
            </a: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Per </a:t>
            </a:r>
            <a:r>
              <a:rPr lang="en-US" dirty="0">
                <a:solidFill>
                  <a:schemeClr val="bg1"/>
                </a:solidFill>
              </a:rPr>
              <a:t>parents, she also just seemed "not </a:t>
            </a:r>
            <a:r>
              <a:rPr lang="en-US" dirty="0" smtClean="0">
                <a:solidFill>
                  <a:schemeClr val="bg1"/>
                </a:solidFill>
              </a:rPr>
              <a:t>herself“, flat, </a:t>
            </a:r>
            <a:r>
              <a:rPr lang="en-US" dirty="0">
                <a:solidFill>
                  <a:schemeClr val="bg1"/>
                </a:solidFill>
              </a:rPr>
              <a:t>and </a:t>
            </a:r>
            <a:r>
              <a:rPr lang="en-US" dirty="0" smtClean="0">
                <a:solidFill>
                  <a:schemeClr val="bg1"/>
                </a:solidFill>
              </a:rPr>
              <a:t>more easily </a:t>
            </a:r>
            <a:r>
              <a:rPr lang="en-US" dirty="0">
                <a:solidFill>
                  <a:schemeClr val="bg1"/>
                </a:solidFill>
              </a:rPr>
              <a:t>confused than baseline. </a:t>
            </a: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73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46" r="10748" b="12274"/>
          <a:stretch/>
        </p:blipFill>
        <p:spPr>
          <a:xfrm>
            <a:off x="0" y="119641"/>
            <a:ext cx="5390003" cy="35500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5" r="10994"/>
          <a:stretch/>
        </p:blipFill>
        <p:spPr>
          <a:xfrm>
            <a:off x="4044087" y="152400"/>
            <a:ext cx="5099913" cy="38850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0" r="11495"/>
          <a:stretch/>
        </p:blipFill>
        <p:spPr>
          <a:xfrm>
            <a:off x="2007488" y="2952126"/>
            <a:ext cx="5105400" cy="390587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95400" y="201319"/>
            <a:ext cx="9429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transverse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57800" y="228600"/>
            <a:ext cx="5004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long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14600" y="3048000"/>
            <a:ext cx="8370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CCA long</a:t>
            </a:r>
            <a:endParaRPr lang="en-US" sz="1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37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903245_Series 1(frame 4)12-2-2017 14.35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71575"/>
            <a:ext cx="9144000" cy="45148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29100" y="577334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CINE 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5157757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PLAY</a:t>
            </a:r>
            <a:endParaRPr lang="en-US" sz="2000" b="1" dirty="0">
              <a:solidFill>
                <a:schemeClr val="bg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86583" y="5029200"/>
            <a:ext cx="0" cy="65722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963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903245_Series 1(frame 5)12-2-2017 14.36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62050"/>
            <a:ext cx="9144000" cy="45323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29100" y="577334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CINE 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5157757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PLAY</a:t>
            </a:r>
            <a:endParaRPr lang="en-US" sz="2000" b="1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86583" y="5029200"/>
            <a:ext cx="0" cy="65722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963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6" r="10935"/>
          <a:stretch/>
        </p:blipFill>
        <p:spPr>
          <a:xfrm>
            <a:off x="3505200" y="2541624"/>
            <a:ext cx="5638800" cy="43163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2" r="10771" b="16387"/>
          <a:stretch/>
        </p:blipFill>
        <p:spPr>
          <a:xfrm>
            <a:off x="0" y="152400"/>
            <a:ext cx="5586537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71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0" r="10841" b="12524"/>
          <a:stretch/>
        </p:blipFill>
        <p:spPr>
          <a:xfrm>
            <a:off x="495656" y="533400"/>
            <a:ext cx="8152688" cy="53325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4599" y="762000"/>
            <a:ext cx="611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LONG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57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8" r="10841"/>
          <a:stretch/>
        </p:blipFill>
        <p:spPr>
          <a:xfrm>
            <a:off x="435470" y="304088"/>
            <a:ext cx="8273061" cy="61180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54829" y="304088"/>
            <a:ext cx="611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LONG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28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4"/>
          <a:stretch/>
        </p:blipFill>
        <p:spPr>
          <a:xfrm>
            <a:off x="0" y="180174"/>
            <a:ext cx="4981710" cy="34012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4"/>
          <a:stretch/>
        </p:blipFill>
        <p:spPr>
          <a:xfrm>
            <a:off x="1" y="3343862"/>
            <a:ext cx="4800599" cy="35141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8"/>
          <a:stretch/>
        </p:blipFill>
        <p:spPr>
          <a:xfrm>
            <a:off x="4586544" y="180175"/>
            <a:ext cx="4557456" cy="31772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2"/>
          <a:stretch/>
        </p:blipFill>
        <p:spPr>
          <a:xfrm>
            <a:off x="4409767" y="3357393"/>
            <a:ext cx="4734234" cy="350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08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agnostic Challenge Case of the Month November 2017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Diagnostic Challenge Case of the Month November 2017</Template>
  <TotalTime>1014</TotalTime>
  <Words>103</Words>
  <Application>Microsoft Office PowerPoint</Application>
  <PresentationFormat>On-screen Show (4:3)</PresentationFormat>
  <Paragraphs>30</Paragraphs>
  <Slides>19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Diagnostic Challenge Case of the Month November 2017</vt:lpstr>
      <vt:lpstr>Ultrasound  Diagnostic Challenge December 2017 LAST CASE OF THE YEAR</vt:lpstr>
      <vt:lpstr>History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</vt:lpstr>
    </vt:vector>
  </TitlesOfParts>
  <Company>Children's National Medical Center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Ultrasound  Diagnostic Challenge December 2017</dc:title>
  <dc:creator>Cielma, Tara</dc:creator>
  <cp:lastModifiedBy>Cielma, Tara</cp:lastModifiedBy>
  <cp:revision>14</cp:revision>
  <cp:lastPrinted>2016-06-16T20:45:21Z</cp:lastPrinted>
  <dcterms:created xsi:type="dcterms:W3CDTF">2017-12-07T20:16:35Z</dcterms:created>
  <dcterms:modified xsi:type="dcterms:W3CDTF">2017-12-08T13:30:14Z</dcterms:modified>
</cp:coreProperties>
</file>