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
  </p:notesMasterIdLst>
  <p:sldIdLst>
    <p:sldId id="259" r:id="rId2"/>
    <p:sldId id="260" r:id="rId3"/>
    <p:sldId id="287" r:id="rId4"/>
    <p:sldId id="310" r:id="rId5"/>
    <p:sldId id="314"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0000"/>
    <a:srgbClr val="EC0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3176" autoAdjust="0"/>
    <p:restoredTop sz="94660"/>
  </p:normalViewPr>
  <p:slideViewPr>
    <p:cSldViewPr>
      <p:cViewPr varScale="1">
        <p:scale>
          <a:sx n="89" d="100"/>
          <a:sy n="89" d="100"/>
        </p:scale>
        <p:origin x="-108" y="-4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826EA-B36D-482C-B804-D34176354370}" type="datetimeFigureOut">
              <a:rPr lang="en-US" smtClean="0"/>
              <a:t>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3CADA-F30F-4C34-A824-1942F645A38D}" type="slidenum">
              <a:rPr lang="en-US" smtClean="0"/>
              <a:t>‹#›</a:t>
            </a:fld>
            <a:endParaRPr lang="en-US"/>
          </a:p>
        </p:txBody>
      </p:sp>
    </p:spTree>
    <p:extLst>
      <p:ext uri="{BB962C8B-B14F-4D97-AF65-F5344CB8AC3E}">
        <p14:creationId xmlns:p14="http://schemas.microsoft.com/office/powerpoint/2010/main" val="309777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8324" indent="0" algn="ctr">
              <a:buNone/>
              <a:defRPr>
                <a:solidFill>
                  <a:schemeClr val="tx1">
                    <a:tint val="75000"/>
                  </a:schemeClr>
                </a:solidFill>
              </a:defRPr>
            </a:lvl2pPr>
            <a:lvl3pPr marL="816649" indent="0" algn="ctr">
              <a:buNone/>
              <a:defRPr>
                <a:solidFill>
                  <a:schemeClr val="tx1">
                    <a:tint val="75000"/>
                  </a:schemeClr>
                </a:solidFill>
              </a:defRPr>
            </a:lvl3pPr>
            <a:lvl4pPr marL="1224974" indent="0" algn="ctr">
              <a:buNone/>
              <a:defRPr>
                <a:solidFill>
                  <a:schemeClr val="tx1">
                    <a:tint val="75000"/>
                  </a:schemeClr>
                </a:solidFill>
              </a:defRPr>
            </a:lvl4pPr>
            <a:lvl5pPr marL="1633298" indent="0" algn="ctr">
              <a:buNone/>
              <a:defRPr>
                <a:solidFill>
                  <a:schemeClr val="tx1">
                    <a:tint val="75000"/>
                  </a:schemeClr>
                </a:solidFill>
              </a:defRPr>
            </a:lvl5pPr>
            <a:lvl6pPr marL="2041622" indent="0" algn="ctr">
              <a:buNone/>
              <a:defRPr>
                <a:solidFill>
                  <a:schemeClr val="tx1">
                    <a:tint val="75000"/>
                  </a:schemeClr>
                </a:solidFill>
              </a:defRPr>
            </a:lvl6pPr>
            <a:lvl7pPr marL="2449947" indent="0" algn="ctr">
              <a:buNone/>
              <a:defRPr>
                <a:solidFill>
                  <a:schemeClr val="tx1">
                    <a:tint val="75000"/>
                  </a:schemeClr>
                </a:solidFill>
              </a:defRPr>
            </a:lvl7pPr>
            <a:lvl8pPr marL="2858271" indent="0" algn="ctr">
              <a:buNone/>
              <a:defRPr>
                <a:solidFill>
                  <a:schemeClr val="tx1">
                    <a:tint val="75000"/>
                  </a:schemeClr>
                </a:solidFill>
              </a:defRPr>
            </a:lvl8pPr>
            <a:lvl9pPr marL="32665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609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996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357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 With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5" y="1982783"/>
            <a:ext cx="5792847" cy="898525"/>
          </a:xfrm>
        </p:spPr>
        <p:txBody>
          <a:bodyPr anchor="t">
            <a:normAutofit/>
          </a:bodyPr>
          <a:lstStyle>
            <a:lvl1pPr algn="l">
              <a:defRPr sz="2100">
                <a:solidFill>
                  <a:schemeClr val="bg1"/>
                </a:solidFill>
                <a:latin typeface="Corbel" pitchFamily="34" charset="0"/>
              </a:defRPr>
            </a:lvl1pPr>
          </a:lstStyle>
          <a:p>
            <a:r>
              <a:rPr lang="en-US" dirty="0" smtClean="0"/>
              <a:t>Title of Presentation or Thank You</a:t>
            </a:r>
            <a:endParaRPr lang="en-US" dirty="0"/>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90"/>
            <a:ext cx="2044700" cy="874713"/>
          </a:xfrm>
          <a:prstGeom prst="rect">
            <a:avLst/>
          </a:prstGeom>
          <a:noFill/>
        </p:spPr>
      </p:pic>
    </p:spTree>
    <p:extLst>
      <p:ext uri="{BB962C8B-B14F-4D97-AF65-F5344CB8AC3E}">
        <p14:creationId xmlns:p14="http://schemas.microsoft.com/office/powerpoint/2010/main" val="3211509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One Column">
    <p:spTree>
      <p:nvGrpSpPr>
        <p:cNvPr id="1" name=""/>
        <p:cNvGrpSpPr/>
        <p:nvPr/>
      </p:nvGrpSpPr>
      <p:grpSpPr>
        <a:xfrm>
          <a:off x="0" y="0"/>
          <a:ext cx="0" cy="0"/>
          <a:chOff x="0" y="0"/>
          <a:chExt cx="0" cy="0"/>
        </a:xfrm>
      </p:grpSpPr>
      <p:pic>
        <p:nvPicPr>
          <p:cNvPr id="9" name="Picture 2" descr="O:\MAC-SERVER\Jobs\CNM_Childrens_National_Medical_Center\12495-08_Collateral_Templates\PPT\Links\CN_Taupe_DivBkg.jpg"/>
          <p:cNvPicPr>
            <a:picLocks noChangeAspect="1" noChangeArrowheads="1"/>
          </p:cNvPicPr>
          <p:nvPr userDrawn="1"/>
        </p:nvPicPr>
        <p:blipFill>
          <a:blip r:embed="rId2" cstate="print"/>
          <a:srcRect/>
          <a:stretch>
            <a:fillRect/>
          </a:stretch>
        </p:blipFill>
        <p:spPr bwMode="auto">
          <a:xfrm>
            <a:off x="5" y="165103"/>
            <a:ext cx="9144001" cy="6692900"/>
          </a:xfrm>
          <a:prstGeom prst="rect">
            <a:avLst/>
          </a:prstGeom>
          <a:noFill/>
        </p:spPr>
      </p:pic>
      <p:sp>
        <p:nvSpPr>
          <p:cNvPr id="2" name="Title 1"/>
          <p:cNvSpPr>
            <a:spLocks noGrp="1"/>
          </p:cNvSpPr>
          <p:nvPr>
            <p:ph type="title" hasCustomPrompt="1"/>
          </p:nvPr>
        </p:nvSpPr>
        <p:spPr>
          <a:xfrm>
            <a:off x="498020" y="361911"/>
            <a:ext cx="8229600" cy="669925"/>
          </a:xfrm>
        </p:spPr>
        <p:txBody>
          <a:bodyPr anchor="t">
            <a:normAutofit/>
          </a:bodyPr>
          <a:lstStyle>
            <a:lvl1pPr algn="l">
              <a:defRPr sz="2100">
                <a:solidFill>
                  <a:schemeClr val="bg1"/>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cstate="print"/>
          <a:srcRect/>
          <a:stretch>
            <a:fillRect/>
          </a:stretch>
        </p:blipFill>
        <p:spPr bwMode="auto">
          <a:xfrm>
            <a:off x="0" y="1"/>
            <a:ext cx="9144000" cy="171451"/>
          </a:xfrm>
          <a:prstGeom prst="rect">
            <a:avLst/>
          </a:prstGeom>
          <a:noFill/>
        </p:spPr>
      </p:pic>
      <p:sp>
        <p:nvSpPr>
          <p:cNvPr id="10" name="Text Placeholder 9"/>
          <p:cNvSpPr>
            <a:spLocks noGrp="1"/>
          </p:cNvSpPr>
          <p:nvPr>
            <p:ph type="body" sz="quarter" idx="13" hasCustomPrompt="1"/>
          </p:nvPr>
        </p:nvSpPr>
        <p:spPr>
          <a:xfrm>
            <a:off x="511176" y="1311279"/>
            <a:ext cx="8223307" cy="4454556"/>
          </a:xfrm>
        </p:spPr>
        <p:txBody>
          <a:bodyPr/>
          <a:lstStyle>
            <a:lvl1pPr marL="0" indent="0">
              <a:buNone/>
              <a:defRPr sz="1400" b="0" baseline="0">
                <a:solidFill>
                  <a:srgbClr val="FFFFFF"/>
                </a:solidFill>
                <a:latin typeface="Corbel" pitchFamily="34" charset="0"/>
              </a:defRPr>
            </a:lvl1pPr>
            <a:lvl2pPr>
              <a:buFont typeface="Arial" pitchFamily="34" charset="0"/>
              <a:buChar char="•"/>
              <a:defRPr sz="1400">
                <a:solidFill>
                  <a:srgbClr val="FFFFFF"/>
                </a:solidFill>
              </a:defRPr>
            </a:lvl2pPr>
          </a:lstStyle>
          <a:p>
            <a:pPr lvl="0"/>
            <a:r>
              <a:rPr lang="en-US" dirty="0" smtClean="0"/>
              <a:t>Body Copy and Bullets: Corbel Regular (16pt.), Subheads: Corbel Bold (20pt.)</a:t>
            </a:r>
          </a:p>
          <a:p>
            <a:pPr lvl="1"/>
            <a:r>
              <a:rPr lang="en-US" dirty="0" smtClean="0"/>
              <a:t>Second level</a:t>
            </a:r>
          </a:p>
        </p:txBody>
      </p:sp>
      <p:pic>
        <p:nvPicPr>
          <p:cNvPr id="8" name="Picture 7" descr="CN_Pr_SolidOL_WT_2C-RGB_Sm_081513.png"/>
          <p:cNvPicPr>
            <a:picLocks noChangeAspect="1"/>
          </p:cNvPicPr>
          <p:nvPr userDrawn="1"/>
        </p:nvPicPr>
        <p:blipFill>
          <a:blip r:embed="rId4" cstate="print"/>
          <a:stretch>
            <a:fillRect/>
          </a:stretch>
        </p:blipFill>
        <p:spPr>
          <a:xfrm>
            <a:off x="7378705" y="5981703"/>
            <a:ext cx="1465375" cy="601237"/>
          </a:xfrm>
          <a:prstGeom prst="rect">
            <a:avLst/>
          </a:prstGeom>
        </p:spPr>
      </p:pic>
    </p:spTree>
    <p:extLst>
      <p:ext uri="{BB962C8B-B14F-4D97-AF65-F5344CB8AC3E}">
        <p14:creationId xmlns:p14="http://schemas.microsoft.com/office/powerpoint/2010/main" val="365094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6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solidFill>
                  <a:schemeClr val="tx1">
                    <a:tint val="75000"/>
                  </a:schemeClr>
                </a:solidFill>
              </a:defRPr>
            </a:lvl1pPr>
            <a:lvl2pPr marL="408324" indent="0">
              <a:buNone/>
              <a:defRPr sz="1600">
                <a:solidFill>
                  <a:schemeClr val="tx1">
                    <a:tint val="75000"/>
                  </a:schemeClr>
                </a:solidFill>
              </a:defRPr>
            </a:lvl2pPr>
            <a:lvl3pPr marL="816649" indent="0">
              <a:buNone/>
              <a:defRPr sz="1400">
                <a:solidFill>
                  <a:schemeClr val="tx1">
                    <a:tint val="75000"/>
                  </a:schemeClr>
                </a:solidFill>
              </a:defRPr>
            </a:lvl3pPr>
            <a:lvl4pPr marL="1224974" indent="0">
              <a:buNone/>
              <a:defRPr sz="1300">
                <a:solidFill>
                  <a:schemeClr val="tx1">
                    <a:tint val="75000"/>
                  </a:schemeClr>
                </a:solidFill>
              </a:defRPr>
            </a:lvl4pPr>
            <a:lvl5pPr marL="1633298" indent="0">
              <a:buNone/>
              <a:defRPr sz="1300">
                <a:solidFill>
                  <a:schemeClr val="tx1">
                    <a:tint val="75000"/>
                  </a:schemeClr>
                </a:solidFill>
              </a:defRPr>
            </a:lvl5pPr>
            <a:lvl6pPr marL="2041622" indent="0">
              <a:buNone/>
              <a:defRPr sz="1300">
                <a:solidFill>
                  <a:schemeClr val="tx1">
                    <a:tint val="75000"/>
                  </a:schemeClr>
                </a:solidFill>
              </a:defRPr>
            </a:lvl6pPr>
            <a:lvl7pPr marL="2449947" indent="0">
              <a:buNone/>
              <a:defRPr sz="1300">
                <a:solidFill>
                  <a:schemeClr val="tx1">
                    <a:tint val="75000"/>
                  </a:schemeClr>
                </a:solidFill>
              </a:defRPr>
            </a:lvl7pPr>
            <a:lvl8pPr marL="2858271" indent="0">
              <a:buNone/>
              <a:defRPr sz="1300">
                <a:solidFill>
                  <a:schemeClr val="tx1">
                    <a:tint val="75000"/>
                  </a:schemeClr>
                </a:solidFill>
              </a:defRPr>
            </a:lvl8pPr>
            <a:lvl9pPr marL="3266596"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46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199"/>
            <a:ext cx="4038600" cy="4525964"/>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199"/>
            <a:ext cx="4038600" cy="4525964"/>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251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100" b="1"/>
            </a:lvl1pPr>
            <a:lvl2pPr marL="408324" indent="0">
              <a:buNone/>
              <a:defRPr sz="1800" b="1"/>
            </a:lvl2pPr>
            <a:lvl3pPr marL="816649" indent="0">
              <a:buNone/>
              <a:defRPr sz="1600" b="1"/>
            </a:lvl3pPr>
            <a:lvl4pPr marL="1224974" indent="0">
              <a:buNone/>
              <a:defRPr sz="1400" b="1"/>
            </a:lvl4pPr>
            <a:lvl5pPr marL="1633298" indent="0">
              <a:buNone/>
              <a:defRPr sz="1400" b="1"/>
            </a:lvl5pPr>
            <a:lvl6pPr marL="2041622" indent="0">
              <a:buNone/>
              <a:defRPr sz="1400" b="1"/>
            </a:lvl6pPr>
            <a:lvl7pPr marL="2449947" indent="0">
              <a:buNone/>
              <a:defRPr sz="1400" b="1"/>
            </a:lvl7pPr>
            <a:lvl8pPr marL="2858271" indent="0">
              <a:buNone/>
              <a:defRPr sz="1400" b="1"/>
            </a:lvl8pPr>
            <a:lvl9pPr marL="326659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100" b="1"/>
            </a:lvl1pPr>
            <a:lvl2pPr marL="408324" indent="0">
              <a:buNone/>
              <a:defRPr sz="1800" b="1"/>
            </a:lvl2pPr>
            <a:lvl3pPr marL="816649" indent="0">
              <a:buNone/>
              <a:defRPr sz="1600" b="1"/>
            </a:lvl3pPr>
            <a:lvl4pPr marL="1224974" indent="0">
              <a:buNone/>
              <a:defRPr sz="1400" b="1"/>
            </a:lvl4pPr>
            <a:lvl5pPr marL="1633298" indent="0">
              <a:buNone/>
              <a:defRPr sz="1400" b="1"/>
            </a:lvl5pPr>
            <a:lvl6pPr marL="2041622" indent="0">
              <a:buNone/>
              <a:defRPr sz="1400" b="1"/>
            </a:lvl6pPr>
            <a:lvl7pPr marL="2449947" indent="0">
              <a:buNone/>
              <a:defRPr sz="1400" b="1"/>
            </a:lvl7pPr>
            <a:lvl8pPr marL="2858271" indent="0">
              <a:buNone/>
              <a:defRPr sz="1400" b="1"/>
            </a:lvl8pPr>
            <a:lvl9pPr marL="326659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42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386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774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2"/>
            <a:ext cx="3008313" cy="1162051"/>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099"/>
            <a:ext cx="3008313" cy="4691064"/>
          </a:xfrm>
        </p:spPr>
        <p:txBody>
          <a:bodyPr/>
          <a:lstStyle>
            <a:lvl1pPr marL="0" indent="0">
              <a:buNone/>
              <a:defRPr sz="1300"/>
            </a:lvl1pPr>
            <a:lvl2pPr marL="408324" indent="0">
              <a:buNone/>
              <a:defRPr sz="1100"/>
            </a:lvl2pPr>
            <a:lvl3pPr marL="816649" indent="0">
              <a:buNone/>
              <a:defRPr sz="900"/>
            </a:lvl3pPr>
            <a:lvl4pPr marL="1224974" indent="0">
              <a:buNone/>
              <a:defRPr sz="800"/>
            </a:lvl4pPr>
            <a:lvl5pPr marL="1633298" indent="0">
              <a:buNone/>
              <a:defRPr sz="800"/>
            </a:lvl5pPr>
            <a:lvl6pPr marL="2041622" indent="0">
              <a:buNone/>
              <a:defRPr sz="800"/>
            </a:lvl6pPr>
            <a:lvl7pPr marL="2449947" indent="0">
              <a:buNone/>
              <a:defRPr sz="800"/>
            </a:lvl7pPr>
            <a:lvl8pPr marL="2858271" indent="0">
              <a:buNone/>
              <a:defRPr sz="800"/>
            </a:lvl8pPr>
            <a:lvl9pPr marL="32665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509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2900"/>
            </a:lvl1pPr>
            <a:lvl2pPr marL="408324" indent="0">
              <a:buNone/>
              <a:defRPr sz="2500"/>
            </a:lvl2pPr>
            <a:lvl3pPr marL="816649" indent="0">
              <a:buNone/>
              <a:defRPr sz="2100"/>
            </a:lvl3pPr>
            <a:lvl4pPr marL="1224974" indent="0">
              <a:buNone/>
              <a:defRPr sz="1800"/>
            </a:lvl4pPr>
            <a:lvl5pPr marL="1633298" indent="0">
              <a:buNone/>
              <a:defRPr sz="1800"/>
            </a:lvl5pPr>
            <a:lvl6pPr marL="2041622" indent="0">
              <a:buNone/>
              <a:defRPr sz="1800"/>
            </a:lvl6pPr>
            <a:lvl7pPr marL="2449947" indent="0">
              <a:buNone/>
              <a:defRPr sz="1800"/>
            </a:lvl7pPr>
            <a:lvl8pPr marL="2858271" indent="0">
              <a:buNone/>
              <a:defRPr sz="1800"/>
            </a:lvl8pPr>
            <a:lvl9pPr marL="3266596" indent="0">
              <a:buNone/>
              <a:defRPr sz="18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300"/>
            </a:lvl1pPr>
            <a:lvl2pPr marL="408324" indent="0">
              <a:buNone/>
              <a:defRPr sz="1100"/>
            </a:lvl2pPr>
            <a:lvl3pPr marL="816649" indent="0">
              <a:buNone/>
              <a:defRPr sz="900"/>
            </a:lvl3pPr>
            <a:lvl4pPr marL="1224974" indent="0">
              <a:buNone/>
              <a:defRPr sz="800"/>
            </a:lvl4pPr>
            <a:lvl5pPr marL="1633298" indent="0">
              <a:buNone/>
              <a:defRPr sz="800"/>
            </a:lvl5pPr>
            <a:lvl6pPr marL="2041622" indent="0">
              <a:buNone/>
              <a:defRPr sz="800"/>
            </a:lvl6pPr>
            <a:lvl7pPr marL="2449947" indent="0">
              <a:buNone/>
              <a:defRPr sz="800"/>
            </a:lvl7pPr>
            <a:lvl8pPr marL="2858271" indent="0">
              <a:buNone/>
              <a:defRPr sz="800"/>
            </a:lvl8pPr>
            <a:lvl9pPr marL="32665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D24CE-8D26-3C42-BDD5-A0268D61599F}" type="datetimeFigureOut">
              <a:rPr lang="en-US" smtClean="0">
                <a:solidFill>
                  <a:prstClr val="black">
                    <a:tint val="75000"/>
                  </a:prstClr>
                </a:solidFill>
              </a:rPr>
              <a:pPr/>
              <a:t>2/9/2018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12E97A4-4B4A-1745-A97D-9D499386E2E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9968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81665" tIns="40832" rIns="81665" bIns="408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199"/>
            <a:ext cx="8229600" cy="4525964"/>
          </a:xfrm>
          <a:prstGeom prst="rect">
            <a:avLst/>
          </a:prstGeom>
        </p:spPr>
        <p:txBody>
          <a:bodyPr vert="horz" lIns="81665" tIns="40832" rIns="81665" bIns="408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4"/>
          </a:xfrm>
          <a:prstGeom prst="rect">
            <a:avLst/>
          </a:prstGeom>
        </p:spPr>
        <p:txBody>
          <a:bodyPr vert="horz" lIns="81665" tIns="40832" rIns="81665" bIns="40832" rtlCol="0" anchor="ctr"/>
          <a:lstStyle>
            <a:lvl1pPr algn="l">
              <a:defRPr sz="1100">
                <a:solidFill>
                  <a:schemeClr val="tx1">
                    <a:tint val="75000"/>
                  </a:schemeClr>
                </a:solidFill>
              </a:defRPr>
            </a:lvl1pPr>
          </a:lstStyle>
          <a:p>
            <a:pPr defTabSz="408324"/>
            <a:fld id="{79AD24CE-8D26-3C42-BDD5-A0268D61599F}" type="datetimeFigureOut">
              <a:rPr lang="en-US" smtClean="0">
                <a:solidFill>
                  <a:prstClr val="black">
                    <a:tint val="75000"/>
                  </a:prstClr>
                </a:solidFill>
              </a:rPr>
              <a:pPr defTabSz="408324"/>
              <a:t>2/9/2018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4"/>
          </a:xfrm>
          <a:prstGeom prst="rect">
            <a:avLst/>
          </a:prstGeom>
        </p:spPr>
        <p:txBody>
          <a:bodyPr vert="horz" lIns="81665" tIns="40832" rIns="81665" bIns="40832" rtlCol="0" anchor="ctr"/>
          <a:lstStyle>
            <a:lvl1pPr algn="ctr">
              <a:defRPr sz="1100">
                <a:solidFill>
                  <a:schemeClr val="tx1">
                    <a:tint val="75000"/>
                  </a:schemeClr>
                </a:solidFill>
              </a:defRPr>
            </a:lvl1pPr>
          </a:lstStyle>
          <a:p>
            <a:pPr defTabSz="408324"/>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4"/>
          </a:xfrm>
          <a:prstGeom prst="rect">
            <a:avLst/>
          </a:prstGeom>
        </p:spPr>
        <p:txBody>
          <a:bodyPr vert="horz" lIns="81665" tIns="40832" rIns="81665" bIns="40832" rtlCol="0" anchor="ctr"/>
          <a:lstStyle>
            <a:lvl1pPr algn="r">
              <a:defRPr sz="1100">
                <a:solidFill>
                  <a:schemeClr val="tx1">
                    <a:tint val="75000"/>
                  </a:schemeClr>
                </a:solidFill>
              </a:defRPr>
            </a:lvl1pPr>
          </a:lstStyle>
          <a:p>
            <a:pPr defTabSz="408324"/>
            <a:fld id="{612E97A4-4B4A-1745-A97D-9D499386E2E9}" type="slidenum">
              <a:rPr lang="en-US" smtClean="0">
                <a:solidFill>
                  <a:prstClr val="black">
                    <a:tint val="75000"/>
                  </a:prstClr>
                </a:solidFill>
              </a:rPr>
              <a:pPr defTabSz="408324"/>
              <a:t>‹#›</a:t>
            </a:fld>
            <a:endParaRPr lang="en-US" dirty="0">
              <a:solidFill>
                <a:prstClr val="black">
                  <a:tint val="75000"/>
                </a:prstClr>
              </a:solidFill>
            </a:endParaRPr>
          </a:p>
        </p:txBody>
      </p:sp>
    </p:spTree>
    <p:extLst>
      <p:ext uri="{BB962C8B-B14F-4D97-AF65-F5344CB8AC3E}">
        <p14:creationId xmlns:p14="http://schemas.microsoft.com/office/powerpoint/2010/main" val="30246760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defTabSz="408324" rtl="0" eaLnBrk="1" latinLnBrk="0" hangingPunct="1">
        <a:spcBef>
          <a:spcPct val="0"/>
        </a:spcBef>
        <a:buNone/>
        <a:defRPr sz="3900" kern="1200">
          <a:solidFill>
            <a:schemeClr val="tx1"/>
          </a:solidFill>
          <a:latin typeface="+mj-lt"/>
          <a:ea typeface="+mj-ea"/>
          <a:cs typeface="+mj-cs"/>
        </a:defRPr>
      </a:lvl1pPr>
    </p:titleStyle>
    <p:bodyStyle>
      <a:lvl1pPr marL="306244" indent="-306244" algn="l" defTabSz="408324" rtl="0" eaLnBrk="1" latinLnBrk="0" hangingPunct="1">
        <a:spcBef>
          <a:spcPct val="20000"/>
        </a:spcBef>
        <a:buFont typeface="Arial"/>
        <a:buChar char="•"/>
        <a:defRPr sz="2900" kern="1200">
          <a:solidFill>
            <a:schemeClr val="tx1"/>
          </a:solidFill>
          <a:latin typeface="+mn-lt"/>
          <a:ea typeface="+mn-ea"/>
          <a:cs typeface="+mn-cs"/>
        </a:defRPr>
      </a:lvl1pPr>
      <a:lvl2pPr marL="663527" indent="-255203" algn="l" defTabSz="408324" rtl="0" eaLnBrk="1" latinLnBrk="0" hangingPunct="1">
        <a:spcBef>
          <a:spcPct val="20000"/>
        </a:spcBef>
        <a:buFont typeface="Arial"/>
        <a:buChar char="–"/>
        <a:defRPr sz="2500" kern="1200">
          <a:solidFill>
            <a:schemeClr val="tx1"/>
          </a:solidFill>
          <a:latin typeface="+mn-lt"/>
          <a:ea typeface="+mn-ea"/>
          <a:cs typeface="+mn-cs"/>
        </a:defRPr>
      </a:lvl2pPr>
      <a:lvl3pPr marL="1020812" indent="-204162" algn="l" defTabSz="408324" rtl="0" eaLnBrk="1" latinLnBrk="0" hangingPunct="1">
        <a:spcBef>
          <a:spcPct val="20000"/>
        </a:spcBef>
        <a:buFont typeface="Arial"/>
        <a:buChar char="•"/>
        <a:defRPr sz="2100" kern="1200">
          <a:solidFill>
            <a:schemeClr val="tx1"/>
          </a:solidFill>
          <a:latin typeface="+mn-lt"/>
          <a:ea typeface="+mn-ea"/>
          <a:cs typeface="+mn-cs"/>
        </a:defRPr>
      </a:lvl3pPr>
      <a:lvl4pPr marL="1429136" indent="-204162" algn="l" defTabSz="408324" rtl="0" eaLnBrk="1" latinLnBrk="0" hangingPunct="1">
        <a:spcBef>
          <a:spcPct val="20000"/>
        </a:spcBef>
        <a:buFont typeface="Arial"/>
        <a:buChar char="–"/>
        <a:defRPr sz="1800" kern="1200">
          <a:solidFill>
            <a:schemeClr val="tx1"/>
          </a:solidFill>
          <a:latin typeface="+mn-lt"/>
          <a:ea typeface="+mn-ea"/>
          <a:cs typeface="+mn-cs"/>
        </a:defRPr>
      </a:lvl4pPr>
      <a:lvl5pPr marL="1837460" indent="-204162" algn="l" defTabSz="408324" rtl="0" eaLnBrk="1" latinLnBrk="0" hangingPunct="1">
        <a:spcBef>
          <a:spcPct val="20000"/>
        </a:spcBef>
        <a:buFont typeface="Arial"/>
        <a:buChar char="»"/>
        <a:defRPr sz="1800" kern="1200">
          <a:solidFill>
            <a:schemeClr val="tx1"/>
          </a:solidFill>
          <a:latin typeface="+mn-lt"/>
          <a:ea typeface="+mn-ea"/>
          <a:cs typeface="+mn-cs"/>
        </a:defRPr>
      </a:lvl5pPr>
      <a:lvl6pPr marL="2245785" indent="-204162" algn="l" defTabSz="408324" rtl="0" eaLnBrk="1" latinLnBrk="0" hangingPunct="1">
        <a:spcBef>
          <a:spcPct val="20000"/>
        </a:spcBef>
        <a:buFont typeface="Arial"/>
        <a:buChar char="•"/>
        <a:defRPr sz="1800" kern="1200">
          <a:solidFill>
            <a:schemeClr val="tx1"/>
          </a:solidFill>
          <a:latin typeface="+mn-lt"/>
          <a:ea typeface="+mn-ea"/>
          <a:cs typeface="+mn-cs"/>
        </a:defRPr>
      </a:lvl6pPr>
      <a:lvl7pPr marL="2654109" indent="-204162" algn="l" defTabSz="408324" rtl="0" eaLnBrk="1" latinLnBrk="0" hangingPunct="1">
        <a:spcBef>
          <a:spcPct val="20000"/>
        </a:spcBef>
        <a:buFont typeface="Arial"/>
        <a:buChar char="•"/>
        <a:defRPr sz="1800" kern="1200">
          <a:solidFill>
            <a:schemeClr val="tx1"/>
          </a:solidFill>
          <a:latin typeface="+mn-lt"/>
          <a:ea typeface="+mn-ea"/>
          <a:cs typeface="+mn-cs"/>
        </a:defRPr>
      </a:lvl7pPr>
      <a:lvl8pPr marL="3062434" indent="-204162" algn="l" defTabSz="408324" rtl="0" eaLnBrk="1" latinLnBrk="0" hangingPunct="1">
        <a:spcBef>
          <a:spcPct val="20000"/>
        </a:spcBef>
        <a:buFont typeface="Arial"/>
        <a:buChar char="•"/>
        <a:defRPr sz="1800" kern="1200">
          <a:solidFill>
            <a:schemeClr val="tx1"/>
          </a:solidFill>
          <a:latin typeface="+mn-lt"/>
          <a:ea typeface="+mn-ea"/>
          <a:cs typeface="+mn-cs"/>
        </a:defRPr>
      </a:lvl8pPr>
      <a:lvl9pPr marL="3470758" indent="-204162" algn="l" defTabSz="40832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324" rtl="0" eaLnBrk="1" latinLnBrk="0" hangingPunct="1">
        <a:defRPr sz="1600" kern="1200">
          <a:solidFill>
            <a:schemeClr val="tx1"/>
          </a:solidFill>
          <a:latin typeface="+mn-lt"/>
          <a:ea typeface="+mn-ea"/>
          <a:cs typeface="+mn-cs"/>
        </a:defRPr>
      </a:lvl1pPr>
      <a:lvl2pPr marL="408324" algn="l" defTabSz="408324" rtl="0" eaLnBrk="1" latinLnBrk="0" hangingPunct="1">
        <a:defRPr sz="1600" kern="1200">
          <a:solidFill>
            <a:schemeClr val="tx1"/>
          </a:solidFill>
          <a:latin typeface="+mn-lt"/>
          <a:ea typeface="+mn-ea"/>
          <a:cs typeface="+mn-cs"/>
        </a:defRPr>
      </a:lvl2pPr>
      <a:lvl3pPr marL="816649" algn="l" defTabSz="408324" rtl="0" eaLnBrk="1" latinLnBrk="0" hangingPunct="1">
        <a:defRPr sz="1600" kern="1200">
          <a:solidFill>
            <a:schemeClr val="tx1"/>
          </a:solidFill>
          <a:latin typeface="+mn-lt"/>
          <a:ea typeface="+mn-ea"/>
          <a:cs typeface="+mn-cs"/>
        </a:defRPr>
      </a:lvl3pPr>
      <a:lvl4pPr marL="1224974" algn="l" defTabSz="408324" rtl="0" eaLnBrk="1" latinLnBrk="0" hangingPunct="1">
        <a:defRPr sz="1600" kern="1200">
          <a:solidFill>
            <a:schemeClr val="tx1"/>
          </a:solidFill>
          <a:latin typeface="+mn-lt"/>
          <a:ea typeface="+mn-ea"/>
          <a:cs typeface="+mn-cs"/>
        </a:defRPr>
      </a:lvl4pPr>
      <a:lvl5pPr marL="1633298" algn="l" defTabSz="408324" rtl="0" eaLnBrk="1" latinLnBrk="0" hangingPunct="1">
        <a:defRPr sz="1600" kern="1200">
          <a:solidFill>
            <a:schemeClr val="tx1"/>
          </a:solidFill>
          <a:latin typeface="+mn-lt"/>
          <a:ea typeface="+mn-ea"/>
          <a:cs typeface="+mn-cs"/>
        </a:defRPr>
      </a:lvl5pPr>
      <a:lvl6pPr marL="2041622" algn="l" defTabSz="408324" rtl="0" eaLnBrk="1" latinLnBrk="0" hangingPunct="1">
        <a:defRPr sz="1600" kern="1200">
          <a:solidFill>
            <a:schemeClr val="tx1"/>
          </a:solidFill>
          <a:latin typeface="+mn-lt"/>
          <a:ea typeface="+mn-ea"/>
          <a:cs typeface="+mn-cs"/>
        </a:defRPr>
      </a:lvl6pPr>
      <a:lvl7pPr marL="2449947" algn="l" defTabSz="408324" rtl="0" eaLnBrk="1" latinLnBrk="0" hangingPunct="1">
        <a:defRPr sz="1600" kern="1200">
          <a:solidFill>
            <a:schemeClr val="tx1"/>
          </a:solidFill>
          <a:latin typeface="+mn-lt"/>
          <a:ea typeface="+mn-ea"/>
          <a:cs typeface="+mn-cs"/>
        </a:defRPr>
      </a:lvl7pPr>
      <a:lvl8pPr marL="2858271" algn="l" defTabSz="408324" rtl="0" eaLnBrk="1" latinLnBrk="0" hangingPunct="1">
        <a:defRPr sz="1600" kern="1200">
          <a:solidFill>
            <a:schemeClr val="tx1"/>
          </a:solidFill>
          <a:latin typeface="+mn-lt"/>
          <a:ea typeface="+mn-ea"/>
          <a:cs typeface="+mn-cs"/>
        </a:defRPr>
      </a:lvl8pPr>
      <a:lvl9pPr marL="3266596" algn="l" defTabSz="40832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rved Up Ribbon 7"/>
          <p:cNvSpPr/>
          <p:nvPr/>
        </p:nvSpPr>
        <p:spPr>
          <a:xfrm>
            <a:off x="0" y="1447800"/>
            <a:ext cx="9144000" cy="2743200"/>
          </a:xfrm>
          <a:prstGeom prst="ellipseRibbon2">
            <a:avLst/>
          </a:prstGeom>
          <a:solidFill>
            <a:srgbClr val="C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1219200" y="1600200"/>
            <a:ext cx="6859652" cy="609600"/>
          </a:xfrm>
        </p:spPr>
        <p:txBody>
          <a:bodyPr>
            <a:normAutofit fontScale="90000"/>
          </a:bodyPr>
          <a:lstStyle/>
          <a:p>
            <a:pPr algn="ctr"/>
            <a:r>
              <a:rPr lang="en-US" sz="3600" dirty="0" smtClean="0">
                <a:latin typeface="+mj-lt"/>
                <a:ea typeface="Tahoma" pitchFamily="34" charset="0"/>
                <a:cs typeface="Tahoma" pitchFamily="34" charset="0"/>
              </a:rPr>
              <a:t>Ultrasound </a:t>
            </a:r>
            <a:br>
              <a:rPr lang="en-US" sz="3600" dirty="0" smtClean="0">
                <a:latin typeface="+mj-lt"/>
                <a:ea typeface="Tahoma" pitchFamily="34" charset="0"/>
                <a:cs typeface="Tahoma" pitchFamily="34" charset="0"/>
              </a:rPr>
            </a:br>
            <a:r>
              <a:rPr lang="en-US" sz="3600" i="1" dirty="0" smtClean="0">
                <a:latin typeface="+mj-lt"/>
                <a:ea typeface="Tahoma" pitchFamily="34" charset="0"/>
                <a:cs typeface="Tahoma" pitchFamily="34" charset="0"/>
              </a:rPr>
              <a:t>Diagnostic Challenge</a:t>
            </a:r>
            <a:r>
              <a:rPr lang="en-US" sz="3600" dirty="0" smtClean="0">
                <a:latin typeface="+mj-lt"/>
                <a:ea typeface="Tahoma" pitchFamily="34" charset="0"/>
                <a:cs typeface="Tahoma" pitchFamily="34" charset="0"/>
              </a:rPr>
              <a:t/>
            </a:r>
            <a:br>
              <a:rPr lang="en-US" sz="3600" dirty="0" smtClean="0">
                <a:latin typeface="+mj-lt"/>
                <a:ea typeface="Tahoma" pitchFamily="34" charset="0"/>
                <a:cs typeface="Tahoma" pitchFamily="34" charset="0"/>
              </a:rPr>
            </a:br>
            <a:r>
              <a:rPr lang="en-US" sz="3600" dirty="0" smtClean="0">
                <a:latin typeface="+mj-lt"/>
                <a:ea typeface="Tahoma" pitchFamily="34" charset="0"/>
                <a:cs typeface="Tahoma" pitchFamily="34" charset="0"/>
              </a:rPr>
              <a:t>February 2018</a:t>
            </a:r>
            <a:endParaRPr lang="en-US" sz="3600" dirty="0">
              <a:latin typeface="+mj-lt"/>
              <a:ea typeface="Tahoma" pitchFamily="34" charset="0"/>
              <a:cs typeface="Tahoma" pitchFamily="34" charset="0"/>
            </a:endParaRPr>
          </a:p>
        </p:txBody>
      </p:sp>
    </p:spTree>
    <p:extLst>
      <p:ext uri="{BB962C8B-B14F-4D97-AF65-F5344CB8AC3E}">
        <p14:creationId xmlns:p14="http://schemas.microsoft.com/office/powerpoint/2010/main" val="3713659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69925"/>
          </a:xfrm>
        </p:spPr>
        <p:txBody>
          <a:bodyPr/>
          <a:lstStyle/>
          <a:p>
            <a:pPr algn="ctr"/>
            <a:r>
              <a:rPr lang="en-US" sz="3200" b="1" dirty="0" smtClean="0"/>
              <a:t>History</a:t>
            </a:r>
            <a:endParaRPr lang="en-US" sz="3200" b="1" dirty="0"/>
          </a:p>
        </p:txBody>
      </p:sp>
      <p:sp>
        <p:nvSpPr>
          <p:cNvPr id="4" name="Text Placeholder 3"/>
          <p:cNvSpPr>
            <a:spLocks noGrp="1"/>
          </p:cNvSpPr>
          <p:nvPr>
            <p:ph type="body" sz="quarter" idx="13"/>
          </p:nvPr>
        </p:nvSpPr>
        <p:spPr>
          <a:xfrm>
            <a:off x="533400" y="1143000"/>
            <a:ext cx="8223307" cy="4318035"/>
          </a:xfrm>
        </p:spPr>
        <p:txBody>
          <a:bodyPr>
            <a:noAutofit/>
          </a:bodyPr>
          <a:lstStyle/>
          <a:p>
            <a:r>
              <a:rPr lang="en-US" sz="1600" dirty="0"/>
              <a:t/>
            </a:r>
            <a:br>
              <a:rPr lang="en-US" sz="1600" dirty="0"/>
            </a:br>
            <a:endParaRPr lang="en-US" sz="1600" dirty="0"/>
          </a:p>
          <a:p>
            <a:r>
              <a:rPr lang="en-US" sz="1600" dirty="0"/>
              <a:t/>
            </a:r>
            <a:br>
              <a:rPr lang="en-US" sz="1600" dirty="0"/>
            </a:br>
            <a:endParaRPr lang="en-US" sz="1600" dirty="0"/>
          </a:p>
        </p:txBody>
      </p:sp>
      <p:sp>
        <p:nvSpPr>
          <p:cNvPr id="5" name="Rectangle 4"/>
          <p:cNvSpPr/>
          <p:nvPr/>
        </p:nvSpPr>
        <p:spPr>
          <a:xfrm>
            <a:off x="647700" y="1997839"/>
            <a:ext cx="7848600" cy="2031325"/>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8 y/o female</a:t>
            </a:r>
          </a:p>
          <a:p>
            <a:endParaRPr lang="en-US" dirty="0">
              <a:solidFill>
                <a:schemeClr val="bg1"/>
              </a:solidFill>
            </a:endParaRPr>
          </a:p>
          <a:p>
            <a:pPr marL="285750" indent="-285750">
              <a:buFont typeface="Arial" panose="020B0604020202020204" pitchFamily="34" charset="0"/>
              <a:buChar char="•"/>
            </a:pPr>
            <a:r>
              <a:rPr lang="en-US" u="sng" dirty="0" smtClean="0">
                <a:solidFill>
                  <a:schemeClr val="bg1"/>
                </a:solidFill>
              </a:rPr>
              <a:t>Per US report: </a:t>
            </a:r>
          </a:p>
          <a:p>
            <a:pPr marL="285750" indent="-285750">
              <a:buFont typeface="Arial" panose="020B0604020202020204" pitchFamily="34" charset="0"/>
              <a:buChar char="•"/>
            </a:pPr>
            <a:r>
              <a:rPr lang="en-US" dirty="0" smtClean="0">
                <a:solidFill>
                  <a:schemeClr val="bg1"/>
                </a:solidFill>
              </a:rPr>
              <a:t>“Heterogeneous, echogenic mass occupying the superior portion of the left lobe of the liver. There is central calcification and overall increased vascularity. There is mass effect with the left hepatic vein draping over the mass medially. Clinical correlation requested.”</a:t>
            </a:r>
            <a:endParaRPr lang="en-US" dirty="0">
              <a:solidFill>
                <a:schemeClr val="bg1"/>
              </a:solidFill>
            </a:endParaRPr>
          </a:p>
        </p:txBody>
      </p:sp>
    </p:spTree>
    <p:extLst>
      <p:ext uri="{BB962C8B-B14F-4D97-AF65-F5344CB8AC3E}">
        <p14:creationId xmlns:p14="http://schemas.microsoft.com/office/powerpoint/2010/main" val="2605739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62"/>
          <a:stretch/>
        </p:blipFill>
        <p:spPr>
          <a:xfrm>
            <a:off x="0" y="1307938"/>
            <a:ext cx="9144000" cy="4692811"/>
          </a:xfrm>
          <a:prstGeom prst="rect">
            <a:avLst/>
          </a:prstGeom>
        </p:spPr>
      </p:pic>
      <p:sp>
        <p:nvSpPr>
          <p:cNvPr id="3" name="TextBox 2"/>
          <p:cNvSpPr txBox="1"/>
          <p:nvPr/>
        </p:nvSpPr>
        <p:spPr>
          <a:xfrm>
            <a:off x="3429000" y="838200"/>
            <a:ext cx="1692002"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Pre-Contrast US</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9375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U cine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088" y="990600"/>
            <a:ext cx="8505825" cy="4876800"/>
          </a:xfrm>
          <a:prstGeom prst="rect">
            <a:avLst/>
          </a:prstGeom>
        </p:spPr>
      </p:pic>
      <p:cxnSp>
        <p:nvCxnSpPr>
          <p:cNvPr id="7" name="Straight Arrow Connector 6"/>
          <p:cNvCxnSpPr/>
          <p:nvPr/>
        </p:nvCxnSpPr>
        <p:spPr>
          <a:xfrm>
            <a:off x="545506" y="4731823"/>
            <a:ext cx="0" cy="528668"/>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437153" y="397673"/>
            <a:ext cx="4269695" cy="584775"/>
          </a:xfrm>
          <a:prstGeom prst="rect">
            <a:avLst/>
          </a:prstGeom>
          <a:noFill/>
        </p:spPr>
        <p:txBody>
          <a:bodyPr wrap="none" rtlCol="0">
            <a:spAutoFit/>
          </a:bodyPr>
          <a:lstStyle/>
          <a:p>
            <a:r>
              <a:rPr lang="en-US" sz="3200" b="1" dirty="0" smtClean="0">
                <a:solidFill>
                  <a:schemeClr val="bg1"/>
                </a:solidFill>
              </a:rPr>
              <a:t>CINE – </a:t>
            </a:r>
            <a:r>
              <a:rPr lang="en-US" sz="3200" b="1" i="1" dirty="0" smtClean="0">
                <a:solidFill>
                  <a:srgbClr val="00B0F0"/>
                </a:solidFill>
              </a:rPr>
              <a:t>NOTE THE TIMER</a:t>
            </a:r>
            <a:endParaRPr lang="en-US" sz="3200" b="1" i="1" dirty="0">
              <a:solidFill>
                <a:srgbClr val="00B0F0"/>
              </a:solidFill>
            </a:endParaRPr>
          </a:p>
        </p:txBody>
      </p:sp>
      <p:sp>
        <p:nvSpPr>
          <p:cNvPr id="11" name="TextBox 10"/>
          <p:cNvSpPr txBox="1"/>
          <p:nvPr/>
        </p:nvSpPr>
        <p:spPr>
          <a:xfrm>
            <a:off x="576882" y="4860381"/>
            <a:ext cx="1143000" cy="400110"/>
          </a:xfrm>
          <a:prstGeom prst="rect">
            <a:avLst/>
          </a:prstGeom>
          <a:noFill/>
        </p:spPr>
        <p:txBody>
          <a:bodyPr wrap="square" rtlCol="0">
            <a:spAutoFit/>
          </a:bodyPr>
          <a:lstStyle/>
          <a:p>
            <a:r>
              <a:rPr lang="en-US" sz="2000" b="1" dirty="0" smtClean="0">
                <a:solidFill>
                  <a:schemeClr val="bg1"/>
                </a:solidFill>
              </a:rPr>
              <a:t>Timer </a:t>
            </a:r>
            <a:endParaRPr lang="en-US" sz="2000" b="1" dirty="0">
              <a:solidFill>
                <a:schemeClr val="bg1"/>
              </a:solidFill>
            </a:endParaRPr>
          </a:p>
        </p:txBody>
      </p:sp>
    </p:spTree>
    <p:extLst>
      <p:ext uri="{BB962C8B-B14F-4D97-AF65-F5344CB8AC3E}">
        <p14:creationId xmlns:p14="http://schemas.microsoft.com/office/powerpoint/2010/main" val="409963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t>Questions</a:t>
            </a:r>
            <a:endParaRPr lang="en-US" sz="3200" b="1" dirty="0"/>
          </a:p>
        </p:txBody>
      </p:sp>
      <p:sp>
        <p:nvSpPr>
          <p:cNvPr id="3" name="Text Placeholder 2"/>
          <p:cNvSpPr>
            <a:spLocks noGrp="1"/>
          </p:cNvSpPr>
          <p:nvPr>
            <p:ph type="body" sz="quarter" idx="13"/>
          </p:nvPr>
        </p:nvSpPr>
        <p:spPr/>
        <p:txBody>
          <a:bodyPr>
            <a:normAutofit/>
          </a:bodyPr>
          <a:lstStyle/>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b="1" dirty="0">
              <a:effectLst>
                <a:outerShdw blurRad="38100" dist="38100" dir="2700000" algn="tl">
                  <a:srgbClr val="000000">
                    <a:alpha val="43137"/>
                  </a:srgbClr>
                </a:outerShdw>
              </a:effectLst>
            </a:endParaRPr>
          </a:p>
        </p:txBody>
      </p:sp>
      <p:sp>
        <p:nvSpPr>
          <p:cNvPr id="4" name="TextBox 3"/>
          <p:cNvSpPr txBox="1"/>
          <p:nvPr/>
        </p:nvSpPr>
        <p:spPr>
          <a:xfrm>
            <a:off x="495300" y="2441249"/>
            <a:ext cx="8153400" cy="1200329"/>
          </a:xfrm>
          <a:prstGeom prst="rect">
            <a:avLst/>
          </a:prstGeom>
          <a:noFill/>
        </p:spPr>
        <p:txBody>
          <a:bodyPr wrap="square" rtlCol="0">
            <a:spAutoFit/>
          </a:bodyPr>
          <a:lstStyle/>
          <a:p>
            <a:pPr marL="342900" indent="-342900" algn="ctr">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Describe the contrast pattern does this lesion shows.</a:t>
            </a:r>
          </a:p>
          <a:p>
            <a:pPr marL="342900" indent="-342900" algn="ctr">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Based on the enhancement pattern, is this lesion most likely benign or malignant?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1904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agnostic Challenge Case of the Month December">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Diagnostic Challenge Case of the Month December</Template>
  <TotalTime>464</TotalTime>
  <Words>87</Words>
  <Application>Microsoft Office PowerPoint</Application>
  <PresentationFormat>On-screen Show (4:3)</PresentationFormat>
  <Paragraphs>15</Paragraphs>
  <Slides>5</Slides>
  <Notes>0</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Diagnostic Challenge Case of the Month December</vt:lpstr>
      <vt:lpstr>Ultrasound  Diagnostic Challenge February 2018</vt:lpstr>
      <vt:lpstr>History</vt:lpstr>
      <vt:lpstr>PowerPoint Presentation</vt:lpstr>
      <vt:lpstr>PowerPoint Presentation</vt:lpstr>
      <vt:lpstr>Questions</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  Diagnostic Challenge February 2018</dc:title>
  <dc:creator>Cielma, Tara</dc:creator>
  <cp:lastModifiedBy>Cielma, Tara</cp:lastModifiedBy>
  <cp:revision>8</cp:revision>
  <cp:lastPrinted>2016-06-16T20:45:21Z</cp:lastPrinted>
  <dcterms:created xsi:type="dcterms:W3CDTF">2018-02-08T12:41:51Z</dcterms:created>
  <dcterms:modified xsi:type="dcterms:W3CDTF">2018-02-09T16:28:39Z</dcterms:modified>
</cp:coreProperties>
</file>