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82" r:id="rId11"/>
    <p:sldId id="283" r:id="rId12"/>
    <p:sldId id="266" r:id="rId13"/>
    <p:sldId id="284" r:id="rId14"/>
    <p:sldId id="268" r:id="rId15"/>
    <p:sldId id="264" r:id="rId16"/>
    <p:sldId id="265" r:id="rId17"/>
    <p:sldId id="269" r:id="rId18"/>
    <p:sldId id="270" r:id="rId19"/>
    <p:sldId id="271" r:id="rId20"/>
    <p:sldId id="272" r:id="rId21"/>
    <p:sldId id="286" r:id="rId22"/>
    <p:sldId id="285" r:id="rId23"/>
    <p:sldId id="288" r:id="rId24"/>
    <p:sldId id="277" r:id="rId25"/>
    <p:sldId id="287" r:id="rId26"/>
    <p:sldId id="273" r:id="rId27"/>
    <p:sldId id="274" r:id="rId28"/>
    <p:sldId id="275" r:id="rId29"/>
    <p:sldId id="276" r:id="rId30"/>
    <p:sldId id="289" r:id="rId31"/>
    <p:sldId id="279" r:id="rId32"/>
    <p:sldId id="290" r:id="rId33"/>
    <p:sldId id="291" r:id="rId34"/>
    <p:sldId id="299" r:id="rId35"/>
    <p:sldId id="293" r:id="rId36"/>
    <p:sldId id="292" r:id="rId37"/>
    <p:sldId id="297" r:id="rId38"/>
    <p:sldId id="294" r:id="rId39"/>
    <p:sldId id="296" r:id="rId40"/>
    <p:sldId id="300" r:id="rId41"/>
    <p:sldId id="298" r:id="rId42"/>
    <p:sldId id="301" r:id="rId43"/>
    <p:sldId id="302" r:id="rId44"/>
    <p:sldId id="303" r:id="rId45"/>
    <p:sldId id="304" r:id="rId46"/>
    <p:sldId id="28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3FA6F-5AC9-4D01-B764-971D71CF4AB1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DD0F-CF1E-4633-A553-0E0BC78D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9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0000"/>
            </a:gs>
            <a:gs pos="83000">
              <a:srgbClr val="0A128C"/>
            </a:gs>
            <a:gs pos="92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Ultrasound QA Conference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9599" y="1828800"/>
            <a:ext cx="57358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Anjum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Bandarkar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M.D.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National Health System,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D.C.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bandark\AppData\Local\Temp\1.2.840.113619.2.256.50122884046.1481564543.979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3429" r="54259" b="50857"/>
          <a:stretch/>
        </p:blipFill>
        <p:spPr bwMode="auto">
          <a:xfrm>
            <a:off x="76200" y="4788477"/>
            <a:ext cx="1579418" cy="202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bandark\AppData\Local\Temp\1.2.840.113619.2.80.3826435349.977.1483621788.25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4200" r="18182" b="15625"/>
          <a:stretch/>
        </p:blipFill>
        <p:spPr bwMode="auto">
          <a:xfrm>
            <a:off x="1600200" y="4787237"/>
            <a:ext cx="1981200" cy="202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bandark\AppData\Local\Temp\1.2.840.113619.2.256.50122884046.1480971629.12871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12122" r="39472" b="27487"/>
          <a:stretch/>
        </p:blipFill>
        <p:spPr bwMode="auto">
          <a:xfrm>
            <a:off x="3581400" y="4788476"/>
            <a:ext cx="1842654" cy="202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bandark\AppData\Local\Temp\1.2.840.113619.2.256.50121327591.1466970827.341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16203" r="47960" b="31347"/>
          <a:stretch/>
        </p:blipFill>
        <p:spPr bwMode="auto">
          <a:xfrm>
            <a:off x="5424054" y="4787237"/>
            <a:ext cx="1440873" cy="202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bandark\AppData\Local\Temp\1.2.840.113619.2.256.50121327591.1411579585.621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4" t="22221" r="46717" b="48891"/>
          <a:stretch/>
        </p:blipFill>
        <p:spPr bwMode="auto">
          <a:xfrm>
            <a:off x="6858001" y="4821381"/>
            <a:ext cx="216988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  Describe cranial suture ultrasound for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craniosynostosis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FF00"/>
                </a:solidFill>
              </a:rPr>
              <a:t>Differentiate </a:t>
            </a:r>
            <a:r>
              <a:rPr lang="en-US" sz="2400" dirty="0" err="1" smtClean="0">
                <a:solidFill>
                  <a:srgbClr val="FFFF00"/>
                </a:solidFill>
              </a:rPr>
              <a:t>cephalohematoma</a:t>
            </a:r>
            <a:r>
              <a:rPr lang="en-US" sz="2400" dirty="0" smtClean="0">
                <a:solidFill>
                  <a:srgbClr val="FFFF00"/>
                </a:solidFill>
              </a:rPr>
              <a:t> from </a:t>
            </a:r>
            <a:r>
              <a:rPr lang="en-US" sz="2400" dirty="0" err="1" smtClean="0">
                <a:solidFill>
                  <a:srgbClr val="FFFF00"/>
                </a:solidFill>
              </a:rPr>
              <a:t>subgaleal</a:t>
            </a:r>
            <a:r>
              <a:rPr lang="en-US" sz="2400" dirty="0" smtClean="0">
                <a:solidFill>
                  <a:srgbClr val="FFFF00"/>
                </a:solidFill>
              </a:rPr>
              <a:t> hematoma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 G-tube balloon placement using ultrasound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Tracking PICC lines &amp; variant venous anatomy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Pseudoaneurysm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Superficial temporal artery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pic>
        <p:nvPicPr>
          <p:cNvPr id="10242" name="Picture 2" descr="http://classconnection.s3.amazonaws.com/64/flashcards/261064/jpg/1-1448ECDB30451CDFE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420100" cy="44196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295400"/>
            <a:ext cx="2078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SCALP Layers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pic>
        <p:nvPicPr>
          <p:cNvPr id="7170" name="Picture 2" descr="http://posterng.netkey.at/esr/viewing/index.php?module=viewimage&amp;task=&amp;mediafile_id=496473&amp;20130203215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4171950" cy="55626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22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7091" y="1295400"/>
            <a:ext cx="838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Usually </a:t>
            </a:r>
            <a:r>
              <a:rPr lang="en-US" sz="2400" dirty="0">
                <a:solidFill>
                  <a:schemeClr val="bg1"/>
                </a:solidFill>
              </a:rPr>
              <a:t>develops after delivery using </a:t>
            </a:r>
            <a:r>
              <a:rPr lang="en-US" sz="2400" dirty="0" smtClean="0">
                <a:solidFill>
                  <a:schemeClr val="bg1"/>
                </a:solidFill>
              </a:rPr>
              <a:t>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Soft tissue mass on the head usually in the parietal </a:t>
            </a:r>
            <a:r>
              <a:rPr lang="en-US" sz="2400" dirty="0" smtClean="0">
                <a:solidFill>
                  <a:schemeClr val="bg1"/>
                </a:solidFill>
              </a:rPr>
              <a:t>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May not be visible at birth but should appear by day </a:t>
            </a:r>
            <a:r>
              <a:rPr lang="en-US" sz="2400" dirty="0" smtClean="0">
                <a:solidFill>
                  <a:schemeClr val="bg1"/>
                </a:solidFill>
              </a:rPr>
              <a:t>2-3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Subperiosteal</a:t>
            </a:r>
            <a:r>
              <a:rPr lang="en-US" sz="2400" dirty="0" smtClean="0">
                <a:solidFill>
                  <a:schemeClr val="bg1"/>
                </a:solidFill>
              </a:rPr>
              <a:t> hematoma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No </a:t>
            </a:r>
            <a:r>
              <a:rPr lang="en-US" sz="2400" dirty="0">
                <a:solidFill>
                  <a:schemeClr val="bg1"/>
                </a:solidFill>
              </a:rPr>
              <a:t>associated skull </a:t>
            </a:r>
            <a:r>
              <a:rPr lang="en-US" sz="2400" dirty="0" smtClean="0">
                <a:solidFill>
                  <a:schemeClr val="bg1"/>
                </a:solidFill>
              </a:rPr>
              <a:t>fracture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Limited </a:t>
            </a:r>
            <a:r>
              <a:rPr lang="en-US" sz="2400" dirty="0">
                <a:solidFill>
                  <a:srgbClr val="FFFF00"/>
                </a:solidFill>
              </a:rPr>
              <a:t>by suture </a:t>
            </a:r>
            <a:r>
              <a:rPr lang="en-US" sz="2400" dirty="0" smtClean="0">
                <a:solidFill>
                  <a:srgbClr val="FFFF00"/>
                </a:solidFill>
              </a:rPr>
              <a:t>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Large </a:t>
            </a:r>
            <a:r>
              <a:rPr lang="en-US" sz="2400" dirty="0" err="1">
                <a:solidFill>
                  <a:schemeClr val="bg1"/>
                </a:solidFill>
              </a:rPr>
              <a:t>cephalohematomas</a:t>
            </a:r>
            <a:r>
              <a:rPr lang="en-US" sz="2400" dirty="0">
                <a:solidFill>
                  <a:schemeClr val="bg1"/>
                </a:solidFill>
              </a:rPr>
              <a:t> may occur with vitamin K deficiency 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   in </a:t>
            </a:r>
            <a:r>
              <a:rPr lang="en-US" sz="2400" dirty="0">
                <a:solidFill>
                  <a:schemeClr val="bg1"/>
                </a:solidFill>
              </a:rPr>
              <a:t>the newborn </a:t>
            </a:r>
          </a:p>
        </p:txBody>
      </p:sp>
    </p:spTree>
    <p:extLst>
      <p:ext uri="{BB962C8B-B14F-4D97-AF65-F5344CB8AC3E}">
        <p14:creationId xmlns:p14="http://schemas.microsoft.com/office/powerpoint/2010/main" val="10907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3841"/>
            <a:ext cx="861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Differential </a:t>
            </a:r>
            <a:r>
              <a:rPr lang="en-US" sz="2400" b="1" dirty="0" smtClean="0">
                <a:solidFill>
                  <a:schemeClr val="bg1"/>
                </a:solidFill>
              </a:rPr>
              <a:t>Diagnosis: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 err="1">
                <a:solidFill>
                  <a:schemeClr val="bg1"/>
                </a:solidFill>
              </a:rPr>
              <a:t>Subgaleal</a:t>
            </a:r>
            <a:r>
              <a:rPr lang="en-US" sz="2400" b="1" dirty="0">
                <a:solidFill>
                  <a:schemeClr val="bg1"/>
                </a:solidFill>
              </a:rPr>
              <a:t> hemorrhage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Into the </a:t>
            </a:r>
            <a:r>
              <a:rPr lang="en-US" sz="2400" dirty="0" err="1">
                <a:solidFill>
                  <a:schemeClr val="bg1"/>
                </a:solidFill>
              </a:rPr>
              <a:t>subaponeurotic</a:t>
            </a:r>
            <a:r>
              <a:rPr lang="en-US" sz="2400" dirty="0">
                <a:solidFill>
                  <a:schemeClr val="bg1"/>
                </a:solidFill>
              </a:rPr>
              <a:t> space from rupture of </a:t>
            </a:r>
            <a:r>
              <a:rPr lang="en-US" sz="2400" dirty="0" smtClean="0">
                <a:solidFill>
                  <a:schemeClr val="bg1"/>
                </a:solidFill>
              </a:rPr>
              <a:t>the emissary </a:t>
            </a:r>
            <a:r>
              <a:rPr lang="en-US" sz="2400" dirty="0">
                <a:solidFill>
                  <a:schemeClr val="bg1"/>
                </a:solidFill>
              </a:rPr>
              <a:t>veins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Crosses suture lines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Covers a much larger area than a </a:t>
            </a:r>
            <a:r>
              <a:rPr lang="en-US" sz="2400" dirty="0" err="1">
                <a:solidFill>
                  <a:schemeClr val="bg1"/>
                </a:solidFill>
              </a:rPr>
              <a:t>cephalohematoma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Potentially life-threatening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50% occur with vacuum extraction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Caput succedaneum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Occurs after vaginal delivery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Subcutaneous hemorrhage requiring no intervention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Not limited by suture lines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15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pic>
        <p:nvPicPr>
          <p:cNvPr id="6146" name="Picture 2" descr="C:\Users\abandark\AppData\Local\Temp\1.3.51.0.7.11010000993.30362.29504.36893.55204.53227.35726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0" t="12485" r="12364" b="43758"/>
          <a:stretch/>
        </p:blipFill>
        <p:spPr bwMode="auto">
          <a:xfrm>
            <a:off x="658092" y="1524000"/>
            <a:ext cx="3441032" cy="29718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bandark\AppData\Local\Temp\1.2.840.113619.2.80.1943624757.26249.1357800721.40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23154" r="24290" b="19176"/>
          <a:stretch/>
        </p:blipFill>
        <p:spPr bwMode="auto">
          <a:xfrm>
            <a:off x="4419600" y="1524000"/>
            <a:ext cx="2913240" cy="29718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8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pic>
        <p:nvPicPr>
          <p:cNvPr id="5123" name="Picture 3" descr="C:\Users\abandark\AppData\Local\Temp\1.2.840.113619.2.256.50121010957.1479748382.240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14318" b="31162"/>
          <a:stretch/>
        </p:blipFill>
        <p:spPr bwMode="auto">
          <a:xfrm>
            <a:off x="3352800" y="3962400"/>
            <a:ext cx="5583382" cy="279169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bandark\AppData\Local\Temp\1.2.840.113619.2.256.50121010957.1479747312.206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0909" b="28049"/>
          <a:stretch/>
        </p:blipFill>
        <p:spPr bwMode="auto">
          <a:xfrm>
            <a:off x="180109" y="1267692"/>
            <a:ext cx="5306291" cy="261850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Cephalohematoma</a:t>
            </a:r>
            <a:endParaRPr lang="en-US" dirty="0"/>
          </a:p>
        </p:txBody>
      </p:sp>
      <p:pic>
        <p:nvPicPr>
          <p:cNvPr id="3" name="Cephalohematom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562" b="31108"/>
          <a:stretch/>
        </p:blipFill>
        <p:spPr>
          <a:xfrm>
            <a:off x="1828800" y="1828800"/>
            <a:ext cx="5585422" cy="35814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2274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Subgaleal</a:t>
            </a:r>
            <a:r>
              <a:rPr lang="en-US" dirty="0" smtClean="0">
                <a:solidFill>
                  <a:schemeClr val="bg1"/>
                </a:solidFill>
              </a:rPr>
              <a:t> hematoma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abandark\AppData\Local\Temp\1.2.840.113619.2.256.50121327591.1411579585.62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7069" r="25219" b="26567"/>
          <a:stretch/>
        </p:blipFill>
        <p:spPr bwMode="auto">
          <a:xfrm>
            <a:off x="1600200" y="2015836"/>
            <a:ext cx="5465618" cy="386541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6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Subgaleal</a:t>
            </a:r>
            <a:r>
              <a:rPr lang="en-US" dirty="0">
                <a:solidFill>
                  <a:schemeClr val="bg1"/>
                </a:solidFill>
              </a:rPr>
              <a:t> hematoma</a:t>
            </a:r>
            <a:endParaRPr lang="en-US" dirty="0"/>
          </a:p>
        </p:txBody>
      </p:sp>
      <p:pic>
        <p:nvPicPr>
          <p:cNvPr id="3" name="Subgaleal hematom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529"/>
          <a:stretch/>
        </p:blipFill>
        <p:spPr>
          <a:xfrm>
            <a:off x="1333500" y="1676400"/>
            <a:ext cx="6477000" cy="450965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765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1.   Describe cranial suture ultrasound for </a:t>
            </a:r>
            <a:r>
              <a:rPr lang="en-US" sz="2400" dirty="0" err="1" smtClean="0">
                <a:solidFill>
                  <a:schemeClr val="bg1"/>
                </a:solidFill>
              </a:rPr>
              <a:t>craniosynostosis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</a:rPr>
              <a:t>Differentiate </a:t>
            </a:r>
            <a:r>
              <a:rPr lang="en-US" sz="2400" dirty="0" err="1" smtClean="0">
                <a:solidFill>
                  <a:schemeClr val="bg1"/>
                </a:solidFill>
              </a:rPr>
              <a:t>cephalohematoma</a:t>
            </a:r>
            <a:r>
              <a:rPr lang="en-US" sz="2400" dirty="0" smtClean="0">
                <a:solidFill>
                  <a:schemeClr val="bg1"/>
                </a:solidFill>
              </a:rPr>
              <a:t> from </a:t>
            </a:r>
            <a:r>
              <a:rPr lang="en-US" sz="2400" dirty="0" err="1" smtClean="0">
                <a:solidFill>
                  <a:schemeClr val="bg1"/>
                </a:solidFill>
              </a:rPr>
              <a:t>subgaleal</a:t>
            </a:r>
            <a:r>
              <a:rPr lang="en-US" sz="2400" dirty="0" smtClean="0">
                <a:solidFill>
                  <a:schemeClr val="bg1"/>
                </a:solidFill>
              </a:rPr>
              <a:t> hematoma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</a:rPr>
              <a:t>Evaluate G-tube balloon placement using ultrasound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</a:rPr>
              <a:t>Tracking PICC lines &amp; variant venous anatomy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</a:rPr>
              <a:t>Demonstrate </a:t>
            </a:r>
            <a:r>
              <a:rPr lang="en-US" sz="2400" dirty="0" err="1" smtClean="0">
                <a:solidFill>
                  <a:schemeClr val="bg1"/>
                </a:solidFill>
              </a:rPr>
              <a:t>Pseudoaneurysm</a:t>
            </a:r>
            <a:r>
              <a:rPr lang="en-US" sz="2400" dirty="0" smtClean="0">
                <a:solidFill>
                  <a:schemeClr val="bg1"/>
                </a:solidFill>
              </a:rPr>
              <a:t> of Superficial temporal artery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Subgaleal</a:t>
            </a:r>
            <a:r>
              <a:rPr lang="en-US" dirty="0">
                <a:solidFill>
                  <a:schemeClr val="bg1"/>
                </a:solidFill>
              </a:rPr>
              <a:t> hematoma</a:t>
            </a:r>
            <a:endParaRPr lang="en-US" dirty="0"/>
          </a:p>
        </p:txBody>
      </p:sp>
      <p:pic>
        <p:nvPicPr>
          <p:cNvPr id="11266" name="Picture 2" descr="C:\Users\abandark\AppData\Local\Temp\1.2.840.113619.2.353.4120.14262029.16114.1412246851.262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6250" r="13494" b="10227"/>
          <a:stretch/>
        </p:blipFill>
        <p:spPr bwMode="auto">
          <a:xfrm>
            <a:off x="457200" y="1683326"/>
            <a:ext cx="3804863" cy="42533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bandark\AppData\Local\Temp\1.2.840.113619.2.80.148479757.25544.1412302981.172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5409" r="4687" b="7375"/>
          <a:stretch/>
        </p:blipFill>
        <p:spPr bwMode="auto">
          <a:xfrm>
            <a:off x="4447309" y="1683327"/>
            <a:ext cx="4281056" cy="42533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Cephalohematoma</a:t>
            </a:r>
            <a:r>
              <a:rPr lang="en-US" dirty="0" smtClean="0">
                <a:solidFill>
                  <a:schemeClr val="bg1"/>
                </a:solidFill>
              </a:rPr>
              <a:t> vs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Subgaleal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hematoma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6309" y="18288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Need to use Linear high frequency M6-15 MHz probe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Need to demonstrate relationship with adjacent suture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  Describe cranial suture ultrasound for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craniosynostosis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cephalohematoma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from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subgaleal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hematoma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FF00"/>
                </a:solidFill>
              </a:rPr>
              <a:t>Evaluate G-tube balloon placement using ultrasound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Tracking PICC lines &amp; variant venous anatomy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Pseudoaneurysm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Superficial temporal artery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Gastrostomy tube check 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600"/>
            <a:ext cx="720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</a:t>
            </a:r>
            <a:r>
              <a:rPr lang="en-US" sz="2800" dirty="0" err="1" smtClean="0">
                <a:solidFill>
                  <a:schemeClr val="bg1"/>
                </a:solidFill>
              </a:rPr>
              <a:t>intragastric</a:t>
            </a:r>
            <a:r>
              <a:rPr lang="en-US" sz="2800" dirty="0" smtClean="0">
                <a:solidFill>
                  <a:schemeClr val="bg1"/>
                </a:solidFill>
              </a:rPr>
              <a:t> position of </a:t>
            </a:r>
            <a:r>
              <a:rPr lang="en-US" sz="2800" dirty="0" err="1" smtClean="0">
                <a:solidFill>
                  <a:schemeClr val="bg1"/>
                </a:solidFill>
              </a:rPr>
              <a:t>Gtube</a:t>
            </a:r>
            <a:r>
              <a:rPr lang="en-US" sz="2800" dirty="0" smtClean="0">
                <a:solidFill>
                  <a:schemeClr val="bg1"/>
                </a:solidFill>
              </a:rPr>
              <a:t> balloon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Users\abandark\AppData\Local\Temp\1.3.51.0.7.304580281.31242.14919.47732.24799.18828.34115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2273" r="12928" b="13352"/>
          <a:stretch/>
        </p:blipFill>
        <p:spPr bwMode="auto">
          <a:xfrm>
            <a:off x="699282" y="2057400"/>
            <a:ext cx="3934986" cy="444378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bandark\AppData\Local\Temp\1.3.51.0.7.275088690.24689.51267.33939.18030.48239.137010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11692" r="22666" b="24248"/>
          <a:stretch/>
        </p:blipFill>
        <p:spPr bwMode="auto">
          <a:xfrm>
            <a:off x="4724400" y="2057401"/>
            <a:ext cx="3886200" cy="444378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Gastrostomy tube check US</a:t>
            </a:r>
            <a:endParaRPr lang="en-US" dirty="0"/>
          </a:p>
        </p:txBody>
      </p:sp>
      <p:pic>
        <p:nvPicPr>
          <p:cNvPr id="15362" name="Picture 2" descr="C:\Users\abandark\AppData\Local\Temp\1.2.840.113619.2.256.896737505247.1280423914.1695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553" r="38664" b="9851"/>
          <a:stretch/>
        </p:blipFill>
        <p:spPr bwMode="auto">
          <a:xfrm>
            <a:off x="381000" y="1828800"/>
            <a:ext cx="3810000" cy="375478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bandark\AppData\Local\Temp\1.2.840.113619.2.256.896737505247.1280423971.1698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0511" r="22230" b="14205"/>
          <a:stretch/>
        </p:blipFill>
        <p:spPr bwMode="auto">
          <a:xfrm>
            <a:off x="4267200" y="3048000"/>
            <a:ext cx="4613565" cy="367145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2539" y="2067580"/>
            <a:ext cx="47045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</a:t>
            </a:r>
            <a:r>
              <a:rPr lang="en-US" sz="2800" dirty="0" err="1" smtClean="0">
                <a:solidFill>
                  <a:schemeClr val="bg1"/>
                </a:solidFill>
              </a:rPr>
              <a:t>intragastric</a:t>
            </a:r>
            <a:r>
              <a:rPr lang="en-US" sz="2800" dirty="0" smtClean="0">
                <a:solidFill>
                  <a:schemeClr val="bg1"/>
                </a:solidFill>
              </a:rPr>
              <a:t> position of 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Gtube</a:t>
            </a:r>
            <a:r>
              <a:rPr lang="en-US" sz="2800" dirty="0" smtClean="0">
                <a:solidFill>
                  <a:schemeClr val="bg1"/>
                </a:solidFill>
              </a:rPr>
              <a:t> balloon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Gastrostomy tube check US</a:t>
            </a:r>
            <a:endParaRPr lang="en-US" dirty="0"/>
          </a:p>
        </p:txBody>
      </p:sp>
      <p:pic>
        <p:nvPicPr>
          <p:cNvPr id="16386" name="Picture 2" descr="C:\Users\abandark\AppData\Local\Temp\1.2.840.113619.2.256.896737505247.1280276682.2004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9495"/>
          <a:stretch/>
        </p:blipFill>
        <p:spPr bwMode="auto">
          <a:xfrm>
            <a:off x="1600200" y="2133600"/>
            <a:ext cx="6107372" cy="37199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7637" y="5877580"/>
            <a:ext cx="713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</a:t>
            </a:r>
            <a:r>
              <a:rPr lang="en-US" sz="2800" dirty="0" err="1" smtClean="0">
                <a:solidFill>
                  <a:schemeClr val="bg1"/>
                </a:solidFill>
              </a:rPr>
              <a:t>intragastric</a:t>
            </a:r>
            <a:r>
              <a:rPr lang="en-US" sz="2800" dirty="0" smtClean="0">
                <a:solidFill>
                  <a:schemeClr val="bg1"/>
                </a:solidFill>
              </a:rPr>
              <a:t> position of </a:t>
            </a:r>
            <a:r>
              <a:rPr lang="en-US" sz="2800" dirty="0" err="1" smtClean="0">
                <a:solidFill>
                  <a:schemeClr val="bg1"/>
                </a:solidFill>
              </a:rPr>
              <a:t>Gtube</a:t>
            </a:r>
            <a:r>
              <a:rPr lang="en-US" sz="2800" dirty="0" smtClean="0">
                <a:solidFill>
                  <a:schemeClr val="bg1"/>
                </a:solidFill>
              </a:rPr>
              <a:t> balloon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0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Gastrostomy tube check 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abandark\AppData\Local\Temp\1.2.840.113619.2.256.50121327591.1466970293.10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17734" r="28494" b="4043"/>
          <a:stretch/>
        </p:blipFill>
        <p:spPr bwMode="auto">
          <a:xfrm>
            <a:off x="304800" y="1600200"/>
            <a:ext cx="3429000" cy="267510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bandark\AppData\Local\Temp\1.2.840.113619.2.256.50121327591.1466970827.34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6203" r="31520" b="3904"/>
          <a:stretch/>
        </p:blipFill>
        <p:spPr bwMode="auto">
          <a:xfrm>
            <a:off x="3886200" y="2210980"/>
            <a:ext cx="2514600" cy="308038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bandark\AppData\Local\Temp\1.2.840.113619.2.256.50121327591.1466970631.261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17910" r="31683" b="4659"/>
          <a:stretch/>
        </p:blipFill>
        <p:spPr bwMode="auto">
          <a:xfrm>
            <a:off x="6532419" y="3616036"/>
            <a:ext cx="2396838" cy="29648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1" y="5357613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Subcutaneous location of G-tube balloon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Gastrostomy tube check US</a:t>
            </a:r>
            <a:endParaRPr lang="en-US" dirty="0"/>
          </a:p>
        </p:txBody>
      </p:sp>
      <p:pic>
        <p:nvPicPr>
          <p:cNvPr id="3" name="Gtube balloon placement che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268" b="24573"/>
          <a:stretch/>
        </p:blipFill>
        <p:spPr>
          <a:xfrm>
            <a:off x="1905000" y="2057400"/>
            <a:ext cx="5750400" cy="410787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52600" y="14478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Subcutaneous location of G-tube balloon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Gastrostomy tube check US</a:t>
            </a:r>
            <a:endParaRPr lang="en-US" dirty="0"/>
          </a:p>
        </p:txBody>
      </p:sp>
      <p:pic>
        <p:nvPicPr>
          <p:cNvPr id="13314" name="Picture 2" descr="C:\Users\abandark\AppData\Local\Temp\1.3.46.670589.5.2.23.273440547173448.1.3284.1475679871894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2" t="29173" r="22799" b="14925"/>
          <a:stretch/>
        </p:blipFill>
        <p:spPr bwMode="auto">
          <a:xfrm>
            <a:off x="381000" y="1676400"/>
            <a:ext cx="2763982" cy="40386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bandark\AppData\Local\Temp\1.2.840.113845.99.1.2.840.113619.2.256.50121010813.1475504841.12.22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9151" r="28226" b="16811"/>
          <a:stretch/>
        </p:blipFill>
        <p:spPr bwMode="auto">
          <a:xfrm>
            <a:off x="3429000" y="1676400"/>
            <a:ext cx="3085673" cy="40386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877580"/>
            <a:ext cx="7848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Subcutaneous location of G-tube balloon in the abdominal wall tract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Gastrostomy tube check US</a:t>
            </a:r>
            <a:endParaRPr lang="en-US" dirty="0"/>
          </a:p>
        </p:txBody>
      </p:sp>
      <p:pic>
        <p:nvPicPr>
          <p:cNvPr id="14338" name="Picture 2" descr="C:\Users\abandark\AppData\Local\Temp\1.2.840.113845.99.1.2.840.113619.2.256.50121011567.1454560182.408.512.8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8829" r="13791" b="34486"/>
          <a:stretch/>
        </p:blipFill>
        <p:spPr bwMode="auto">
          <a:xfrm>
            <a:off x="1905000" y="1773381"/>
            <a:ext cx="5159116" cy="28609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4876800"/>
            <a:ext cx="713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Gtube</a:t>
            </a:r>
            <a:r>
              <a:rPr lang="en-US" sz="2800" dirty="0" smtClean="0">
                <a:solidFill>
                  <a:schemeClr val="bg1"/>
                </a:solidFill>
              </a:rPr>
              <a:t> balloon located close to the pylorus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1.   Describe cranial suture ultrasound for </a:t>
            </a:r>
            <a:r>
              <a:rPr lang="en-US" sz="2400" dirty="0" err="1" smtClean="0">
                <a:solidFill>
                  <a:srgbClr val="FFFF00"/>
                </a:solidFill>
              </a:rPr>
              <a:t>craniosynostosis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cephalohematoma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from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subgaleal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hematoma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 G-tube balloon placement using ultrasound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Tracking PICC lines &amp; variant venous anatomy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Pseudoaneurysm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Superficial temporal artery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988127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  Describe cranial suture ultrasound for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craniosynostosis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cephalohematoma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from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subgaleal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hematoma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 G-tube balloon placement using ultrasound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FF00"/>
                </a:solidFill>
              </a:rPr>
              <a:t>Tracking PICC lines &amp; variant venous anatomy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Pseudoaneurysm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Superficial temporal artery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2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308" y="1828800"/>
            <a:ext cx="8659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Need to check x-ray before starting US exam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Need to demonstrate PICC line course adequately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For variant IVC anatomy, need transverse images through midline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59" name="Picture 3" descr="C:\Users\abandark\AppData\Local\Temp\1.3.51.0.7.14061636546.10689.35407.34530.29201.36383.53487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8000" r="1818" b="23394"/>
          <a:stretch/>
        </p:blipFill>
        <p:spPr bwMode="auto">
          <a:xfrm>
            <a:off x="1066800" y="1607126"/>
            <a:ext cx="7114309" cy="508421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abandark\AppData\Local\Temp\1.2.840.113845.99.1.2.840.113619.2.256.50121010813.1481916171.76.97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3765" r="17784" b="29595"/>
          <a:stretch/>
        </p:blipFill>
        <p:spPr bwMode="auto">
          <a:xfrm>
            <a:off x="228600" y="1447800"/>
            <a:ext cx="4157989" cy="298565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bandark\AppData\Local\Temp\1.2.840.113619.2.256.50121010813.1481915735.28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r="35080" b="17973"/>
          <a:stretch/>
        </p:blipFill>
        <p:spPr bwMode="auto">
          <a:xfrm>
            <a:off x="4495800" y="3124200"/>
            <a:ext cx="4337338" cy="35814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572000"/>
            <a:ext cx="4419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Central line crosses from left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brachiocephalic to right subclavian.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555" name="Picture 3" descr="C:\Users\abandark\AppData\Local\Temp\1.3.51.0.7.178183618.23362.35663.36293.12002.62649.20671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13182" r="10909" b="6022"/>
          <a:stretch/>
        </p:blipFill>
        <p:spPr bwMode="auto">
          <a:xfrm>
            <a:off x="1981200" y="1447800"/>
            <a:ext cx="5140036" cy="492529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530" name="Picture 2" descr="C:\Users\abandark\AppData\Local\Temp\1.2.840.113619.2.256.50121010813.1480472792.20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4" t="18072" r="38179"/>
          <a:stretch/>
        </p:blipFill>
        <p:spPr bwMode="auto">
          <a:xfrm>
            <a:off x="228600" y="1371598"/>
            <a:ext cx="2871492" cy="508519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bandark\AppData\Local\Temp\1.2.840.113619.2.256.50121010813.1480473113.25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t="17778" r="39446"/>
          <a:stretch/>
        </p:blipFill>
        <p:spPr bwMode="auto">
          <a:xfrm>
            <a:off x="3186545" y="1371599"/>
            <a:ext cx="2909455" cy="508519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abandark\AppData\Local\Temp\1.2.840.113845.99.1.2.840.113619.2.256.50121010813.1480472533.17.941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9724" r="35117" b="972"/>
          <a:stretch/>
        </p:blipFill>
        <p:spPr bwMode="auto">
          <a:xfrm>
            <a:off x="6212077" y="1371598"/>
            <a:ext cx="2627123" cy="508519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abandark\AppData\Local\Temp\1.2.840.113619.2.256.50121327591.1483570483.35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2" r="10420" b="12867"/>
          <a:stretch/>
        </p:blipFill>
        <p:spPr bwMode="auto">
          <a:xfrm>
            <a:off x="228600" y="1295400"/>
            <a:ext cx="4800599" cy="277692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bandark\AppData\Local\Temp\1.2.840.113619.2.256.50121327591.1483570616.38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1136" b="11212"/>
          <a:stretch/>
        </p:blipFill>
        <p:spPr bwMode="auto">
          <a:xfrm>
            <a:off x="3733800" y="3581400"/>
            <a:ext cx="5176110" cy="31242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1" y="2133600"/>
            <a:ext cx="3728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Central line versus enteric 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Users\abandark\AppData\Local\Temp\1.2.840.113619.2.256.50121327591.1483570230.18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t="16970" r="34886" b="10909"/>
          <a:stretch/>
        </p:blipFill>
        <p:spPr bwMode="auto">
          <a:xfrm>
            <a:off x="2592895" y="1690253"/>
            <a:ext cx="3814190" cy="50153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Left infrarenal IVC PICC l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33" t="27983" r="24045" b="30540"/>
          <a:stretch/>
        </p:blipFill>
        <p:spPr>
          <a:xfrm>
            <a:off x="2119745" y="1219200"/>
            <a:ext cx="4800600" cy="55626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Tracking PICC lines &amp; variant veins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578" name="Picture 2" descr="C:\Users\abandark\AppData\Local\Temp\1.2.840.113845.99.1.2.840.113780.9800.8250880.20161125101802.2.40.26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3915" r="16477" b="19892"/>
          <a:stretch/>
        </p:blipFill>
        <p:spPr bwMode="auto">
          <a:xfrm>
            <a:off x="2514600" y="1676400"/>
            <a:ext cx="4128655" cy="490804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Cranial Suture Ultrasound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5000625" cy="517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  Describe cranial suture ultrasound for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craniosynostosis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Differentiate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cephalohematoma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from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subgaleal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hematoma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 G-tube balloon placement using ultrasound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Tracking PICC lines &amp; variant venous anatomy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FF00"/>
                </a:solidFill>
              </a:rPr>
              <a:t>Demonstrate </a:t>
            </a:r>
            <a:r>
              <a:rPr lang="en-US" sz="2400" dirty="0" err="1" smtClean="0">
                <a:solidFill>
                  <a:srgbClr val="FFFF00"/>
                </a:solidFill>
              </a:rPr>
              <a:t>Pseudoaneurysm</a:t>
            </a:r>
            <a:r>
              <a:rPr lang="en-US" sz="2400" dirty="0" smtClean="0">
                <a:solidFill>
                  <a:srgbClr val="FFFF00"/>
                </a:solidFill>
              </a:rPr>
              <a:t> of Superficial temporal artery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Pseudoaneurysm</a:t>
            </a:r>
            <a:r>
              <a:rPr lang="en-US" dirty="0" smtClean="0">
                <a:solidFill>
                  <a:schemeClr val="bg1"/>
                </a:solidFill>
              </a:rPr>
              <a:t>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Superficial Temporal Artery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626" name="Picture 2" descr="C:\Users\abandark\AppData\Local\Temp\1.2.840.113619.2.256.50122884046.1480971588.1286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r="33854" b="32022"/>
          <a:stretch/>
        </p:blipFill>
        <p:spPr bwMode="auto">
          <a:xfrm>
            <a:off x="304800" y="2286000"/>
            <a:ext cx="4502727" cy="285403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4564" y="2286000"/>
            <a:ext cx="38037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9-year-old </a:t>
            </a:r>
            <a:r>
              <a:rPr lang="en-US" sz="2400" dirty="0">
                <a:solidFill>
                  <a:schemeClr val="bg1"/>
                </a:solidFill>
              </a:rPr>
              <a:t>boy who fell from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his </a:t>
            </a:r>
            <a:r>
              <a:rPr lang="en-US" sz="2400" dirty="0">
                <a:solidFill>
                  <a:schemeClr val="bg1"/>
                </a:solidFill>
              </a:rPr>
              <a:t>bike 2 months ago and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noticed a bump along the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left </a:t>
            </a:r>
            <a:r>
              <a:rPr lang="en-US" sz="2400" dirty="0">
                <a:solidFill>
                  <a:schemeClr val="bg1"/>
                </a:solidFill>
              </a:rPr>
              <a:t>side of his forehead.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6628" name="Picture 4" descr="C:\Users\abandark\AppData\Local\Temp\1.2.840.113619.2.256.50122884046.1480971557.1285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r="30800" b="33851"/>
          <a:stretch/>
        </p:blipFill>
        <p:spPr bwMode="auto">
          <a:xfrm>
            <a:off x="4343401" y="4072730"/>
            <a:ext cx="4666430" cy="268136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Pseudoaneurysm</a:t>
            </a:r>
            <a:r>
              <a:rPr lang="en-US" dirty="0" smtClean="0">
                <a:solidFill>
                  <a:schemeClr val="bg1"/>
                </a:solidFill>
              </a:rPr>
              <a:t>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Superficial Temporal Artery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3" descr="C:\Users\abandark\AppData\Local\Temp\1.2.840.113619.2.256.50122884046.1480971629.1287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9205" b="16061"/>
          <a:stretch/>
        </p:blipFill>
        <p:spPr bwMode="auto">
          <a:xfrm>
            <a:off x="1828800" y="2362200"/>
            <a:ext cx="5829301" cy="38862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Pseudoaneurysm</a:t>
            </a:r>
            <a:r>
              <a:rPr lang="en-US" dirty="0" smtClean="0">
                <a:solidFill>
                  <a:schemeClr val="bg1"/>
                </a:solidFill>
              </a:rPr>
              <a:t>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Superficial Temporal Artery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650" name="Picture 2" descr="C:\Users\abandark\AppData\Local\Temp\1.2.840.113619.2.256.50122884046.1480970495.1228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 r="8471"/>
          <a:stretch/>
        </p:blipFill>
        <p:spPr bwMode="auto">
          <a:xfrm>
            <a:off x="76200" y="1981200"/>
            <a:ext cx="4267200" cy="315313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bandark\AppData\Local\Temp\1.2.840.113619.2.256.50122884046.1480970534.1231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12" r="9771"/>
          <a:stretch/>
        </p:blipFill>
        <p:spPr bwMode="auto">
          <a:xfrm>
            <a:off x="4428798" y="3352800"/>
            <a:ext cx="4562802" cy="340536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Pseudoaneurysm</a:t>
            </a:r>
            <a:r>
              <a:rPr lang="en-US" dirty="0" smtClean="0">
                <a:solidFill>
                  <a:schemeClr val="bg1"/>
                </a:solidFill>
              </a:rPr>
              <a:t>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Superficial Temporal Artery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674" name="Picture 2" descr="C:\Users\abandark\AppData\Local\Temp\1.2.840.113619.2.256.50122884046.1480971718.1290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r="9672" b="4243"/>
          <a:stretch/>
        </p:blipFill>
        <p:spPr bwMode="auto">
          <a:xfrm>
            <a:off x="152400" y="1828801"/>
            <a:ext cx="4419600" cy="31651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abandark\AppData\Local\Temp\1.2.840.113619.2.256.50122884046.1480971728.1291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r="9736" b="3911"/>
          <a:stretch/>
        </p:blipFill>
        <p:spPr bwMode="auto">
          <a:xfrm>
            <a:off x="4648200" y="3573130"/>
            <a:ext cx="4308980" cy="311861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Pseudoaneurysm</a:t>
            </a:r>
            <a:r>
              <a:rPr lang="en-US" dirty="0" smtClean="0">
                <a:solidFill>
                  <a:schemeClr val="bg1"/>
                </a:solidFill>
              </a:rPr>
              <a:t>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Superficial Temporal Artery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308" y="1828800"/>
            <a:ext cx="8659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Post traumatic </a:t>
            </a:r>
            <a:r>
              <a:rPr lang="en-US" sz="2400" dirty="0" err="1" smtClean="0">
                <a:solidFill>
                  <a:schemeClr val="bg1"/>
                </a:solidFill>
              </a:rPr>
              <a:t>pseudoaneurysm</a:t>
            </a:r>
            <a:r>
              <a:rPr lang="en-US" sz="2400" dirty="0" smtClean="0">
                <a:solidFill>
                  <a:schemeClr val="bg1"/>
                </a:solidFill>
              </a:rPr>
              <a:t> of superficial temporal artery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Pulsatile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Swirling flow and yin-yang sign on Doppler – bidirectional flow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Thank you!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Cranial Suture Ultrasound</a:t>
            </a:r>
            <a:endParaRPr lang="en-US" dirty="0"/>
          </a:p>
        </p:txBody>
      </p:sp>
      <p:pic>
        <p:nvPicPr>
          <p:cNvPr id="3074" name="Picture 2" descr="C:\Users\abandark\AppData\Local\Temp\1.2.840.113619.2.256.50121010813.1483988089.836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14859" b="48591"/>
          <a:stretch/>
        </p:blipFill>
        <p:spPr bwMode="auto">
          <a:xfrm>
            <a:off x="394855" y="1239721"/>
            <a:ext cx="4481945" cy="16348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bandark\AppData\Local\Temp\1.2.840.113619.2.256.50121010813.1483988125.838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6003" b="44170"/>
          <a:stretch/>
        </p:blipFill>
        <p:spPr bwMode="auto">
          <a:xfrm>
            <a:off x="394854" y="2960549"/>
            <a:ext cx="4481946" cy="176765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bandark\AppData\Local\Temp\1.2.840.113845.99.1.2.840.113619.2.256.50121010813.1483988166.840.49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3990" r="3896" b="50000"/>
          <a:stretch/>
        </p:blipFill>
        <p:spPr bwMode="auto">
          <a:xfrm>
            <a:off x="394855" y="4800600"/>
            <a:ext cx="4481945" cy="178775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bandark\AppData\Local\Temp\1.2.840.113619.2.256.50121010813.1483988529.8461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r="23247" b="48350"/>
          <a:stretch/>
        </p:blipFill>
        <p:spPr bwMode="auto">
          <a:xfrm>
            <a:off x="4953000" y="1981200"/>
            <a:ext cx="3897736" cy="16002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bandark\AppData\Local\Temp\1.2.840.113619.2.256.50122884046.1481564490.9771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r="23801" b="43684"/>
          <a:stretch/>
        </p:blipFill>
        <p:spPr bwMode="auto">
          <a:xfrm>
            <a:off x="4953000" y="3685310"/>
            <a:ext cx="3898832" cy="16764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0709" y="1239721"/>
            <a:ext cx="251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sutures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Cranial Suture Ultrasound</a:t>
            </a:r>
            <a:endParaRPr lang="en-US" dirty="0"/>
          </a:p>
        </p:txBody>
      </p:sp>
      <p:pic>
        <p:nvPicPr>
          <p:cNvPr id="4099" name="Picture 3" descr="C:\Users\abandark\AppData\Local\Temp\1.2.840.113619.2.256.50122884046.1481564245.972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21919" b="39726"/>
          <a:stretch/>
        </p:blipFill>
        <p:spPr bwMode="auto">
          <a:xfrm>
            <a:off x="228600" y="1676400"/>
            <a:ext cx="4172776" cy="191668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bandark\AppData\Local\Temp\1.2.840.113619.2.256.50122884046.1481564543.979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 r="17336" b="37591"/>
          <a:stretch/>
        </p:blipFill>
        <p:spPr bwMode="auto">
          <a:xfrm>
            <a:off x="228600" y="3733800"/>
            <a:ext cx="4172776" cy="19344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bandark\AppData\Local\Temp\1.2.840.113845.99.1.2.840.113619.2.256.50122884046.1481564569.980.520.1131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r="33863" b="61348"/>
          <a:stretch/>
        </p:blipFill>
        <p:spPr bwMode="auto">
          <a:xfrm>
            <a:off x="4620491" y="1676400"/>
            <a:ext cx="3756746" cy="146858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bandark\AppData\Local\Temp\1.2.840.113619.2.80.3826435349.32661.1483621751.641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17329" r="17614" b="10511"/>
          <a:stretch/>
        </p:blipFill>
        <p:spPr bwMode="auto">
          <a:xfrm>
            <a:off x="4620491" y="3262744"/>
            <a:ext cx="3131128" cy="351905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5886555"/>
            <a:ext cx="2900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Sagittal </a:t>
            </a:r>
            <a:r>
              <a:rPr lang="en-US" sz="2800" dirty="0" err="1" smtClean="0">
                <a:solidFill>
                  <a:schemeClr val="bg1"/>
                </a:solidFill>
              </a:rPr>
              <a:t>synostosis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1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Cranial Suture Ultrasound</a:t>
            </a:r>
            <a:endParaRPr lang="en-US" dirty="0"/>
          </a:p>
        </p:txBody>
      </p:sp>
      <p:pic>
        <p:nvPicPr>
          <p:cNvPr id="3" name="Sagittal suture synosto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562" b="44460"/>
          <a:stretch/>
        </p:blipFill>
        <p:spPr>
          <a:xfrm>
            <a:off x="1600200" y="1600200"/>
            <a:ext cx="5902323" cy="25908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670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Cranial Suture Ultrasound</a:t>
            </a:r>
            <a:endParaRPr lang="en-US" dirty="0"/>
          </a:p>
        </p:txBody>
      </p:sp>
      <p:pic>
        <p:nvPicPr>
          <p:cNvPr id="2050" name="Picture 2" descr="C:\Users\abandark\AppData\Local\Temp\1.2.840.113619.2.80.3826435349.977.1483621784.18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119" r="18188" b="2699"/>
          <a:stretch/>
        </p:blipFill>
        <p:spPr bwMode="auto">
          <a:xfrm>
            <a:off x="304800" y="1524000"/>
            <a:ext cx="3283527" cy="454429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3073" y="1537855"/>
            <a:ext cx="52467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Sagittal </a:t>
            </a:r>
            <a:r>
              <a:rPr lang="en-US" sz="2400" dirty="0" err="1">
                <a:solidFill>
                  <a:schemeClr val="bg1"/>
                </a:solidFill>
              </a:rPr>
              <a:t>synostosis</a:t>
            </a:r>
            <a:r>
              <a:rPr lang="en-US" sz="2400" dirty="0">
                <a:solidFill>
                  <a:schemeClr val="bg1"/>
                </a:solidFill>
              </a:rPr>
              <a:t>: Premature fusion of sagittal </a:t>
            </a:r>
            <a:r>
              <a:rPr lang="en-US" sz="2400" dirty="0" smtClean="0">
                <a:solidFill>
                  <a:schemeClr val="bg1"/>
                </a:solidFill>
              </a:rPr>
              <a:t>suture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Dolichocephalic / </a:t>
            </a:r>
            <a:r>
              <a:rPr lang="en-US" sz="2400" dirty="0" err="1" smtClean="0">
                <a:solidFill>
                  <a:schemeClr val="bg1"/>
                </a:solidFill>
              </a:rPr>
              <a:t>Scaphocephalic</a:t>
            </a:r>
            <a:r>
              <a:rPr lang="en-US" sz="2400" dirty="0" smtClean="0">
                <a:solidFill>
                  <a:schemeClr val="bg1"/>
                </a:solidFill>
              </a:rPr>
              <a:t> skull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Ridging of fused suture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Increased AP dimension of skull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Restricted </a:t>
            </a:r>
            <a:r>
              <a:rPr lang="en-US" sz="2400" dirty="0" err="1" smtClean="0">
                <a:solidFill>
                  <a:schemeClr val="bg1"/>
                </a:solidFill>
              </a:rPr>
              <a:t>biparietal</a:t>
            </a:r>
            <a:r>
              <a:rPr lang="en-US" sz="2400" dirty="0" smtClean="0">
                <a:solidFill>
                  <a:schemeClr val="bg1"/>
                </a:solidFill>
              </a:rPr>
              <a:t>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Cranial Suture Ultrasound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828800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Craniosynostosis</a:t>
            </a:r>
            <a:r>
              <a:rPr lang="en-US" sz="2400" dirty="0" smtClean="0">
                <a:solidFill>
                  <a:schemeClr val="bg1"/>
                </a:solidFill>
              </a:rPr>
              <a:t>: Premature </a:t>
            </a:r>
            <a:r>
              <a:rPr lang="en-US" sz="2400" dirty="0">
                <a:solidFill>
                  <a:schemeClr val="bg1"/>
                </a:solidFill>
              </a:rPr>
              <a:t>fusion of </a:t>
            </a:r>
            <a:r>
              <a:rPr lang="en-US" sz="2400" dirty="0" smtClean="0">
                <a:solidFill>
                  <a:schemeClr val="bg1"/>
                </a:solidFill>
              </a:rPr>
              <a:t>sutures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Calvarial</a:t>
            </a:r>
            <a:r>
              <a:rPr lang="en-US" sz="2400" dirty="0" smtClean="0">
                <a:solidFill>
                  <a:schemeClr val="bg1"/>
                </a:solidFill>
              </a:rPr>
              <a:t> bones grow perpendicular to suture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Birth prevalence 3-5 per 10,000 live births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Surgical management bet. 3 – 9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Strip </a:t>
            </a:r>
            <a:r>
              <a:rPr lang="en-US" sz="2400" dirty="0" err="1" smtClean="0">
                <a:solidFill>
                  <a:schemeClr val="bg1"/>
                </a:solidFill>
              </a:rPr>
              <a:t>craniectomy</a:t>
            </a:r>
            <a:r>
              <a:rPr lang="en-US" sz="2400" dirty="0" smtClean="0">
                <a:solidFill>
                  <a:schemeClr val="bg1"/>
                </a:solidFill>
              </a:rPr>
              <a:t>, Barrel-stave osteotomies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637</Words>
  <Application>Microsoft Office PowerPoint</Application>
  <PresentationFormat>On-screen Show (4:3)</PresentationFormat>
  <Paragraphs>178</Paragraphs>
  <Slides>46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Ultrasound QA Conference</vt:lpstr>
      <vt:lpstr>Objectives</vt:lpstr>
      <vt:lpstr>Objectives</vt:lpstr>
      <vt:lpstr>Cranial Suture Ultrasound</vt:lpstr>
      <vt:lpstr>Cranial Suture Ultrasound</vt:lpstr>
      <vt:lpstr>Cranial Suture Ultrasound</vt:lpstr>
      <vt:lpstr>Cranial Suture Ultrasound</vt:lpstr>
      <vt:lpstr>Cranial Suture Ultrasound</vt:lpstr>
      <vt:lpstr>Cranial Suture Ultrasound</vt:lpstr>
      <vt:lpstr>Objectives</vt:lpstr>
      <vt:lpstr>Cephalohematoma</vt:lpstr>
      <vt:lpstr>Cephalohematoma</vt:lpstr>
      <vt:lpstr>Cephalohematoma</vt:lpstr>
      <vt:lpstr>Cephalohematoma</vt:lpstr>
      <vt:lpstr>Cephalohematoma</vt:lpstr>
      <vt:lpstr>Cephalohematoma</vt:lpstr>
      <vt:lpstr>Cephalohematoma</vt:lpstr>
      <vt:lpstr>Subgaleal hematoma</vt:lpstr>
      <vt:lpstr>Subgaleal hematoma</vt:lpstr>
      <vt:lpstr>Subgaleal hematoma</vt:lpstr>
      <vt:lpstr>Cephalohematoma vs  Subgaleal hematoma</vt:lpstr>
      <vt:lpstr>Objectives</vt:lpstr>
      <vt:lpstr>Gastrostomy tube check US</vt:lpstr>
      <vt:lpstr>Gastrostomy tube check US</vt:lpstr>
      <vt:lpstr>Gastrostomy tube check US</vt:lpstr>
      <vt:lpstr>Gastrostomy tube check US</vt:lpstr>
      <vt:lpstr>Gastrostomy tube check US</vt:lpstr>
      <vt:lpstr>Gastrostomy tube check US</vt:lpstr>
      <vt:lpstr>Gastrostomy tube check US</vt:lpstr>
      <vt:lpstr>Objectives</vt:lpstr>
      <vt:lpstr>Tracking PICC lines &amp; variant veins</vt:lpstr>
      <vt:lpstr>Tracking PICC lines &amp; variant veins</vt:lpstr>
      <vt:lpstr>Tracking PICC lines &amp; variant veins</vt:lpstr>
      <vt:lpstr>Tracking PICC lines &amp; variant veins</vt:lpstr>
      <vt:lpstr>Tracking PICC lines &amp; variant veins</vt:lpstr>
      <vt:lpstr>Tracking PICC lines &amp; variant veins</vt:lpstr>
      <vt:lpstr>Tracking PICC lines &amp; variant veins</vt:lpstr>
      <vt:lpstr>Tracking PICC lines &amp; variant veins</vt:lpstr>
      <vt:lpstr>Tracking PICC lines &amp; variant veins</vt:lpstr>
      <vt:lpstr>Objectives</vt:lpstr>
      <vt:lpstr>Pseudoaneurysm of  Superficial Temporal Artery </vt:lpstr>
      <vt:lpstr>Pseudoaneurysm of  Superficial Temporal Artery </vt:lpstr>
      <vt:lpstr>Pseudoaneurysm of  Superficial Temporal Artery </vt:lpstr>
      <vt:lpstr>Pseudoaneurysm of  Superficial Temporal Artery </vt:lpstr>
      <vt:lpstr>Pseudoaneurysm of  Superficial Temporal Artery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Bandarkar, Anjum</dc:creator>
  <cp:lastModifiedBy>Bandarkar, Anjum</cp:lastModifiedBy>
  <cp:revision>51</cp:revision>
  <dcterms:created xsi:type="dcterms:W3CDTF">2006-08-16T00:00:00Z</dcterms:created>
  <dcterms:modified xsi:type="dcterms:W3CDTF">2017-01-26T07:11:42Z</dcterms:modified>
</cp:coreProperties>
</file>