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43"/>
  </p:notesMasterIdLst>
  <p:sldIdLst>
    <p:sldId id="256" r:id="rId2"/>
    <p:sldId id="257" r:id="rId3"/>
    <p:sldId id="258" r:id="rId4"/>
    <p:sldId id="261" r:id="rId5"/>
    <p:sldId id="262" r:id="rId6"/>
    <p:sldId id="263" r:id="rId7"/>
    <p:sldId id="264" r:id="rId8"/>
    <p:sldId id="259" r:id="rId9"/>
    <p:sldId id="265" r:id="rId10"/>
    <p:sldId id="269" r:id="rId11"/>
    <p:sldId id="272" r:id="rId12"/>
    <p:sldId id="267" r:id="rId13"/>
    <p:sldId id="266" r:id="rId14"/>
    <p:sldId id="268" r:id="rId15"/>
    <p:sldId id="270" r:id="rId16"/>
    <p:sldId id="277" r:id="rId17"/>
    <p:sldId id="271" r:id="rId18"/>
    <p:sldId id="273" r:id="rId19"/>
    <p:sldId id="275" r:id="rId20"/>
    <p:sldId id="274" r:id="rId21"/>
    <p:sldId id="278" r:id="rId22"/>
    <p:sldId id="276" r:id="rId23"/>
    <p:sldId id="279" r:id="rId24"/>
    <p:sldId id="281" r:id="rId25"/>
    <p:sldId id="280" r:id="rId26"/>
    <p:sldId id="282" r:id="rId27"/>
    <p:sldId id="283" r:id="rId28"/>
    <p:sldId id="293" r:id="rId29"/>
    <p:sldId id="295" r:id="rId30"/>
    <p:sldId id="284" r:id="rId31"/>
    <p:sldId id="296" r:id="rId32"/>
    <p:sldId id="287" r:id="rId33"/>
    <p:sldId id="288" r:id="rId34"/>
    <p:sldId id="289" r:id="rId35"/>
    <p:sldId id="291" r:id="rId36"/>
    <p:sldId id="290" r:id="rId37"/>
    <p:sldId id="297" r:id="rId38"/>
    <p:sldId id="298" r:id="rId39"/>
    <p:sldId id="292" r:id="rId40"/>
    <p:sldId id="299" r:id="rId41"/>
    <p:sldId id="300"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7" d="100"/>
          <a:sy n="107" d="100"/>
        </p:scale>
        <p:origin x="120" y="2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113824-010F-4E2F-B0A2-4416392F4352}" type="datetimeFigureOut">
              <a:rPr lang="en-US" smtClean="0"/>
              <a:t>11/12/2016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C8CD26-CFE9-4996-B1BF-F57E291C2BF7}" type="slidenum">
              <a:rPr lang="en-US" smtClean="0"/>
              <a:t>‹#›</a:t>
            </a:fld>
            <a:endParaRPr lang="en-US" dirty="0"/>
          </a:p>
        </p:txBody>
      </p:sp>
    </p:spTree>
    <p:extLst>
      <p:ext uri="{BB962C8B-B14F-4D97-AF65-F5344CB8AC3E}">
        <p14:creationId xmlns:p14="http://schemas.microsoft.com/office/powerpoint/2010/main" val="178081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TV image of dorsal wrist near MCP joints</a:t>
            </a:r>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7</a:t>
            </a:fld>
            <a:endParaRPr lang="en-US" dirty="0"/>
          </a:p>
        </p:txBody>
      </p:sp>
    </p:spTree>
    <p:extLst>
      <p:ext uri="{BB962C8B-B14F-4D97-AF65-F5344CB8AC3E}">
        <p14:creationId xmlns:p14="http://schemas.microsoft.com/office/powerpoint/2010/main" val="223124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External rotation – joint stability – was stable so conservatively managed</a:t>
            </a:r>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27</a:t>
            </a:fld>
            <a:endParaRPr lang="en-US" dirty="0"/>
          </a:p>
        </p:txBody>
      </p:sp>
    </p:spTree>
    <p:extLst>
      <p:ext uri="{BB962C8B-B14F-4D97-AF65-F5344CB8AC3E}">
        <p14:creationId xmlns:p14="http://schemas.microsoft.com/office/powerpoint/2010/main" val="29846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Figure 10b</a:t>
            </a:r>
            <a:r>
              <a:rPr lang="en-US" sz="1200" b="0" i="0" kern="1200" dirty="0" smtClean="0">
                <a:solidFill>
                  <a:schemeClr val="tx1"/>
                </a:solidFill>
                <a:effectLst/>
                <a:latin typeface="+mn-lt"/>
                <a:ea typeface="+mn-ea"/>
                <a:cs typeface="+mn-cs"/>
              </a:rPr>
              <a:t> Photographs show US transducer placement for ulnar nerve evaluation.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With the patient seated and the patient’s arm lying across the examination table, the transducer (yellow line in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is placed between the medial epicondyle and olecranon.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While the transducer position is kept steady by applying gentle pressure, the patient’s arm is flexed and the ulnar nerve is assessed for signs of instability. Continued flexion beyond 90° is recommended to increase the likelihood of seeing the nerve dislocate.</a:t>
            </a:r>
            <a:endParaRPr lang="en-US" dirty="0" smtClean="0"/>
          </a:p>
          <a:p>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35</a:t>
            </a:fld>
            <a:endParaRPr lang="en-US" dirty="0"/>
          </a:p>
        </p:txBody>
      </p:sp>
    </p:spTree>
    <p:extLst>
      <p:ext uri="{BB962C8B-B14F-4D97-AF65-F5344CB8AC3E}">
        <p14:creationId xmlns:p14="http://schemas.microsoft.com/office/powerpoint/2010/main" val="451180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36</a:t>
            </a:fld>
            <a:endParaRPr lang="en-US" dirty="0"/>
          </a:p>
        </p:txBody>
      </p:sp>
    </p:spTree>
    <p:extLst>
      <p:ext uri="{BB962C8B-B14F-4D97-AF65-F5344CB8AC3E}">
        <p14:creationId xmlns:p14="http://schemas.microsoft.com/office/powerpoint/2010/main" val="310073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Dislocating medial head of the triceps muscle and ulnar nerve in a 14-year-old male soccer player who experienced elbow discomfort during weight training. Cine dynamic US clip obtained during passive elbow flexion shows dislocation of the ulnar nerve, followed by dislocation of the accessory musculotendinous slip and part of the medial head of the triceps muscle body.</a:t>
            </a:r>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38</a:t>
            </a:fld>
            <a:endParaRPr lang="en-US" dirty="0"/>
          </a:p>
        </p:txBody>
      </p:sp>
    </p:spTree>
    <p:extLst>
      <p:ext uri="{BB962C8B-B14F-4D97-AF65-F5344CB8AC3E}">
        <p14:creationId xmlns:p14="http://schemas.microsoft.com/office/powerpoint/2010/main" val="72059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8</a:t>
            </a:fld>
            <a:endParaRPr lang="en-US" dirty="0"/>
          </a:p>
        </p:txBody>
      </p:sp>
    </p:spTree>
    <p:extLst>
      <p:ext uri="{BB962C8B-B14F-4D97-AF65-F5344CB8AC3E}">
        <p14:creationId xmlns:p14="http://schemas.microsoft.com/office/powerpoint/2010/main" val="250326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Basket</a:t>
            </a:r>
            <a:r>
              <a:rPr lang="en-US" baseline="0" dirty="0" smtClean="0"/>
              <a:t> term for tendinosis, tendinitis, and paratendinitis</a:t>
            </a:r>
          </a:p>
          <a:p>
            <a:endParaRPr lang="en-US" baseline="0" dirty="0" smtClean="0"/>
          </a:p>
          <a:p>
            <a:r>
              <a:rPr lang="en-US" baseline="0" dirty="0" smtClean="0"/>
              <a:t>Collagen degeneration and fiber disorientation</a:t>
            </a:r>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9</a:t>
            </a:fld>
            <a:endParaRPr lang="en-US" dirty="0"/>
          </a:p>
        </p:txBody>
      </p:sp>
    </p:spTree>
    <p:extLst>
      <p:ext uri="{BB962C8B-B14F-4D97-AF65-F5344CB8AC3E}">
        <p14:creationId xmlns:p14="http://schemas.microsoft.com/office/powerpoint/2010/main" val="2859583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Hyperemia from neovascularity – not necessarily</a:t>
            </a:r>
            <a:r>
              <a:rPr lang="en-US" baseline="0" dirty="0" smtClean="0"/>
              <a:t> inflammation</a:t>
            </a:r>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10</a:t>
            </a:fld>
            <a:endParaRPr lang="en-US" dirty="0"/>
          </a:p>
        </p:txBody>
      </p:sp>
    </p:spTree>
    <p:extLst>
      <p:ext uri="{BB962C8B-B14F-4D97-AF65-F5344CB8AC3E}">
        <p14:creationId xmlns:p14="http://schemas.microsoft.com/office/powerpoint/2010/main" val="35010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15</a:t>
            </a:fld>
            <a:endParaRPr lang="en-US" dirty="0"/>
          </a:p>
        </p:txBody>
      </p:sp>
    </p:spTree>
    <p:extLst>
      <p:ext uri="{BB962C8B-B14F-4D97-AF65-F5344CB8AC3E}">
        <p14:creationId xmlns:p14="http://schemas.microsoft.com/office/powerpoint/2010/main" val="292906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Figure 6a</a:t>
            </a:r>
            <a:r>
              <a:rPr lang="en-US" sz="1200" b="0" kern="1200" dirty="0" smtClean="0">
                <a:solidFill>
                  <a:schemeClr val="tx1"/>
                </a:solidFill>
                <a:latin typeface="+mn-lt"/>
                <a:ea typeface="+mn-ea"/>
                <a:cs typeface="+mn-cs"/>
              </a:rPr>
              <a:t> ATFL tear and instability in a 16-year-old female soccer player who presented with right ankle laxity 5 months after injury. </a:t>
            </a:r>
            <a:r>
              <a:rPr lang="en-US" sz="1200" b="1" kern="1200" dirty="0" smtClean="0">
                <a:solidFill>
                  <a:schemeClr val="tx1"/>
                </a:solidFill>
                <a:latin typeface="+mn-lt"/>
                <a:ea typeface="+mn-ea"/>
                <a:cs typeface="+mn-cs"/>
              </a:rPr>
              <a:t>(a)</a:t>
            </a:r>
            <a:r>
              <a:rPr lang="en-US" sz="1200" b="0" kern="1200" dirty="0" smtClean="0">
                <a:solidFill>
                  <a:schemeClr val="tx1"/>
                </a:solidFill>
                <a:latin typeface="+mn-lt"/>
                <a:ea typeface="+mn-ea"/>
                <a:cs typeface="+mn-cs"/>
              </a:rPr>
              <a:t> Axial fat-suppressed T2-weighted MR image shows abnormal thickening and intermediate signal intensity in the ATFL (arrow), findings consistent with scarring and degeneration from a prior tear. </a:t>
            </a:r>
            <a:r>
              <a:rPr lang="en-US" sz="1200" b="1" kern="1200" dirty="0" smtClean="0">
                <a:solidFill>
                  <a:schemeClr val="tx1"/>
                </a:solidFill>
                <a:latin typeface="+mn-lt"/>
                <a:ea typeface="+mn-ea"/>
                <a:cs typeface="+mn-cs"/>
              </a:rPr>
              <a:t>(b)</a:t>
            </a:r>
            <a:r>
              <a:rPr lang="en-US" sz="1200" b="0" kern="1200" dirty="0" smtClean="0">
                <a:solidFill>
                  <a:schemeClr val="tx1"/>
                </a:solidFill>
                <a:latin typeface="+mn-lt"/>
                <a:ea typeface="+mn-ea"/>
                <a:cs typeface="+mn-cs"/>
              </a:rPr>
              <a:t> Longitudinal US image shows discontinuity of the ATFL, with a small stub of ligamentous tissue still attached to the fibular footprint (white arrow). The ligament also shows loss of the normal fibrillar pattern, decreased echogenicity, and abnormal tapering near the fibula </a:t>
            </a:r>
            <a:r>
              <a:rPr lang="en-US" sz="1200" b="0" i="1" kern="1200" dirty="0" smtClean="0">
                <a:solidFill>
                  <a:schemeClr val="tx1"/>
                </a:solidFill>
                <a:latin typeface="+mn-lt"/>
                <a:ea typeface="+mn-ea"/>
                <a:cs typeface="+mn-cs"/>
              </a:rPr>
              <a:t>(F)</a:t>
            </a:r>
            <a:r>
              <a:rPr lang="en-US" sz="1200" b="0" i="0" kern="1200" dirty="0" smtClean="0">
                <a:solidFill>
                  <a:schemeClr val="tx1"/>
                </a:solidFill>
                <a:latin typeface="+mn-lt"/>
                <a:ea typeface="+mn-ea"/>
                <a:cs typeface="+mn-cs"/>
              </a:rPr>
              <a:t> (black arrow), findings consistent with prior tearing and subsequent degeneration. </a:t>
            </a:r>
            <a:r>
              <a:rPr lang="en-US" sz="1200" b="0" i="1" kern="1200" dirty="0" smtClean="0">
                <a:solidFill>
                  <a:schemeClr val="tx1"/>
                </a:solidFill>
                <a:latin typeface="+mn-lt"/>
                <a:ea typeface="+mn-ea"/>
                <a:cs typeface="+mn-cs"/>
              </a:rPr>
              <a:t>T</a:t>
            </a:r>
            <a:r>
              <a:rPr lang="en-US" sz="1200" b="0" i="0" kern="1200" dirty="0" smtClean="0">
                <a:solidFill>
                  <a:schemeClr val="tx1"/>
                </a:solidFill>
                <a:latin typeface="+mn-lt"/>
                <a:ea typeface="+mn-ea"/>
                <a:cs typeface="+mn-cs"/>
              </a:rPr>
              <a:t> = tibia. </a:t>
            </a:r>
            <a:r>
              <a:rPr lang="en-US" sz="1200" b="1" i="0" kern="1200" dirty="0" smtClean="0">
                <a:solidFill>
                  <a:schemeClr val="tx1"/>
                </a:solidFill>
                <a:latin typeface="+mn-lt"/>
                <a:ea typeface="+mn-ea"/>
                <a:cs typeface="+mn-cs"/>
              </a:rPr>
              <a:t>(c)</a:t>
            </a:r>
            <a:r>
              <a:rPr lang="en-US" sz="1200" b="0" i="0" kern="1200" dirty="0" smtClean="0">
                <a:solidFill>
                  <a:schemeClr val="tx1"/>
                </a:solidFill>
                <a:latin typeface="+mn-lt"/>
                <a:ea typeface="+mn-ea"/>
                <a:cs typeface="+mn-cs"/>
              </a:rPr>
              <a:t> Longitudinal US image of the contralateral ankle (image flipped horizontally for comparison) shows a normal hyperechoic ligament with an organized fibrillar pattern and a normal insertion onto the footprint of the fibula </a:t>
            </a:r>
            <a:r>
              <a:rPr lang="en-US" sz="1200" b="0" i="1" kern="1200" dirty="0" smtClean="0">
                <a:solidFill>
                  <a:schemeClr val="tx1"/>
                </a:solidFill>
                <a:latin typeface="+mn-lt"/>
                <a:ea typeface="+mn-ea"/>
                <a:cs typeface="+mn-cs"/>
              </a:rPr>
              <a:t>(F)</a:t>
            </a:r>
            <a:r>
              <a:rPr lang="en-US" sz="1200" b="0" i="0" kern="1200" dirty="0" smtClean="0">
                <a:solidFill>
                  <a:schemeClr val="tx1"/>
                </a:solidFill>
                <a:latin typeface="+mn-lt"/>
                <a:ea typeface="+mn-ea"/>
                <a:cs typeface="+mn-cs"/>
              </a:rPr>
              <a:t> (arrows). </a:t>
            </a:r>
            <a:r>
              <a:rPr lang="en-US" sz="1200" b="0" i="1" kern="1200" dirty="0" smtClean="0">
                <a:solidFill>
                  <a:schemeClr val="tx1"/>
                </a:solidFill>
                <a:latin typeface="+mn-lt"/>
                <a:ea typeface="+mn-ea"/>
                <a:cs typeface="+mn-cs"/>
              </a:rPr>
              <a:t>T</a:t>
            </a:r>
            <a:r>
              <a:rPr lang="en-US" sz="1200" b="0" i="0" kern="1200" dirty="0" smtClean="0">
                <a:solidFill>
                  <a:schemeClr val="tx1"/>
                </a:solidFill>
                <a:latin typeface="+mn-lt"/>
                <a:ea typeface="+mn-ea"/>
                <a:cs typeface="+mn-cs"/>
              </a:rPr>
              <a:t> = tibia. </a:t>
            </a:r>
            <a:r>
              <a:rPr lang="en-US" sz="1200" b="1" i="0" kern="1200" dirty="0" smtClean="0">
                <a:solidFill>
                  <a:schemeClr val="tx1"/>
                </a:solidFill>
                <a:latin typeface="+mn-lt"/>
                <a:ea typeface="+mn-ea"/>
                <a:cs typeface="+mn-cs"/>
              </a:rPr>
              <a:t>(d)</a:t>
            </a:r>
            <a:r>
              <a:rPr lang="en-US" sz="1200" b="0" i="0" kern="1200" dirty="0" smtClean="0">
                <a:solidFill>
                  <a:schemeClr val="tx1"/>
                </a:solidFill>
                <a:latin typeface="+mn-lt"/>
                <a:ea typeface="+mn-ea"/>
                <a:cs typeface="+mn-cs"/>
              </a:rPr>
              <a:t> Photograph of a volunteer shows the single-examiner technique for performing the anterior drawer test while imaging the ATFL. Slight medial rotation of the talus should be applied so that the deltoid ligament does not cause a false-negative test result.</a:t>
            </a:r>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19</a:t>
            </a:fld>
            <a:endParaRPr lang="en-US" dirty="0"/>
          </a:p>
        </p:txBody>
      </p:sp>
    </p:spTree>
    <p:extLst>
      <p:ext uri="{BB962C8B-B14F-4D97-AF65-F5344CB8AC3E}">
        <p14:creationId xmlns:p14="http://schemas.microsoft.com/office/powerpoint/2010/main" val="3372735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Anterior drawer stress</a:t>
            </a:r>
            <a:r>
              <a:rPr lang="en-US" baseline="0" dirty="0" smtClean="0"/>
              <a:t> maneuver</a:t>
            </a:r>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21</a:t>
            </a:fld>
            <a:endParaRPr lang="en-US" dirty="0"/>
          </a:p>
        </p:txBody>
      </p:sp>
    </p:spTree>
    <p:extLst>
      <p:ext uri="{BB962C8B-B14F-4D97-AF65-F5344CB8AC3E}">
        <p14:creationId xmlns:p14="http://schemas.microsoft.com/office/powerpoint/2010/main" val="484480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Hypoechoic cartilage</a:t>
            </a:r>
          </a:p>
          <a:p>
            <a:endParaRPr lang="en-US" dirty="0" smtClean="0"/>
          </a:p>
          <a:p>
            <a:r>
              <a:rPr lang="en-US" dirty="0" smtClean="0"/>
              <a:t>Coronal</a:t>
            </a:r>
            <a:r>
              <a:rPr lang="en-US" baseline="0" dirty="0" smtClean="0"/>
              <a:t> T1, discoid meniscus</a:t>
            </a:r>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23</a:t>
            </a:fld>
            <a:endParaRPr lang="en-US" dirty="0"/>
          </a:p>
        </p:txBody>
      </p:sp>
    </p:spTree>
    <p:extLst>
      <p:ext uri="{BB962C8B-B14F-4D97-AF65-F5344CB8AC3E}">
        <p14:creationId xmlns:p14="http://schemas.microsoft.com/office/powerpoint/2010/main" val="3516873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 arrow – unossified</a:t>
            </a:r>
            <a:r>
              <a:rPr lang="en-US" baseline="0" dirty="0" smtClean="0"/>
              <a:t> cartilage</a:t>
            </a:r>
          </a:p>
          <a:p>
            <a:r>
              <a:rPr lang="en-US" baseline="0" dirty="0" smtClean="0"/>
              <a:t>Lesser tuberosity – subscapularis </a:t>
            </a:r>
            <a:endParaRPr lang="en-US" dirty="0"/>
          </a:p>
        </p:txBody>
      </p:sp>
      <p:sp>
        <p:nvSpPr>
          <p:cNvPr id="4" name="Slide Number Placeholder 3"/>
          <p:cNvSpPr>
            <a:spLocks noGrp="1"/>
          </p:cNvSpPr>
          <p:nvPr>
            <p:ph type="sldNum" sz="quarter" idx="10"/>
          </p:nvPr>
        </p:nvSpPr>
        <p:spPr/>
        <p:txBody>
          <a:bodyPr/>
          <a:lstStyle/>
          <a:p>
            <a:fld id="{33C8CD26-CFE9-4996-B1BF-F57E291C2BF7}" type="slidenum">
              <a:rPr lang="en-US" smtClean="0"/>
              <a:t>26</a:t>
            </a:fld>
            <a:endParaRPr lang="en-US" dirty="0"/>
          </a:p>
        </p:txBody>
      </p:sp>
    </p:spTree>
    <p:extLst>
      <p:ext uri="{BB962C8B-B14F-4D97-AF65-F5344CB8AC3E}">
        <p14:creationId xmlns:p14="http://schemas.microsoft.com/office/powerpoint/2010/main" val="2923862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2036CC4-2375-46D0-98C3-3B944AFA437B}" type="datetimeFigureOut">
              <a:rPr lang="en-US" smtClean="0"/>
              <a:t>11/12/2016</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D18B438-68EE-4067-9607-F0B6EEB614FE}" type="slidenum">
              <a:rPr lang="en-US" smtClean="0"/>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2036CC4-2375-46D0-98C3-3B944AFA437B}" type="datetimeFigureOut">
              <a:rPr lang="en-US" smtClean="0"/>
              <a:t>11/12/2016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18B438-68EE-4067-9607-F0B6EEB614FE}"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ED18B438-68EE-4067-9607-F0B6EEB614FE}" type="slidenum">
              <a:rPr lang="en-US" smtClean="0"/>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2036CC4-2375-46D0-98C3-3B944AFA437B}" type="datetimeFigureOut">
              <a:rPr lang="en-US" smtClean="0"/>
              <a:t>11/12/2016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2036CC4-2375-46D0-98C3-3B944AFA437B}" type="datetimeFigureOut">
              <a:rPr lang="en-US" smtClean="0"/>
              <a:t>11/12/2016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ED18B438-68EE-4067-9607-F0B6EEB614FE}" type="slidenum">
              <a:rPr lang="en-US" smtClean="0"/>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B2036CC4-2375-46D0-98C3-3B944AFA437B}" type="datetimeFigureOut">
              <a:rPr lang="en-US" smtClean="0"/>
              <a:t>11/12/2016</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D18B438-68EE-4067-9607-F0B6EEB614FE}" type="slidenum">
              <a:rPr lang="en-US" smtClean="0"/>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B2036CC4-2375-46D0-98C3-3B944AFA437B}" type="datetimeFigureOut">
              <a:rPr lang="en-US" smtClean="0"/>
              <a:t>11/12/2016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18B438-68EE-4067-9607-F0B6EEB614FE}" type="slidenum">
              <a:rPr lang="en-US" smtClean="0"/>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2036CC4-2375-46D0-98C3-3B944AFA437B}" type="datetimeFigureOut">
              <a:rPr lang="en-US" smtClean="0"/>
              <a:t>11/12/2016</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D18B438-68EE-4067-9607-F0B6EEB614FE}" type="slidenum">
              <a:rPr lang="en-US" smtClean="0"/>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2036CC4-2375-46D0-98C3-3B944AFA437B}" type="datetimeFigureOut">
              <a:rPr lang="en-US" smtClean="0"/>
              <a:t>11/12/2016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ED18B438-68EE-4067-9607-F0B6EEB614FE}"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B2036CC4-2375-46D0-98C3-3B944AFA437B}" type="datetimeFigureOut">
              <a:rPr lang="en-US" smtClean="0"/>
              <a:t>11/12/2016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D18B438-68EE-4067-9607-F0B6EEB614F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D18B438-68EE-4067-9607-F0B6EEB614FE}" type="slidenum">
              <a:rPr lang="en-US" smtClean="0"/>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B2036CC4-2375-46D0-98C3-3B944AFA437B}" type="datetimeFigureOut">
              <a:rPr lang="en-US" smtClean="0"/>
              <a:t>11/12/2016</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ED18B438-68EE-4067-9607-F0B6EEB614FE}" type="slidenum">
              <a:rPr lang="en-US" smtClean="0"/>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B2036CC4-2375-46D0-98C3-3B944AFA437B}" type="datetimeFigureOut">
              <a:rPr lang="en-US" smtClean="0"/>
              <a:t>11/12/2016</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2036CC4-2375-46D0-98C3-3B944AFA437B}" type="datetimeFigureOut">
              <a:rPr lang="en-US" smtClean="0"/>
              <a:t>11/12/2016</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D18B438-68EE-4067-9607-F0B6EEB614FE}" type="slidenum">
              <a:rPr lang="en-US" smtClean="0"/>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3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075" y="304800"/>
            <a:ext cx="8763000" cy="1888863"/>
          </a:xfrm>
        </p:spPr>
        <p:txBody>
          <a:bodyPr>
            <a:noAutofit/>
          </a:bodyPr>
          <a:lstStyle/>
          <a:p>
            <a:r>
              <a:rPr lang="en-US" sz="4000" dirty="0" smtClean="0"/>
              <a:t>US for Diagnosis of Musculoskeletal Conditions in the Young Athlete: Emphasis on Dynamic Assessment</a:t>
            </a:r>
            <a:endParaRPr lang="en-US" sz="4000" dirty="0"/>
          </a:p>
        </p:txBody>
      </p:sp>
      <p:sp>
        <p:nvSpPr>
          <p:cNvPr id="4" name="Rectangle 3"/>
          <p:cNvSpPr/>
          <p:nvPr/>
        </p:nvSpPr>
        <p:spPr>
          <a:xfrm>
            <a:off x="2819400" y="3962400"/>
            <a:ext cx="3562350" cy="461665"/>
          </a:xfrm>
          <a:prstGeom prst="rect">
            <a:avLst/>
          </a:prstGeom>
        </p:spPr>
        <p:txBody>
          <a:bodyPr wrap="square">
            <a:spAutoFit/>
          </a:bodyPr>
          <a:lstStyle/>
          <a:p>
            <a:pPr lvl="0" algn="ctr">
              <a:spcBef>
                <a:spcPct val="20000"/>
              </a:spcBef>
              <a:buClr>
                <a:srgbClr val="CEB966"/>
              </a:buClr>
            </a:pPr>
            <a:r>
              <a:rPr lang="en-US" sz="2400" dirty="0">
                <a:solidFill>
                  <a:prstClr val="white"/>
                </a:solidFill>
                <a:effectLst>
                  <a:outerShdw blurRad="34925" dist="12700" dir="14400000" rotWithShape="0">
                    <a:prstClr val="black">
                      <a:alpha val="21000"/>
                    </a:prstClr>
                  </a:outerShdw>
                </a:effectLst>
              </a:rPr>
              <a:t>Nimisha Mehta, MD</a:t>
            </a:r>
          </a:p>
        </p:txBody>
      </p:sp>
    </p:spTree>
    <p:extLst>
      <p:ext uri="{BB962C8B-B14F-4D97-AF65-F5344CB8AC3E}">
        <p14:creationId xmlns:p14="http://schemas.microsoft.com/office/powerpoint/2010/main" val="2367038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Tendinosis</a:t>
            </a:r>
            <a:endParaRPr lang="en-US" dirty="0"/>
          </a:p>
        </p:txBody>
      </p:sp>
      <p:pic>
        <p:nvPicPr>
          <p:cNvPr id="4" name="Content Placeholder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04800" y="1626536"/>
            <a:ext cx="4114800" cy="19019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09436"/>
            <a:ext cx="4355801" cy="19361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293255" y="3545589"/>
            <a:ext cx="4038600" cy="2862322"/>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t>Longitudinal US image of </a:t>
            </a:r>
            <a:r>
              <a:rPr lang="en-US" altLang="en-US" dirty="0" smtClean="0"/>
              <a:t>patellar </a:t>
            </a:r>
            <a:r>
              <a:rPr lang="en-US" altLang="en-US" dirty="0"/>
              <a:t>tendon </a:t>
            </a:r>
            <a:r>
              <a:rPr lang="en-US" altLang="en-US" dirty="0" smtClean="0"/>
              <a:t>shows </a:t>
            </a:r>
            <a:r>
              <a:rPr lang="en-US" altLang="en-US" dirty="0"/>
              <a:t>focal thickening, heterogeneous decreased echogenicity, and loss of the normal fibrillar pattern in the deep central fibers (white </a:t>
            </a:r>
            <a:r>
              <a:rPr lang="en-US" altLang="en-US" dirty="0" smtClean="0"/>
              <a:t>arrows)</a:t>
            </a:r>
          </a:p>
          <a:p>
            <a:pPr marL="285750" indent="-285750">
              <a:buFont typeface="Arial" panose="020B0604020202020204" pitchFamily="34" charset="0"/>
              <a:buChar char="•"/>
            </a:pPr>
            <a:r>
              <a:rPr lang="en-US" altLang="en-US" dirty="0" smtClean="0"/>
              <a:t>Note </a:t>
            </a:r>
            <a:r>
              <a:rPr lang="en-US" altLang="en-US" dirty="0"/>
              <a:t>the sparing of the more superficial fibers (black arrows) and calcification in the tendon at the enthesis site (arrowhead). </a:t>
            </a:r>
            <a:endParaRPr lang="en-US" dirty="0"/>
          </a:p>
        </p:txBody>
      </p:sp>
      <p:sp>
        <p:nvSpPr>
          <p:cNvPr id="8" name="TextBox 7"/>
          <p:cNvSpPr txBox="1"/>
          <p:nvPr/>
        </p:nvSpPr>
        <p:spPr>
          <a:xfrm>
            <a:off x="4959200" y="3499422"/>
            <a:ext cx="3429000" cy="1477328"/>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t>Longitudinal power Doppler US image in the same patient depicts hyperemia in the left patellar tendon.</a:t>
            </a:r>
          </a:p>
          <a:p>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6112" y="4343400"/>
            <a:ext cx="4191000" cy="2679190"/>
          </a:xfrm>
          <a:prstGeom prst="rect">
            <a:avLst/>
          </a:prstGeom>
        </p:spPr>
      </p:pic>
      <p:sp>
        <p:nvSpPr>
          <p:cNvPr id="3" name="TextBox 2"/>
          <p:cNvSpPr txBox="1"/>
          <p:nvPr/>
        </p:nvSpPr>
        <p:spPr>
          <a:xfrm>
            <a:off x="3886200" y="6400800"/>
            <a:ext cx="914400" cy="307777"/>
          </a:xfrm>
          <a:prstGeom prst="rect">
            <a:avLst/>
          </a:prstGeom>
          <a:noFill/>
        </p:spPr>
        <p:txBody>
          <a:bodyPr wrap="square" rtlCol="0">
            <a:spAutoFit/>
          </a:bodyPr>
          <a:lstStyle/>
          <a:p>
            <a:r>
              <a:rPr lang="en-US" sz="1400" dirty="0" smtClean="0"/>
              <a:t>Normal</a:t>
            </a:r>
            <a:endParaRPr lang="en-US" sz="1400" dirty="0"/>
          </a:p>
        </p:txBody>
      </p:sp>
    </p:spTree>
    <p:extLst>
      <p:ext uri="{BB962C8B-B14F-4D97-AF65-F5344CB8AC3E}">
        <p14:creationId xmlns:p14="http://schemas.microsoft.com/office/powerpoint/2010/main" val="413487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Tenosynovitis</a:t>
            </a:r>
            <a:endParaRPr lang="en-US" dirty="0"/>
          </a:p>
        </p:txBody>
      </p:sp>
      <p:sp>
        <p:nvSpPr>
          <p:cNvPr id="3" name="Content Placeholder 2"/>
          <p:cNvSpPr>
            <a:spLocks noGrp="1"/>
          </p:cNvSpPr>
          <p:nvPr>
            <p:ph sz="quarter" idx="1"/>
          </p:nvPr>
        </p:nvSpPr>
        <p:spPr/>
        <p:txBody>
          <a:bodyPr/>
          <a:lstStyle/>
          <a:p>
            <a:r>
              <a:rPr lang="en-US" dirty="0" smtClean="0"/>
              <a:t>Alone or with tendinosis</a:t>
            </a:r>
          </a:p>
          <a:p>
            <a:r>
              <a:rPr lang="en-US" dirty="0" smtClean="0"/>
              <a:t>Anechoic fluid</a:t>
            </a:r>
          </a:p>
          <a:p>
            <a:r>
              <a:rPr lang="en-US" dirty="0" smtClean="0"/>
              <a:t>Hypoechoic thickened synovial tissue abnormally distending the tendon sheath</a:t>
            </a:r>
          </a:p>
          <a:p>
            <a:r>
              <a:rPr lang="en-US" dirty="0" smtClean="0"/>
              <a:t>US Doppler: Hyperemia in the thickened synovial tissue</a:t>
            </a:r>
            <a:endParaRPr lang="en-US" dirty="0"/>
          </a:p>
        </p:txBody>
      </p:sp>
    </p:spTree>
    <p:extLst>
      <p:ext uri="{BB962C8B-B14F-4D97-AF65-F5344CB8AC3E}">
        <p14:creationId xmlns:p14="http://schemas.microsoft.com/office/powerpoint/2010/main" val="4244767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Tenosynovitis</a:t>
            </a:r>
            <a:endParaRPr lang="en-US" dirty="0"/>
          </a:p>
        </p:txBody>
      </p:sp>
      <p:sp>
        <p:nvSpPr>
          <p:cNvPr id="5" name="Content Placeholder 4"/>
          <p:cNvSpPr>
            <a:spLocks noGrp="1"/>
          </p:cNvSpPr>
          <p:nvPr>
            <p:ph sz="quarter" idx="1"/>
          </p:nvPr>
        </p:nvSpPr>
        <p:spPr>
          <a:xfrm>
            <a:off x="152400" y="4800600"/>
            <a:ext cx="8763000" cy="1550121"/>
          </a:xfrm>
        </p:spPr>
        <p:txBody>
          <a:bodyPr>
            <a:normAutofit fontScale="77500" lnSpcReduction="20000"/>
          </a:bodyPr>
          <a:lstStyle/>
          <a:p>
            <a:r>
              <a:rPr lang="en-US" dirty="0"/>
              <a:t> Transverse US image in the same patient as in </a:t>
            </a:r>
            <a:r>
              <a:rPr lang="en-US" b="1" dirty="0"/>
              <a:t>a</a:t>
            </a:r>
            <a:r>
              <a:rPr lang="en-US" dirty="0"/>
              <a:t>, obtained more distally at the level of the proximal metacarpals, shows abnormal thickening with decreased echogenicity of the surrounding tendon sheaths at the level of the middle, index, and (to a lesser extent) ring fingers (arrows), consistent with tenosynovitis.</a:t>
            </a:r>
          </a:p>
        </p:txBody>
      </p:sp>
      <p:pic>
        <p:nvPicPr>
          <p:cNvPr id="1028" name="Picture 4" descr="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476250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241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 Tear</a:t>
            </a:r>
            <a:endParaRPr lang="en-US" dirty="0"/>
          </a:p>
        </p:txBody>
      </p:sp>
      <p:sp>
        <p:nvSpPr>
          <p:cNvPr id="3" name="Content Placeholder 2"/>
          <p:cNvSpPr>
            <a:spLocks noGrp="1"/>
          </p:cNvSpPr>
          <p:nvPr>
            <p:ph sz="quarter" idx="1"/>
          </p:nvPr>
        </p:nvSpPr>
        <p:spPr/>
        <p:txBody>
          <a:bodyPr/>
          <a:lstStyle/>
          <a:p>
            <a:r>
              <a:rPr lang="en-US" dirty="0" smtClean="0"/>
              <a:t>Can occur either transverse or longitudinal plane – can be difficult to differentiate from tendinosis</a:t>
            </a:r>
          </a:p>
          <a:p>
            <a:pPr lvl="1"/>
            <a:r>
              <a:rPr lang="en-US" dirty="0" smtClean="0"/>
              <a:t>Transverse partial tear</a:t>
            </a:r>
          </a:p>
          <a:p>
            <a:pPr lvl="2"/>
            <a:r>
              <a:rPr lang="en-US" dirty="0" smtClean="0"/>
              <a:t>Localized hypoechoic blood collection </a:t>
            </a:r>
          </a:p>
          <a:p>
            <a:pPr lvl="2"/>
            <a:r>
              <a:rPr lang="en-US" dirty="0" smtClean="0"/>
              <a:t>Retraction of the partially torn tendon</a:t>
            </a:r>
          </a:p>
          <a:p>
            <a:pPr lvl="2"/>
            <a:r>
              <a:rPr lang="en-US" dirty="0" smtClean="0"/>
              <a:t>Localized irregularity of the tendon surface</a:t>
            </a:r>
          </a:p>
          <a:p>
            <a:pPr lvl="1"/>
            <a:r>
              <a:rPr lang="en-US" dirty="0" smtClean="0"/>
              <a:t>Longitudinal partial tear</a:t>
            </a:r>
          </a:p>
          <a:p>
            <a:pPr lvl="2"/>
            <a:r>
              <a:rPr lang="en-US" dirty="0" smtClean="0"/>
              <a:t>Hypoechoic intrasubstance cleft</a:t>
            </a:r>
          </a:p>
          <a:p>
            <a:r>
              <a:rPr lang="en-US" dirty="0" smtClean="0"/>
              <a:t>Dynamic assessment</a:t>
            </a:r>
          </a:p>
          <a:p>
            <a:pPr lvl="1"/>
            <a:r>
              <a:rPr lang="en-US" dirty="0" smtClean="0"/>
              <a:t>Helpful to depict which tendons are involved</a:t>
            </a:r>
          </a:p>
          <a:p>
            <a:pPr lvl="2"/>
            <a:endParaRPr lang="en-US" dirty="0"/>
          </a:p>
        </p:txBody>
      </p:sp>
    </p:spTree>
    <p:extLst>
      <p:ext uri="{BB962C8B-B14F-4D97-AF65-F5344CB8AC3E}">
        <p14:creationId xmlns:p14="http://schemas.microsoft.com/office/powerpoint/2010/main" val="82255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 Tear</a:t>
            </a:r>
            <a:endParaRPr lang="en-US" dirty="0"/>
          </a:p>
        </p:txBody>
      </p:sp>
      <p:pic>
        <p:nvPicPr>
          <p:cNvPr id="7"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4207386" cy="2171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00200"/>
            <a:ext cx="4369352"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p:cNvSpPr/>
          <p:nvPr/>
        </p:nvSpPr>
        <p:spPr>
          <a:xfrm>
            <a:off x="266700" y="4114800"/>
            <a:ext cx="8458200" cy="2031325"/>
          </a:xfrm>
          <a:prstGeom prst="rect">
            <a:avLst/>
          </a:prstGeom>
        </p:spPr>
        <p:txBody>
          <a:bodyPr wrap="square">
            <a:spAutoFit/>
          </a:bodyPr>
          <a:lstStyle/>
          <a:p>
            <a:r>
              <a:rPr lang="en-US" dirty="0"/>
              <a:t>Longitudinal US image in a 12-year-old female gymnast with dorsal wrist pain </a:t>
            </a:r>
            <a:r>
              <a:rPr lang="en-US" b="1" dirty="0"/>
              <a:t>(a)</a:t>
            </a:r>
            <a:r>
              <a:rPr lang="en-US" dirty="0"/>
              <a:t> shows abnormal thickening and decreased echogenicity in the tendons, consistent with tendinosis, although some of the findings are due to anisotropy. For comparison, a longitudinal US image in an asymptomatic skeletally mature individual </a:t>
            </a:r>
            <a:r>
              <a:rPr lang="en-US" b="1" dirty="0"/>
              <a:t>(b)</a:t>
            </a:r>
            <a:r>
              <a:rPr lang="en-US" dirty="0"/>
              <a:t> shows the normal hyperechoic appearance of the tendons as they pass through the extensor retinaculum. Black arrow in </a:t>
            </a:r>
            <a:r>
              <a:rPr lang="en-US" b="1" dirty="0"/>
              <a:t>a</a:t>
            </a:r>
            <a:r>
              <a:rPr lang="en-US" dirty="0"/>
              <a:t> = distal radial growth plate, white arrows = extensor retinaculum, </a:t>
            </a:r>
            <a:r>
              <a:rPr lang="en-US" i="1" dirty="0"/>
              <a:t>C</a:t>
            </a:r>
            <a:r>
              <a:rPr lang="en-US" dirty="0"/>
              <a:t> = capitate, </a:t>
            </a:r>
            <a:r>
              <a:rPr lang="en-US" i="1" dirty="0"/>
              <a:t>L</a:t>
            </a:r>
            <a:r>
              <a:rPr lang="en-US" dirty="0"/>
              <a:t> = lunate, </a:t>
            </a:r>
            <a:r>
              <a:rPr lang="en-US" i="1" dirty="0"/>
              <a:t>R =</a:t>
            </a:r>
            <a:r>
              <a:rPr lang="en-US" dirty="0"/>
              <a:t> radius.</a:t>
            </a:r>
          </a:p>
        </p:txBody>
      </p:sp>
      <p:sp>
        <p:nvSpPr>
          <p:cNvPr id="3" name="TextBox 2"/>
          <p:cNvSpPr txBox="1"/>
          <p:nvPr/>
        </p:nvSpPr>
        <p:spPr>
          <a:xfrm>
            <a:off x="5791200" y="3789571"/>
            <a:ext cx="2362200" cy="369332"/>
          </a:xfrm>
          <a:prstGeom prst="rect">
            <a:avLst/>
          </a:prstGeom>
          <a:noFill/>
        </p:spPr>
        <p:txBody>
          <a:bodyPr wrap="square" rtlCol="0">
            <a:spAutoFit/>
          </a:bodyPr>
          <a:lstStyle/>
          <a:p>
            <a:r>
              <a:rPr lang="en-US" dirty="0" smtClean="0"/>
              <a:t>Normal</a:t>
            </a:r>
            <a:endParaRPr lang="en-US" dirty="0"/>
          </a:p>
        </p:txBody>
      </p:sp>
    </p:spTree>
    <p:extLst>
      <p:ext uri="{BB962C8B-B14F-4D97-AF65-F5344CB8AC3E}">
        <p14:creationId xmlns:p14="http://schemas.microsoft.com/office/powerpoint/2010/main" val="6750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 Tear</a:t>
            </a:r>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52400"/>
            <a:ext cx="2297902" cy="1223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p:cNvSpPr/>
          <p:nvPr/>
        </p:nvSpPr>
        <p:spPr>
          <a:xfrm>
            <a:off x="325582" y="5033633"/>
            <a:ext cx="8742218" cy="1477328"/>
          </a:xfrm>
          <a:prstGeom prst="rect">
            <a:avLst/>
          </a:prstGeom>
        </p:spPr>
        <p:txBody>
          <a:bodyPr wrap="square">
            <a:spAutoFit/>
          </a:bodyPr>
          <a:lstStyle/>
          <a:p>
            <a:r>
              <a:rPr lang="en-US" altLang="en-US" dirty="0"/>
              <a:t>Transverse US images in the same patient as in </a:t>
            </a:r>
            <a:r>
              <a:rPr lang="en-US" altLang="en-US" b="1" dirty="0"/>
              <a:t>a</a:t>
            </a:r>
            <a:r>
              <a:rPr lang="en-US" altLang="en-US" dirty="0"/>
              <a:t> at the level of the distal radius and ulna, just proximal to the extensor retinaculum, show longitudinal split tears of the extensor digitorum communis tendons to the middle and ring fingers (red outlines in </a:t>
            </a:r>
            <a:r>
              <a:rPr lang="en-US" altLang="en-US" b="1" dirty="0"/>
              <a:t>d</a:t>
            </a:r>
            <a:r>
              <a:rPr lang="en-US" altLang="en-US" dirty="0"/>
              <a:t>) and the normal extensor indicis proprius tendon and extensor digitorum communis tendon to the index finger (gold outlines in </a:t>
            </a:r>
            <a:r>
              <a:rPr lang="en-US" altLang="en-US" b="1" dirty="0"/>
              <a:t>d</a:t>
            </a:r>
            <a:r>
              <a:rPr lang="en-US" altLang="en-US" dirty="0"/>
              <a:t>). </a:t>
            </a:r>
            <a:endParaRPr lang="en-US" dirty="0"/>
          </a:p>
        </p:txBody>
      </p:sp>
      <p:pic>
        <p:nvPicPr>
          <p:cNvPr id="3076" name="Picture 4" descr="Fig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47800"/>
            <a:ext cx="4566293"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noChangeArrowheads="1"/>
          </p:cNvPicPr>
          <p:nvPr>
            <p:ph sz="quarter" idx="1"/>
          </p:nvPr>
        </p:nvPicPr>
        <p:blipFill rotWithShape="1">
          <a:blip r:embed="rId5">
            <a:extLst>
              <a:ext uri="{28A0092B-C50C-407E-A947-70E740481C1C}">
                <a14:useLocalDpi xmlns:a14="http://schemas.microsoft.com/office/drawing/2010/main" val="0"/>
              </a:ext>
            </a:extLst>
          </a:blip>
          <a:srcRect l="9139" t="16740"/>
          <a:stretch/>
        </p:blipFill>
        <p:spPr bwMode="auto">
          <a:xfrm>
            <a:off x="4038600" y="2514600"/>
            <a:ext cx="4945615" cy="24108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524000" y="3886200"/>
            <a:ext cx="2493818" cy="369332"/>
          </a:xfrm>
          <a:prstGeom prst="rect">
            <a:avLst/>
          </a:prstGeom>
          <a:noFill/>
        </p:spPr>
        <p:txBody>
          <a:bodyPr wrap="square" rtlCol="0">
            <a:spAutoFit/>
          </a:bodyPr>
          <a:lstStyle/>
          <a:p>
            <a:r>
              <a:rPr lang="en-US" dirty="0" smtClean="0"/>
              <a:t>Normal</a:t>
            </a:r>
            <a:endParaRPr lang="en-US" dirty="0"/>
          </a:p>
        </p:txBody>
      </p:sp>
    </p:spTree>
    <p:extLst>
      <p:ext uri="{BB962C8B-B14F-4D97-AF65-F5344CB8AC3E}">
        <p14:creationId xmlns:p14="http://schemas.microsoft.com/office/powerpoint/2010/main" val="29358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Movie 1.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504950" y="1527175"/>
            <a:ext cx="6096000" cy="4572000"/>
          </a:xfrm>
        </p:spPr>
      </p:pic>
    </p:spTree>
    <p:extLst>
      <p:ext uri="{BB962C8B-B14F-4D97-AF65-F5344CB8AC3E}">
        <p14:creationId xmlns:p14="http://schemas.microsoft.com/office/powerpoint/2010/main" val="5028348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Thickness Tear</a:t>
            </a:r>
            <a:endParaRPr lang="en-US" dirty="0"/>
          </a:p>
        </p:txBody>
      </p:sp>
      <p:sp>
        <p:nvSpPr>
          <p:cNvPr id="3" name="Content Placeholder 2"/>
          <p:cNvSpPr>
            <a:spLocks noGrp="1"/>
          </p:cNvSpPr>
          <p:nvPr>
            <p:ph sz="quarter" idx="1"/>
          </p:nvPr>
        </p:nvSpPr>
        <p:spPr/>
        <p:txBody>
          <a:bodyPr/>
          <a:lstStyle/>
          <a:p>
            <a:r>
              <a:rPr lang="en-US" dirty="0" smtClean="0"/>
              <a:t>Acute </a:t>
            </a:r>
          </a:p>
          <a:p>
            <a:pPr lvl="1"/>
            <a:r>
              <a:rPr lang="en-US" dirty="0" smtClean="0"/>
              <a:t>Hypoechoic blood fills the gap between the tendon edges allowing visualization of the tear</a:t>
            </a:r>
          </a:p>
          <a:p>
            <a:r>
              <a:rPr lang="en-US" dirty="0" smtClean="0"/>
              <a:t>Subacute/chronic setting</a:t>
            </a:r>
          </a:p>
          <a:p>
            <a:pPr lvl="1"/>
            <a:r>
              <a:rPr lang="en-US" dirty="0" smtClean="0"/>
              <a:t>Echogenic material can represent an organized hematoma and fill the defect – mimicking an intact tendon</a:t>
            </a:r>
          </a:p>
          <a:p>
            <a:pPr lvl="1"/>
            <a:r>
              <a:rPr lang="en-US" dirty="0" smtClean="0"/>
              <a:t>Dynamic assessment is helpful</a:t>
            </a:r>
          </a:p>
          <a:p>
            <a:pPr lvl="2"/>
            <a:r>
              <a:rPr lang="en-US" dirty="0" smtClean="0"/>
              <a:t>Passive movement can reveal a nondisplaced tear </a:t>
            </a:r>
            <a:endParaRPr lang="en-US" dirty="0"/>
          </a:p>
        </p:txBody>
      </p:sp>
    </p:spTree>
    <p:extLst>
      <p:ext uri="{BB962C8B-B14F-4D97-AF65-F5344CB8AC3E}">
        <p14:creationId xmlns:p14="http://schemas.microsoft.com/office/powerpoint/2010/main" val="1249468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Ligament Injuries</a:t>
            </a:r>
            <a:endParaRPr lang="en-US" dirty="0"/>
          </a:p>
        </p:txBody>
      </p:sp>
      <p:sp>
        <p:nvSpPr>
          <p:cNvPr id="3" name="Content Placeholder 2"/>
          <p:cNvSpPr>
            <a:spLocks noGrp="1"/>
          </p:cNvSpPr>
          <p:nvPr>
            <p:ph sz="quarter" idx="1"/>
          </p:nvPr>
        </p:nvSpPr>
        <p:spPr/>
        <p:txBody>
          <a:bodyPr/>
          <a:lstStyle/>
          <a:p>
            <a:r>
              <a:rPr lang="en-US" dirty="0" smtClean="0"/>
              <a:t>Similar to tendons</a:t>
            </a:r>
          </a:p>
          <a:p>
            <a:r>
              <a:rPr lang="en-US" dirty="0" smtClean="0"/>
              <a:t>Tears </a:t>
            </a:r>
          </a:p>
          <a:p>
            <a:pPr lvl="1"/>
            <a:r>
              <a:rPr lang="en-US" dirty="0" smtClean="0"/>
              <a:t>Focal or diffuse areas of decreased echogenicity</a:t>
            </a:r>
          </a:p>
          <a:p>
            <a:pPr lvl="1"/>
            <a:r>
              <a:rPr lang="en-US" dirty="0" smtClean="0"/>
              <a:t>Susceptible to anisotropy</a:t>
            </a:r>
          </a:p>
          <a:p>
            <a:r>
              <a:rPr lang="en-US" dirty="0" smtClean="0"/>
              <a:t>Locations</a:t>
            </a:r>
          </a:p>
          <a:p>
            <a:pPr lvl="1"/>
            <a:r>
              <a:rPr lang="en-US" dirty="0" smtClean="0"/>
              <a:t>Anterior talofibular ligament (ATFL)</a:t>
            </a:r>
          </a:p>
          <a:p>
            <a:pPr lvl="1"/>
            <a:r>
              <a:rPr lang="en-US" dirty="0" smtClean="0"/>
              <a:t>Extra-articular knee ligaments – MCL</a:t>
            </a:r>
          </a:p>
          <a:p>
            <a:pPr lvl="1"/>
            <a:r>
              <a:rPr lang="en-US" dirty="0" smtClean="0"/>
              <a:t>Ulnar collateral ligaments at elbow and thumb</a:t>
            </a:r>
            <a:endParaRPr lang="en-US" dirty="0"/>
          </a:p>
        </p:txBody>
      </p:sp>
    </p:spTree>
    <p:extLst>
      <p:ext uri="{BB962C8B-B14F-4D97-AF65-F5344CB8AC3E}">
        <p14:creationId xmlns:p14="http://schemas.microsoft.com/office/powerpoint/2010/main" val="1067116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5867400" cy="35551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25" y="2819400"/>
            <a:ext cx="5159375" cy="381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95400"/>
            <a:ext cx="3733800" cy="5343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210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p:txBody>
          <a:bodyPr/>
          <a:lstStyle/>
          <a:p>
            <a:r>
              <a:rPr lang="en-US" dirty="0" smtClean="0"/>
              <a:t>Ultrasound is an important tool for diagnosis and therapeutic management of a variety of MSK conditions</a:t>
            </a:r>
          </a:p>
          <a:p>
            <a:r>
              <a:rPr lang="en-US" dirty="0" smtClean="0"/>
              <a:t>Advantage of US in the young athlete is the ability to diagnose dynamic conditions that are occult with other modalities – provide additional info &amp; aid in treatment</a:t>
            </a:r>
            <a:endParaRPr lang="en-US" dirty="0"/>
          </a:p>
        </p:txBody>
      </p:sp>
    </p:spTree>
    <p:extLst>
      <p:ext uri="{BB962C8B-B14F-4D97-AF65-F5344CB8AC3E}">
        <p14:creationId xmlns:p14="http://schemas.microsoft.com/office/powerpoint/2010/main" val="3727650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 Stability</a:t>
            </a:r>
            <a:endParaRPr lang="en-US" dirty="0"/>
          </a:p>
        </p:txBody>
      </p:sp>
      <p:sp>
        <p:nvSpPr>
          <p:cNvPr id="3" name="Content Placeholder 2"/>
          <p:cNvSpPr>
            <a:spLocks noGrp="1"/>
          </p:cNvSpPr>
          <p:nvPr>
            <p:ph sz="quarter" idx="1"/>
          </p:nvPr>
        </p:nvSpPr>
        <p:spPr/>
        <p:txBody>
          <a:bodyPr/>
          <a:lstStyle/>
          <a:p>
            <a:r>
              <a:rPr lang="en-US" dirty="0" smtClean="0"/>
              <a:t>Static images can detect ligament tears</a:t>
            </a:r>
          </a:p>
          <a:p>
            <a:r>
              <a:rPr lang="en-US" dirty="0" smtClean="0"/>
              <a:t>Dynamic images are helpful to depict joint instability</a:t>
            </a:r>
          </a:p>
          <a:p>
            <a:r>
              <a:rPr lang="en-US" dirty="0" smtClean="0"/>
              <a:t>Anterior drawer stress maneuver</a:t>
            </a:r>
          </a:p>
          <a:p>
            <a:endParaRPr lang="en-US" dirty="0"/>
          </a:p>
        </p:txBody>
      </p:sp>
    </p:spTree>
    <p:extLst>
      <p:ext uri="{BB962C8B-B14F-4D97-AF65-F5344CB8AC3E}">
        <p14:creationId xmlns:p14="http://schemas.microsoft.com/office/powerpoint/2010/main" val="429265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pic>
        <p:nvPicPr>
          <p:cNvPr id="4" name="Movie 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2944702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 Instability from ATFL tear</a:t>
            </a:r>
            <a:endParaRPr lang="en-US" dirty="0"/>
          </a:p>
        </p:txBody>
      </p:sp>
      <p:pic>
        <p:nvPicPr>
          <p:cNvPr id="4" name="Movie 2.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504950" y="1600200"/>
            <a:ext cx="6096000" cy="4572000"/>
          </a:xfrm>
        </p:spPr>
      </p:pic>
    </p:spTree>
    <p:extLst>
      <p:ext uri="{BB962C8B-B14F-4D97-AF65-F5344CB8AC3E}">
        <p14:creationId xmlns:p14="http://schemas.microsoft.com/office/powerpoint/2010/main" val="4040002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Picture 7"/>
          <p:cNvPicPr>
            <a:picLocks noChangeAspect="1"/>
          </p:cNvPicPr>
          <p:nvPr/>
        </p:nvPicPr>
        <p:blipFill>
          <a:blip r:embed="rId3"/>
          <a:stretch>
            <a:fillRect/>
          </a:stretch>
        </p:blipFill>
        <p:spPr>
          <a:xfrm>
            <a:off x="4907409" y="457200"/>
            <a:ext cx="4208272" cy="4259385"/>
          </a:xfrm>
          <a:prstGeom prst="rect">
            <a:avLst/>
          </a:prstGeom>
        </p:spPr>
      </p:pic>
      <p:pic>
        <p:nvPicPr>
          <p:cNvPr id="9" name="Picture 8"/>
          <p:cNvPicPr>
            <a:picLocks noChangeAspect="1"/>
          </p:cNvPicPr>
          <p:nvPr/>
        </p:nvPicPr>
        <p:blipFill>
          <a:blip r:embed="rId4"/>
          <a:stretch>
            <a:fillRect/>
          </a:stretch>
        </p:blipFill>
        <p:spPr>
          <a:xfrm>
            <a:off x="304800" y="3167481"/>
            <a:ext cx="5181600" cy="3357677"/>
          </a:xfrm>
          <a:prstGeom prst="rect">
            <a:avLst/>
          </a:prstGeom>
        </p:spPr>
      </p:pic>
    </p:spTree>
    <p:extLst>
      <p:ext uri="{BB962C8B-B14F-4D97-AF65-F5344CB8AC3E}">
        <p14:creationId xmlns:p14="http://schemas.microsoft.com/office/powerpoint/2010/main" val="294823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3511146" y="304800"/>
            <a:ext cx="5632854" cy="5486400"/>
          </a:xfrm>
          <a:prstGeom prst="rect">
            <a:avLst/>
          </a:prstGeom>
        </p:spPr>
      </p:pic>
      <p:pic>
        <p:nvPicPr>
          <p:cNvPr id="5" name="Picture 4"/>
          <p:cNvPicPr>
            <a:picLocks noChangeAspect="1"/>
          </p:cNvPicPr>
          <p:nvPr/>
        </p:nvPicPr>
        <p:blipFill>
          <a:blip r:embed="rId3"/>
          <a:stretch>
            <a:fillRect/>
          </a:stretch>
        </p:blipFill>
        <p:spPr>
          <a:xfrm>
            <a:off x="228600" y="2971800"/>
            <a:ext cx="5560947" cy="3759200"/>
          </a:xfrm>
          <a:prstGeom prst="rect">
            <a:avLst/>
          </a:prstGeom>
        </p:spPr>
      </p:pic>
    </p:spTree>
    <p:extLst>
      <p:ext uri="{BB962C8B-B14F-4D97-AF65-F5344CB8AC3E}">
        <p14:creationId xmlns:p14="http://schemas.microsoft.com/office/powerpoint/2010/main" val="131878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Avulsion Injuries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Avulsion injuries common in adolescent</a:t>
            </a:r>
          </a:p>
          <a:p>
            <a:r>
              <a:rPr lang="en-US" dirty="0" smtClean="0"/>
              <a:t>Increased muscle-tendon tightness</a:t>
            </a:r>
          </a:p>
          <a:p>
            <a:r>
              <a:rPr lang="en-US" dirty="0" smtClean="0"/>
              <a:t>Locations</a:t>
            </a:r>
          </a:p>
          <a:p>
            <a:pPr lvl="1"/>
            <a:r>
              <a:rPr lang="en-US" dirty="0" smtClean="0"/>
              <a:t>Greater tuberosity – </a:t>
            </a:r>
            <a:r>
              <a:rPr lang="en-US" dirty="0" smtClean="0">
                <a:solidFill>
                  <a:schemeClr val="accent3">
                    <a:lumMod val="75000"/>
                  </a:schemeClr>
                </a:solidFill>
              </a:rPr>
              <a:t>supraspinatus, infraspinatus, teres minor</a:t>
            </a:r>
          </a:p>
          <a:p>
            <a:pPr lvl="1"/>
            <a:r>
              <a:rPr lang="en-US" dirty="0" smtClean="0"/>
              <a:t>Lesser tuberosity – </a:t>
            </a:r>
            <a:r>
              <a:rPr lang="en-US" dirty="0" smtClean="0">
                <a:solidFill>
                  <a:schemeClr val="accent3">
                    <a:lumMod val="75000"/>
                  </a:schemeClr>
                </a:solidFill>
              </a:rPr>
              <a:t>subscapularis</a:t>
            </a:r>
          </a:p>
          <a:p>
            <a:pPr lvl="1"/>
            <a:r>
              <a:rPr lang="en-US" dirty="0" smtClean="0"/>
              <a:t>Ischial tuberosity – hamstring tendons – </a:t>
            </a:r>
            <a:r>
              <a:rPr lang="en-US" dirty="0" smtClean="0">
                <a:solidFill>
                  <a:srgbClr val="3E8EA9"/>
                </a:solidFill>
              </a:rPr>
              <a:t>semitendinosus, semimembranosus, biceps femoris</a:t>
            </a:r>
          </a:p>
          <a:p>
            <a:pPr lvl="1"/>
            <a:r>
              <a:rPr lang="en-US" dirty="0" smtClean="0"/>
              <a:t>Anterior superior iliac spine - </a:t>
            </a:r>
            <a:r>
              <a:rPr lang="en-US" dirty="0" smtClean="0">
                <a:solidFill>
                  <a:srgbClr val="3E8EA9"/>
                </a:solidFill>
              </a:rPr>
              <a:t>sartorius</a:t>
            </a:r>
          </a:p>
          <a:p>
            <a:pPr lvl="1"/>
            <a:r>
              <a:rPr lang="en-US" dirty="0" smtClean="0"/>
              <a:t>Anterior inferior iliac spine – </a:t>
            </a:r>
            <a:r>
              <a:rPr lang="en-US" dirty="0" smtClean="0">
                <a:solidFill>
                  <a:srgbClr val="3E8EA9"/>
                </a:solidFill>
              </a:rPr>
              <a:t>rectus femoris </a:t>
            </a:r>
          </a:p>
          <a:p>
            <a:pPr lvl="1"/>
            <a:r>
              <a:rPr lang="en-US" dirty="0" smtClean="0"/>
              <a:t>Medial epicondyle of elbow – </a:t>
            </a:r>
            <a:r>
              <a:rPr lang="en-US" dirty="0" smtClean="0">
                <a:solidFill>
                  <a:srgbClr val="3E8EA9"/>
                </a:solidFill>
              </a:rPr>
              <a:t>ulnar collateral ligament, pronator teres, common flexor tendon</a:t>
            </a:r>
          </a:p>
          <a:p>
            <a:r>
              <a:rPr lang="en-US" dirty="0" smtClean="0"/>
              <a:t>Tendon failure</a:t>
            </a:r>
          </a:p>
          <a:p>
            <a:r>
              <a:rPr lang="en-US" dirty="0" smtClean="0"/>
              <a:t>Dynamic US of peroneal tendons is examination of choice to assess for subluxation or dislocation</a:t>
            </a:r>
            <a:endParaRPr lang="en-US" dirty="0"/>
          </a:p>
        </p:txBody>
      </p:sp>
    </p:spTree>
    <p:extLst>
      <p:ext uri="{BB962C8B-B14F-4D97-AF65-F5344CB8AC3E}">
        <p14:creationId xmlns:p14="http://schemas.microsoft.com/office/powerpoint/2010/main" val="16126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Avulsion Injuries</a:t>
            </a:r>
            <a:endParaRPr lang="en-US" dirty="0"/>
          </a:p>
        </p:txBody>
      </p:sp>
      <p:sp>
        <p:nvSpPr>
          <p:cNvPr id="3" name="Content Placeholder 2"/>
          <p:cNvSpPr>
            <a:spLocks noGrp="1"/>
          </p:cNvSpPr>
          <p:nvPr>
            <p:ph sz="quarter" idx="1"/>
          </p:nvPr>
        </p:nvSpPr>
        <p:spPr/>
        <p:txBody>
          <a:bodyPr/>
          <a:lstStyle/>
          <a:p>
            <a:r>
              <a:rPr lang="en-US" dirty="0" smtClean="0"/>
              <a:t>Cortical step-off at location of tendon insertion</a:t>
            </a:r>
          </a:p>
        </p:txBody>
      </p:sp>
      <p:pic>
        <p:nvPicPr>
          <p:cNvPr id="4" name="Picture 3"/>
          <p:cNvPicPr>
            <a:picLocks noChangeAspect="1"/>
          </p:cNvPicPr>
          <p:nvPr/>
        </p:nvPicPr>
        <p:blipFill>
          <a:blip r:embed="rId3"/>
          <a:stretch>
            <a:fillRect/>
          </a:stretch>
        </p:blipFill>
        <p:spPr>
          <a:xfrm>
            <a:off x="1447800" y="2362200"/>
            <a:ext cx="6350000" cy="3492500"/>
          </a:xfrm>
          <a:prstGeom prst="rect">
            <a:avLst/>
          </a:prstGeom>
        </p:spPr>
      </p:pic>
    </p:spTree>
    <p:extLst>
      <p:ext uri="{BB962C8B-B14F-4D97-AF65-F5344CB8AC3E}">
        <p14:creationId xmlns:p14="http://schemas.microsoft.com/office/powerpoint/2010/main" val="1032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a:t>
            </a:r>
            <a:endParaRPr lang="en-US" dirty="0"/>
          </a:p>
        </p:txBody>
      </p:sp>
      <p:sp>
        <p:nvSpPr>
          <p:cNvPr id="3" name="Content Placeholder 2"/>
          <p:cNvSpPr>
            <a:spLocks noGrp="1"/>
          </p:cNvSpPr>
          <p:nvPr>
            <p:ph sz="quarter" idx="1"/>
          </p:nvPr>
        </p:nvSpPr>
        <p:spPr/>
        <p:txBody>
          <a:bodyPr/>
          <a:lstStyle/>
          <a:p>
            <a:r>
              <a:rPr lang="en-US" dirty="0"/>
              <a:t>Accurately measure distance of retraction and assess stability of fragment</a:t>
            </a:r>
          </a:p>
          <a:p>
            <a:endParaRPr lang="en-US" dirty="0"/>
          </a:p>
        </p:txBody>
      </p:sp>
      <p:pic>
        <p:nvPicPr>
          <p:cNvPr id="4" name="Movie 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2438400"/>
            <a:ext cx="5257800" cy="3943350"/>
          </a:xfrm>
          <a:prstGeom prst="rect">
            <a:avLst/>
          </a:prstGeom>
        </p:spPr>
      </p:pic>
    </p:spTree>
    <p:extLst>
      <p:ext uri="{BB962C8B-B14F-4D97-AF65-F5344CB8AC3E}">
        <p14:creationId xmlns:p14="http://schemas.microsoft.com/office/powerpoint/2010/main" val="199275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of Ligament and Tendon Injuries</a:t>
            </a:r>
            <a:endParaRPr lang="en-US" dirty="0"/>
          </a:p>
        </p:txBody>
      </p:sp>
      <p:sp>
        <p:nvSpPr>
          <p:cNvPr id="3" name="Content Placeholder 2"/>
          <p:cNvSpPr>
            <a:spLocks noGrp="1"/>
          </p:cNvSpPr>
          <p:nvPr>
            <p:ph sz="quarter" idx="1"/>
          </p:nvPr>
        </p:nvSpPr>
        <p:spPr/>
        <p:txBody>
          <a:bodyPr>
            <a:normAutofit/>
          </a:bodyPr>
          <a:lstStyle/>
          <a:p>
            <a:r>
              <a:rPr lang="en-US" dirty="0" smtClean="0"/>
              <a:t>Conservative – PRICE treatment</a:t>
            </a:r>
          </a:p>
          <a:p>
            <a:pPr lvl="1"/>
            <a:r>
              <a:rPr lang="en-US" dirty="0" smtClean="0"/>
              <a:t>P – protection of ligaments (ex: walking boot)</a:t>
            </a:r>
          </a:p>
          <a:p>
            <a:pPr lvl="1"/>
            <a:r>
              <a:rPr lang="en-US" dirty="0" smtClean="0"/>
              <a:t>R – Rest from physical activity</a:t>
            </a:r>
          </a:p>
          <a:p>
            <a:pPr lvl="1"/>
            <a:r>
              <a:rPr lang="en-US" dirty="0" smtClean="0"/>
              <a:t>I – Application of ice</a:t>
            </a:r>
          </a:p>
          <a:p>
            <a:pPr lvl="1"/>
            <a:r>
              <a:rPr lang="en-US" dirty="0" smtClean="0"/>
              <a:t>C - Compression</a:t>
            </a:r>
          </a:p>
          <a:p>
            <a:pPr lvl="1"/>
            <a:r>
              <a:rPr lang="en-US" dirty="0" smtClean="0"/>
              <a:t>E - Elevation</a:t>
            </a:r>
          </a:p>
        </p:txBody>
      </p:sp>
    </p:spTree>
    <p:extLst>
      <p:ext uri="{BB962C8B-B14F-4D97-AF65-F5344CB8AC3E}">
        <p14:creationId xmlns:p14="http://schemas.microsoft.com/office/powerpoint/2010/main" val="7437151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of Ligament and Tendon Injuries</a:t>
            </a:r>
          </a:p>
        </p:txBody>
      </p:sp>
      <p:sp>
        <p:nvSpPr>
          <p:cNvPr id="3" name="Content Placeholder 2"/>
          <p:cNvSpPr>
            <a:spLocks noGrp="1"/>
          </p:cNvSpPr>
          <p:nvPr>
            <p:ph sz="quarter" idx="1"/>
          </p:nvPr>
        </p:nvSpPr>
        <p:spPr/>
        <p:txBody>
          <a:bodyPr/>
          <a:lstStyle/>
          <a:p>
            <a:r>
              <a:rPr lang="en-US" dirty="0"/>
              <a:t>If unsuccessful </a:t>
            </a:r>
          </a:p>
          <a:p>
            <a:pPr lvl="1"/>
            <a:r>
              <a:rPr lang="en-US" dirty="0"/>
              <a:t>Tendon fenestration – dry needling – stimulate growth factors</a:t>
            </a:r>
          </a:p>
          <a:p>
            <a:pPr lvl="1"/>
            <a:r>
              <a:rPr lang="en-US" dirty="0"/>
              <a:t>Whole-blood or PRP injection</a:t>
            </a:r>
          </a:p>
          <a:p>
            <a:pPr lvl="1"/>
            <a:r>
              <a:rPr lang="en-US" dirty="0"/>
              <a:t>Prolotherapy – inject irritant – hyperosmolar dextrose – increase inflammation and growth factors</a:t>
            </a:r>
          </a:p>
          <a:p>
            <a:pPr lvl="1"/>
            <a:r>
              <a:rPr lang="en-US" dirty="0"/>
              <a:t>Surgery</a:t>
            </a:r>
          </a:p>
          <a:p>
            <a:endParaRPr lang="en-US" dirty="0"/>
          </a:p>
        </p:txBody>
      </p:sp>
    </p:spTree>
    <p:extLst>
      <p:ext uri="{BB962C8B-B14F-4D97-AF65-F5344CB8AC3E}">
        <p14:creationId xmlns:p14="http://schemas.microsoft.com/office/powerpoint/2010/main" val="1534599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Objectives</a:t>
            </a:r>
            <a:endParaRPr lang="en-US" dirty="0"/>
          </a:p>
        </p:txBody>
      </p:sp>
      <p:sp>
        <p:nvSpPr>
          <p:cNvPr id="2" name="Content Placeholder 1"/>
          <p:cNvSpPr>
            <a:spLocks noGrp="1"/>
          </p:cNvSpPr>
          <p:nvPr>
            <p:ph sz="quarter" idx="1"/>
          </p:nvPr>
        </p:nvSpPr>
        <p:spPr/>
        <p:txBody>
          <a:bodyPr>
            <a:normAutofit/>
          </a:bodyPr>
          <a:lstStyle/>
          <a:p>
            <a:r>
              <a:rPr lang="en-US" dirty="0" smtClean="0"/>
              <a:t>Normal Patterns</a:t>
            </a:r>
          </a:p>
          <a:p>
            <a:r>
              <a:rPr lang="en-US" dirty="0" smtClean="0"/>
              <a:t>Acquired MSK conditions – tendon and ligament disorders</a:t>
            </a:r>
          </a:p>
          <a:p>
            <a:r>
              <a:rPr lang="en-US" dirty="0" smtClean="0"/>
              <a:t>Congenital variants</a:t>
            </a:r>
          </a:p>
          <a:p>
            <a:pPr lvl="1"/>
            <a:r>
              <a:rPr lang="en-US" dirty="0" smtClean="0"/>
              <a:t>Conditions affecting the ulnar nerve</a:t>
            </a:r>
          </a:p>
          <a:p>
            <a:endParaRPr lang="en-US" dirty="0"/>
          </a:p>
        </p:txBody>
      </p:sp>
    </p:spTree>
    <p:extLst>
      <p:ext uri="{BB962C8B-B14F-4D97-AF65-F5344CB8AC3E}">
        <p14:creationId xmlns:p14="http://schemas.microsoft.com/office/powerpoint/2010/main" val="1556091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Congenital Variants</a:t>
            </a:r>
            <a:endParaRPr lang="en-US" dirty="0"/>
          </a:p>
        </p:txBody>
      </p:sp>
      <p:sp>
        <p:nvSpPr>
          <p:cNvPr id="3" name="Content Placeholder 2"/>
          <p:cNvSpPr>
            <a:spLocks noGrp="1"/>
          </p:cNvSpPr>
          <p:nvPr>
            <p:ph sz="quarter" idx="1"/>
          </p:nvPr>
        </p:nvSpPr>
        <p:spPr/>
        <p:txBody>
          <a:bodyPr/>
          <a:lstStyle/>
          <a:p>
            <a:r>
              <a:rPr lang="en-US" dirty="0" smtClean="0"/>
              <a:t>Many congenital variants exist </a:t>
            </a:r>
            <a:r>
              <a:rPr lang="en-US" dirty="0" smtClean="0">
                <a:sym typeface="Wingdings" panose="05000000000000000000" pitchFamily="2" charset="2"/>
              </a:rPr>
              <a:t> sensation of snapping, clunking, or popping</a:t>
            </a:r>
          </a:p>
          <a:p>
            <a:r>
              <a:rPr lang="en-US" dirty="0" smtClean="0">
                <a:sym typeface="Wingdings" panose="05000000000000000000" pitchFamily="2" charset="2"/>
              </a:rPr>
              <a:t>Majority of times do not cause symptoms</a:t>
            </a:r>
          </a:p>
          <a:p>
            <a:r>
              <a:rPr lang="en-US" dirty="0" smtClean="0">
                <a:sym typeface="Wingdings" panose="05000000000000000000" pitchFamily="2" charset="2"/>
              </a:rPr>
              <a:t>Athletes with repetitive injury – can cause pain and interfere with sports related activity</a:t>
            </a:r>
          </a:p>
          <a:p>
            <a:r>
              <a:rPr lang="en-US" dirty="0" smtClean="0">
                <a:sym typeface="Wingdings" panose="05000000000000000000" pitchFamily="2" charset="2"/>
              </a:rPr>
              <a:t>Dynamic US best to evaluate</a:t>
            </a:r>
          </a:p>
          <a:p>
            <a:r>
              <a:rPr lang="en-US" dirty="0" smtClean="0">
                <a:sym typeface="Wingdings" panose="05000000000000000000" pitchFamily="2" charset="2"/>
              </a:rPr>
              <a:t>Start exam by asking them to reproduce the sensation</a:t>
            </a:r>
            <a:endParaRPr lang="en-US" dirty="0"/>
          </a:p>
        </p:txBody>
      </p:sp>
    </p:spTree>
    <p:extLst>
      <p:ext uri="{BB962C8B-B14F-4D97-AF65-F5344CB8AC3E}">
        <p14:creationId xmlns:p14="http://schemas.microsoft.com/office/powerpoint/2010/main" val="22532025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Conditions Affecting the Ulnar Nerve</a:t>
            </a:r>
            <a:endParaRPr lang="en-US" dirty="0"/>
          </a:p>
        </p:txBody>
      </p:sp>
      <p:sp>
        <p:nvSpPr>
          <p:cNvPr id="3" name="Content Placeholder 2"/>
          <p:cNvSpPr>
            <a:spLocks noGrp="1"/>
          </p:cNvSpPr>
          <p:nvPr>
            <p:ph sz="quarter" idx="1"/>
          </p:nvPr>
        </p:nvSpPr>
        <p:spPr/>
        <p:txBody>
          <a:bodyPr/>
          <a:lstStyle/>
          <a:p>
            <a:r>
              <a:rPr lang="en-US" b="1" dirty="0"/>
              <a:t>Ulnar nerve dislocation</a:t>
            </a:r>
            <a:r>
              <a:rPr lang="en-US" dirty="0"/>
              <a:t> is an uncommon cause of pain and paresthesias in the ulnar nerve </a:t>
            </a:r>
            <a:r>
              <a:rPr lang="en-US" dirty="0" smtClean="0"/>
              <a:t>distribution</a:t>
            </a:r>
          </a:p>
          <a:p>
            <a:r>
              <a:rPr lang="en-US" dirty="0" smtClean="0"/>
              <a:t>It</a:t>
            </a:r>
            <a:r>
              <a:rPr lang="en-US" dirty="0"/>
              <a:t> occurs if the ulnar nerve </a:t>
            </a:r>
            <a:r>
              <a:rPr lang="en-US" dirty="0" smtClean="0"/>
              <a:t>subluxates </a:t>
            </a:r>
            <a:r>
              <a:rPr lang="en-US" dirty="0"/>
              <a:t>and then dislocates over the anterior aspect of the medial epicondyle during flexion and extension of the </a:t>
            </a:r>
            <a:r>
              <a:rPr lang="en-US" dirty="0" smtClean="0"/>
              <a:t>elbow</a:t>
            </a:r>
            <a:endParaRPr lang="en-US" dirty="0"/>
          </a:p>
          <a:p>
            <a:r>
              <a:rPr lang="en-US" dirty="0" smtClean="0"/>
              <a:t>Occurs 16% normal individuals</a:t>
            </a:r>
          </a:p>
          <a:p>
            <a:r>
              <a:rPr lang="en-US" dirty="0" smtClean="0"/>
              <a:t>Can hear a “snap” </a:t>
            </a:r>
          </a:p>
          <a:p>
            <a:endParaRPr lang="en-US" dirty="0"/>
          </a:p>
        </p:txBody>
      </p:sp>
    </p:spTree>
    <p:extLst>
      <p:ext uri="{BB962C8B-B14F-4D97-AF65-F5344CB8AC3E}">
        <p14:creationId xmlns:p14="http://schemas.microsoft.com/office/powerpoint/2010/main" val="2058701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Conditions Affecting Ulnar Nerve </a:t>
            </a:r>
            <a:endParaRPr lang="en-US" dirty="0"/>
          </a:p>
        </p:txBody>
      </p:sp>
      <p:sp>
        <p:nvSpPr>
          <p:cNvPr id="3" name="Content Placeholder 2"/>
          <p:cNvSpPr>
            <a:spLocks noGrp="1"/>
          </p:cNvSpPr>
          <p:nvPr>
            <p:ph sz="quarter" idx="1"/>
          </p:nvPr>
        </p:nvSpPr>
        <p:spPr/>
        <p:txBody>
          <a:bodyPr/>
          <a:lstStyle/>
          <a:p>
            <a:r>
              <a:rPr lang="en-US" dirty="0" smtClean="0"/>
              <a:t>Ulnar neuropathy</a:t>
            </a:r>
          </a:p>
          <a:p>
            <a:pPr lvl="1"/>
            <a:r>
              <a:rPr lang="en-US" dirty="0" smtClean="0"/>
              <a:t>Sensory problems – 4</a:t>
            </a:r>
            <a:r>
              <a:rPr lang="en-US" baseline="30000" dirty="0" smtClean="0"/>
              <a:t>th</a:t>
            </a:r>
            <a:r>
              <a:rPr lang="en-US" dirty="0" smtClean="0"/>
              <a:t> or 5</a:t>
            </a:r>
            <a:r>
              <a:rPr lang="en-US" baseline="30000" dirty="0" smtClean="0"/>
              <a:t>th</a:t>
            </a:r>
            <a:r>
              <a:rPr lang="en-US" dirty="0" smtClean="0"/>
              <a:t> digits</a:t>
            </a:r>
          </a:p>
          <a:p>
            <a:pPr lvl="1"/>
            <a:r>
              <a:rPr lang="en-US" dirty="0" smtClean="0"/>
              <a:t>Motor problems – muscles innervated by ulnar nerve</a:t>
            </a:r>
          </a:p>
          <a:p>
            <a:r>
              <a:rPr lang="en-US" dirty="0" smtClean="0"/>
              <a:t>Dislocation of ulnar nerve</a:t>
            </a:r>
          </a:p>
          <a:p>
            <a:r>
              <a:rPr lang="en-US" dirty="0" smtClean="0"/>
              <a:t>Dislocation of medial head of triceps muscle in conjunction with ulnar nerve dislocation</a:t>
            </a:r>
          </a:p>
          <a:p>
            <a:pPr marL="0" indent="0">
              <a:buNone/>
            </a:pPr>
            <a:endParaRPr lang="en-US" dirty="0"/>
          </a:p>
        </p:txBody>
      </p:sp>
    </p:spTree>
    <p:extLst>
      <p:ext uri="{BB962C8B-B14F-4D97-AF65-F5344CB8AC3E}">
        <p14:creationId xmlns:p14="http://schemas.microsoft.com/office/powerpoint/2010/main" val="25471237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findings ulnar neuropathy</a:t>
            </a:r>
            <a:endParaRPr lang="en-US" dirty="0"/>
          </a:p>
        </p:txBody>
      </p:sp>
      <p:sp>
        <p:nvSpPr>
          <p:cNvPr id="3" name="Content Placeholder 2"/>
          <p:cNvSpPr>
            <a:spLocks noGrp="1"/>
          </p:cNvSpPr>
          <p:nvPr>
            <p:ph sz="quarter" idx="1"/>
          </p:nvPr>
        </p:nvSpPr>
        <p:spPr/>
        <p:txBody>
          <a:bodyPr/>
          <a:lstStyle/>
          <a:p>
            <a:r>
              <a:rPr lang="en-US" dirty="0" smtClean="0"/>
              <a:t>Abnormal enlargement of nerve with abrupt caliber change</a:t>
            </a:r>
          </a:p>
          <a:p>
            <a:r>
              <a:rPr lang="en-US" dirty="0" smtClean="0"/>
              <a:t>Loss of normal fascicular pattern</a:t>
            </a:r>
          </a:p>
          <a:p>
            <a:r>
              <a:rPr lang="en-US" dirty="0" smtClean="0"/>
              <a:t>Cubital tunnel – can get anisotropy </a:t>
            </a:r>
          </a:p>
          <a:p>
            <a:r>
              <a:rPr lang="en-US" dirty="0" smtClean="0"/>
              <a:t>Cross-sectional area – 8-10 mm² (measured 4cm proximal to 4cm distal to medial epicondyle)</a:t>
            </a:r>
          </a:p>
          <a:p>
            <a:r>
              <a:rPr lang="en-US" dirty="0" smtClean="0"/>
              <a:t>Swelling ratio: &gt;1.5:1  </a:t>
            </a:r>
          </a:p>
          <a:p>
            <a:pPr lvl="1"/>
            <a:r>
              <a:rPr lang="en-US" dirty="0" smtClean="0"/>
              <a:t>Measure at maximal cross-sectional area around medal epicondyle compared with cross-sectional area at midhumerus</a:t>
            </a:r>
          </a:p>
          <a:p>
            <a:pPr lvl="1"/>
            <a:r>
              <a:rPr lang="en-US" dirty="0" smtClean="0"/>
              <a:t>Helpful in obese pts, women, children – small nerve diameter</a:t>
            </a:r>
            <a:endParaRPr lang="en-US" dirty="0"/>
          </a:p>
        </p:txBody>
      </p:sp>
    </p:spTree>
    <p:extLst>
      <p:ext uri="{BB962C8B-B14F-4D97-AF65-F5344CB8AC3E}">
        <p14:creationId xmlns:p14="http://schemas.microsoft.com/office/powerpoint/2010/main" val="3133018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pic>
        <p:nvPicPr>
          <p:cNvPr id="4098" name="Picture 2" descr="http://images.radiopaedia.org/images/4231845/22ad27694b8586733aa33a2c7ba4e7_big_gall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4086225" cy="32806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mages.radiopaedia.org/images/4231853/dbf40e8f7b35d6c700d50037578d95_big_gall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76200"/>
            <a:ext cx="3915052"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images.radiopaedia.org/images/4231854/5dede1bb90741afef6d7d00867e9e6_big_galle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29000"/>
            <a:ext cx="4038600" cy="31731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images.radiopaedia.org/images/4231909/02de2d0af40646d4bcf35b416f80c2_big_galle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9192" y="3447495"/>
            <a:ext cx="3788268" cy="303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3969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Evaluation of Ulnar Nerve Dislocation</a:t>
            </a:r>
            <a:endParaRPr lang="en-US" dirty="0"/>
          </a:p>
        </p:txBody>
      </p:sp>
      <p:sp>
        <p:nvSpPr>
          <p:cNvPr id="3" name="Content Placeholder 2"/>
          <p:cNvSpPr>
            <a:spLocks noGrp="1"/>
          </p:cNvSpPr>
          <p:nvPr>
            <p:ph sz="quarter" idx="1"/>
          </p:nvPr>
        </p:nvSpPr>
        <p:spPr/>
        <p:txBody>
          <a:bodyPr/>
          <a:lstStyle/>
          <a:p>
            <a:endParaRPr lang="en-US" dirty="0"/>
          </a:p>
        </p:txBody>
      </p:sp>
      <p:pic>
        <p:nvPicPr>
          <p:cNvPr id="5122" name="Picture 2" descr="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4762500" cy="33051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g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371600"/>
            <a:ext cx="35242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105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68" y="213804"/>
            <a:ext cx="4762500" cy="30575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91100" y="457200"/>
            <a:ext cx="3581400" cy="369332"/>
          </a:xfrm>
          <a:prstGeom prst="rect">
            <a:avLst/>
          </a:prstGeom>
          <a:noFill/>
        </p:spPr>
        <p:txBody>
          <a:bodyPr wrap="square" rtlCol="0">
            <a:spAutoFit/>
          </a:bodyPr>
          <a:lstStyle/>
          <a:p>
            <a:r>
              <a:rPr lang="en-US" dirty="0" smtClean="0"/>
              <a:t>Normal Ulnar nerve location</a:t>
            </a:r>
            <a:endParaRPr lang="en-US" dirty="0"/>
          </a:p>
        </p:txBody>
      </p:sp>
      <p:sp>
        <p:nvSpPr>
          <p:cNvPr id="6" name="TextBox 5"/>
          <p:cNvSpPr txBox="1"/>
          <p:nvPr/>
        </p:nvSpPr>
        <p:spPr>
          <a:xfrm>
            <a:off x="3655380" y="1447800"/>
            <a:ext cx="1335719" cy="523220"/>
          </a:xfrm>
          <a:prstGeom prst="rect">
            <a:avLst/>
          </a:prstGeom>
          <a:noFill/>
        </p:spPr>
        <p:txBody>
          <a:bodyPr wrap="square" rtlCol="0">
            <a:spAutoFit/>
          </a:bodyPr>
          <a:lstStyle/>
          <a:p>
            <a:r>
              <a:rPr lang="en-US" sz="1400" dirty="0" smtClean="0">
                <a:solidFill>
                  <a:schemeClr val="bg1"/>
                </a:solidFill>
              </a:rPr>
              <a:t>Medial head triceps</a:t>
            </a:r>
            <a:endParaRPr lang="en-US" sz="1400" dirty="0">
              <a:solidFill>
                <a:schemeClr val="bg1"/>
              </a:solidFill>
            </a:endParaRPr>
          </a:p>
        </p:txBody>
      </p:sp>
      <p:sp>
        <p:nvSpPr>
          <p:cNvPr id="7" name="TextBox 6"/>
          <p:cNvSpPr txBox="1"/>
          <p:nvPr/>
        </p:nvSpPr>
        <p:spPr>
          <a:xfrm>
            <a:off x="3048000" y="304800"/>
            <a:ext cx="1790699" cy="307777"/>
          </a:xfrm>
          <a:prstGeom prst="rect">
            <a:avLst/>
          </a:prstGeom>
          <a:noFill/>
        </p:spPr>
        <p:txBody>
          <a:bodyPr wrap="square" rtlCol="0">
            <a:spAutoFit/>
          </a:bodyPr>
          <a:lstStyle/>
          <a:p>
            <a:r>
              <a:rPr lang="en-US" sz="1400" dirty="0" smtClean="0"/>
              <a:t>Ulnar nerve</a:t>
            </a:r>
            <a:endParaRPr lang="en-US" sz="1400" dirty="0"/>
          </a:p>
        </p:txBody>
      </p:sp>
      <p:sp>
        <p:nvSpPr>
          <p:cNvPr id="8" name="TextBox 7"/>
          <p:cNvSpPr txBox="1"/>
          <p:nvPr/>
        </p:nvSpPr>
        <p:spPr>
          <a:xfrm>
            <a:off x="190868" y="304800"/>
            <a:ext cx="1409332" cy="523220"/>
          </a:xfrm>
          <a:prstGeom prst="rect">
            <a:avLst/>
          </a:prstGeom>
          <a:noFill/>
        </p:spPr>
        <p:txBody>
          <a:bodyPr wrap="square" rtlCol="0">
            <a:spAutoFit/>
          </a:bodyPr>
          <a:lstStyle/>
          <a:p>
            <a:r>
              <a:rPr lang="en-US" sz="1400" dirty="0" smtClean="0">
                <a:solidFill>
                  <a:schemeClr val="bg1"/>
                </a:solidFill>
              </a:rPr>
              <a:t>Medial</a:t>
            </a:r>
          </a:p>
          <a:p>
            <a:r>
              <a:rPr lang="en-US" sz="1400" dirty="0" smtClean="0">
                <a:solidFill>
                  <a:schemeClr val="bg1"/>
                </a:solidFill>
              </a:rPr>
              <a:t>Epicondyle</a:t>
            </a:r>
            <a:endParaRPr lang="en-US" sz="1400" dirty="0">
              <a:solidFill>
                <a:schemeClr val="bg1"/>
              </a:solidFill>
            </a:endParaRPr>
          </a:p>
        </p:txBody>
      </p:sp>
      <p:pic>
        <p:nvPicPr>
          <p:cNvPr id="6148" name="Picture 4" descr="Fig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29000"/>
            <a:ext cx="4762500" cy="23336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76697" y="3352800"/>
            <a:ext cx="1943101" cy="461665"/>
          </a:xfrm>
          <a:prstGeom prst="rect">
            <a:avLst/>
          </a:prstGeom>
          <a:noFill/>
        </p:spPr>
        <p:txBody>
          <a:bodyPr wrap="square" rtlCol="0">
            <a:spAutoFit/>
          </a:bodyPr>
          <a:lstStyle/>
          <a:p>
            <a:r>
              <a:rPr lang="en-US" sz="1200" dirty="0" smtClean="0">
                <a:solidFill>
                  <a:schemeClr val="bg1"/>
                </a:solidFill>
              </a:rPr>
              <a:t>Accessory musculotendinous slip </a:t>
            </a:r>
            <a:endParaRPr lang="en-US" sz="1200" dirty="0">
              <a:solidFill>
                <a:schemeClr val="bg1"/>
              </a:solidFill>
            </a:endParaRPr>
          </a:p>
        </p:txBody>
      </p:sp>
      <p:sp>
        <p:nvSpPr>
          <p:cNvPr id="10" name="TextBox 9"/>
          <p:cNvSpPr txBox="1"/>
          <p:nvPr/>
        </p:nvSpPr>
        <p:spPr>
          <a:xfrm>
            <a:off x="1752600" y="4724400"/>
            <a:ext cx="1371600" cy="307777"/>
          </a:xfrm>
          <a:prstGeom prst="rect">
            <a:avLst/>
          </a:prstGeom>
          <a:noFill/>
        </p:spPr>
        <p:txBody>
          <a:bodyPr wrap="square" rtlCol="0">
            <a:spAutoFit/>
          </a:bodyPr>
          <a:lstStyle/>
          <a:p>
            <a:r>
              <a:rPr lang="en-US" sz="1400" dirty="0" smtClean="0">
                <a:solidFill>
                  <a:schemeClr val="bg1"/>
                </a:solidFill>
              </a:rPr>
              <a:t>Ulnar nerve</a:t>
            </a:r>
            <a:endParaRPr lang="en-US" sz="1400" dirty="0">
              <a:solidFill>
                <a:schemeClr val="bg1"/>
              </a:solidFill>
            </a:endParaRPr>
          </a:p>
        </p:txBody>
      </p:sp>
      <p:sp>
        <p:nvSpPr>
          <p:cNvPr id="11" name="TextBox 10"/>
          <p:cNvSpPr txBox="1"/>
          <p:nvPr/>
        </p:nvSpPr>
        <p:spPr>
          <a:xfrm>
            <a:off x="4323239" y="5257800"/>
            <a:ext cx="1277460" cy="523220"/>
          </a:xfrm>
          <a:prstGeom prst="rect">
            <a:avLst/>
          </a:prstGeom>
          <a:noFill/>
        </p:spPr>
        <p:txBody>
          <a:bodyPr wrap="square" rtlCol="0">
            <a:spAutoFit/>
          </a:bodyPr>
          <a:lstStyle/>
          <a:p>
            <a:r>
              <a:rPr lang="en-US" sz="1400" dirty="0" smtClean="0">
                <a:solidFill>
                  <a:schemeClr val="bg1"/>
                </a:solidFill>
              </a:rPr>
              <a:t>Medial head triceps</a:t>
            </a:r>
            <a:endParaRPr lang="en-US" sz="1400" dirty="0">
              <a:solidFill>
                <a:schemeClr val="bg1"/>
              </a:solidFill>
            </a:endParaRPr>
          </a:p>
        </p:txBody>
      </p:sp>
    </p:spTree>
    <p:extLst>
      <p:ext uri="{BB962C8B-B14F-4D97-AF65-F5344CB8AC3E}">
        <p14:creationId xmlns:p14="http://schemas.microsoft.com/office/powerpoint/2010/main" val="4883061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Ulnar Nerve Dislocation</a:t>
            </a:r>
            <a:endParaRPr lang="en-US" dirty="0"/>
          </a:p>
        </p:txBody>
      </p:sp>
      <p:pic>
        <p:nvPicPr>
          <p:cNvPr id="4" name="Movie 9.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504950" y="1527175"/>
            <a:ext cx="6096000" cy="4572000"/>
          </a:xfrm>
        </p:spPr>
      </p:pic>
    </p:spTree>
    <p:extLst>
      <p:ext uri="{BB962C8B-B14F-4D97-AF65-F5344CB8AC3E}">
        <p14:creationId xmlns:p14="http://schemas.microsoft.com/office/powerpoint/2010/main" val="2913365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58952"/>
          </a:xfrm>
        </p:spPr>
        <p:txBody>
          <a:bodyPr>
            <a:normAutofit fontScale="90000"/>
          </a:bodyPr>
          <a:lstStyle/>
          <a:p>
            <a:r>
              <a:rPr lang="en-US" dirty="0"/>
              <a:t>Dislocating medial head of the triceps muscle and ulnar nerve</a:t>
            </a:r>
          </a:p>
        </p:txBody>
      </p:sp>
      <p:pic>
        <p:nvPicPr>
          <p:cNvPr id="4" name="Movie 10.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1504950" y="1527175"/>
            <a:ext cx="6096000" cy="4572000"/>
          </a:xfrm>
        </p:spPr>
      </p:pic>
    </p:spTree>
    <p:extLst>
      <p:ext uri="{BB962C8B-B14F-4D97-AF65-F5344CB8AC3E}">
        <p14:creationId xmlns:p14="http://schemas.microsoft.com/office/powerpoint/2010/main" val="3443422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Ulnar nerve and medial head triceps dislocation</a:t>
            </a:r>
            <a:endParaRPr lang="en-US" dirty="0"/>
          </a:p>
        </p:txBody>
      </p:sp>
      <p:sp>
        <p:nvSpPr>
          <p:cNvPr id="3" name="Content Placeholder 2"/>
          <p:cNvSpPr>
            <a:spLocks noGrp="1"/>
          </p:cNvSpPr>
          <p:nvPr>
            <p:ph sz="quarter" idx="1"/>
          </p:nvPr>
        </p:nvSpPr>
        <p:spPr/>
        <p:txBody>
          <a:bodyPr/>
          <a:lstStyle/>
          <a:p>
            <a:r>
              <a:rPr lang="en-US" dirty="0" smtClean="0"/>
              <a:t>Very important to diagnose dislocation of both ulnar nerve and medial head of triceps muscle</a:t>
            </a:r>
          </a:p>
          <a:p>
            <a:r>
              <a:rPr lang="en-US" dirty="0" smtClean="0"/>
              <a:t>Can lead to surgical failure if only diagnose ulnar nerve dislocation</a:t>
            </a:r>
          </a:p>
          <a:p>
            <a:r>
              <a:rPr lang="en-US" dirty="0" smtClean="0"/>
              <a:t>Symptoms &amp; predisposing factors</a:t>
            </a:r>
          </a:p>
          <a:p>
            <a:pPr lvl="1"/>
            <a:r>
              <a:rPr lang="en-US" dirty="0" smtClean="0"/>
              <a:t>Single or double snapping sensation</a:t>
            </a:r>
          </a:p>
          <a:p>
            <a:pPr lvl="1"/>
            <a:r>
              <a:rPr lang="en-US" dirty="0" smtClean="0"/>
              <a:t>Pitching, weight training, body builders </a:t>
            </a:r>
          </a:p>
        </p:txBody>
      </p:sp>
    </p:spTree>
    <p:extLst>
      <p:ext uri="{BB962C8B-B14F-4D97-AF65-F5344CB8AC3E}">
        <p14:creationId xmlns:p14="http://schemas.microsoft.com/office/powerpoint/2010/main" val="3694859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Normal Patterns</a:t>
            </a:r>
            <a:endParaRPr lang="en-US" dirty="0"/>
          </a:p>
        </p:txBody>
      </p:sp>
      <p:sp>
        <p:nvSpPr>
          <p:cNvPr id="2" name="Content Placeholder 1"/>
          <p:cNvSpPr>
            <a:spLocks noGrp="1"/>
          </p:cNvSpPr>
          <p:nvPr>
            <p:ph sz="quarter" idx="1"/>
          </p:nvPr>
        </p:nvSpPr>
        <p:spPr/>
        <p:txBody>
          <a:bodyPr>
            <a:normAutofit/>
          </a:bodyPr>
          <a:lstStyle/>
          <a:p>
            <a:r>
              <a:rPr lang="en-US" dirty="0" smtClean="0"/>
              <a:t>High frequency linear probe</a:t>
            </a:r>
          </a:p>
          <a:p>
            <a:r>
              <a:rPr lang="en-US" dirty="0" smtClean="0"/>
              <a:t>Tendons – echogenic fibrillar structures with multiple parallel lines in longitudinal plane and “dotlike” echoes in the transverse plane</a:t>
            </a:r>
          </a:p>
          <a:p>
            <a:pPr lvl="1"/>
            <a:r>
              <a:rPr lang="en-US" dirty="0" smtClean="0"/>
              <a:t>Specular reflection of individual collagen bundles </a:t>
            </a:r>
          </a:p>
          <a:p>
            <a:r>
              <a:rPr lang="en-US" dirty="0" smtClean="0"/>
              <a:t>Ligaments – lamellar arrangement of fibers – fibrillar and hyperechoic</a:t>
            </a:r>
            <a:endParaRPr lang="en-US" dirty="0"/>
          </a:p>
        </p:txBody>
      </p:sp>
    </p:spTree>
    <p:extLst>
      <p:ext uri="{BB962C8B-B14F-4D97-AF65-F5344CB8AC3E}">
        <p14:creationId xmlns:p14="http://schemas.microsoft.com/office/powerpoint/2010/main" val="6610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Congenital Variants</a:t>
            </a:r>
            <a:endParaRPr lang="en-US" dirty="0"/>
          </a:p>
        </p:txBody>
      </p:sp>
      <p:sp>
        <p:nvSpPr>
          <p:cNvPr id="3" name="Content Placeholder 2"/>
          <p:cNvSpPr>
            <a:spLocks noGrp="1"/>
          </p:cNvSpPr>
          <p:nvPr>
            <p:ph sz="quarter" idx="1"/>
          </p:nvPr>
        </p:nvSpPr>
        <p:spPr/>
        <p:txBody>
          <a:bodyPr/>
          <a:lstStyle/>
          <a:p>
            <a:pPr lvl="1"/>
            <a:r>
              <a:rPr lang="en-US" dirty="0"/>
              <a:t>Upper extremity region</a:t>
            </a:r>
          </a:p>
          <a:p>
            <a:pPr lvl="2"/>
            <a:r>
              <a:rPr lang="en-US" dirty="0"/>
              <a:t>Slipping rib syndrome</a:t>
            </a:r>
          </a:p>
          <a:p>
            <a:pPr lvl="2"/>
            <a:r>
              <a:rPr lang="en-US" dirty="0"/>
              <a:t>Atraumatic anterior subluxation of sternoclavicular joint</a:t>
            </a:r>
          </a:p>
          <a:p>
            <a:pPr lvl="1"/>
            <a:r>
              <a:rPr lang="en-US" dirty="0" smtClean="0"/>
              <a:t>Lower </a:t>
            </a:r>
            <a:r>
              <a:rPr lang="en-US" dirty="0"/>
              <a:t>extremity region</a:t>
            </a:r>
          </a:p>
          <a:p>
            <a:pPr lvl="2"/>
            <a:r>
              <a:rPr lang="en-US" dirty="0"/>
              <a:t>Snapping hip syndrome</a:t>
            </a:r>
          </a:p>
          <a:p>
            <a:pPr lvl="2"/>
            <a:r>
              <a:rPr lang="en-US" dirty="0"/>
              <a:t>Snapping knee syndrome</a:t>
            </a:r>
          </a:p>
          <a:p>
            <a:pPr lvl="2"/>
            <a:r>
              <a:rPr lang="en-US" dirty="0"/>
              <a:t>Medial patella plica syndrome</a:t>
            </a:r>
          </a:p>
          <a:p>
            <a:endParaRPr lang="en-US" dirty="0"/>
          </a:p>
        </p:txBody>
      </p:sp>
    </p:spTree>
    <p:extLst>
      <p:ext uri="{BB962C8B-B14F-4D97-AF65-F5344CB8AC3E}">
        <p14:creationId xmlns:p14="http://schemas.microsoft.com/office/powerpoint/2010/main" val="3043384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quarter" idx="1"/>
          </p:nvPr>
        </p:nvSpPr>
        <p:spPr/>
        <p:txBody>
          <a:bodyPr/>
          <a:lstStyle/>
          <a:p>
            <a:r>
              <a:rPr lang="en-US" dirty="0" smtClean="0"/>
              <a:t>US can aid in diagnosis of multiple musculoskeletal conditions in the young athlete</a:t>
            </a:r>
          </a:p>
          <a:p>
            <a:pPr lvl="1"/>
            <a:r>
              <a:rPr lang="en-US" dirty="0" smtClean="0"/>
              <a:t>Many impossible to diagnose with other modalities</a:t>
            </a:r>
          </a:p>
          <a:p>
            <a:pPr lvl="2"/>
            <a:r>
              <a:rPr lang="en-US" dirty="0" smtClean="0"/>
              <a:t>Proximal patellar tendinosis – common overuse injury</a:t>
            </a:r>
          </a:p>
          <a:p>
            <a:pPr lvl="3"/>
            <a:r>
              <a:rPr lang="en-US" dirty="0" smtClean="0"/>
              <a:t>Tendinopathy</a:t>
            </a:r>
          </a:p>
          <a:p>
            <a:pPr lvl="2"/>
            <a:r>
              <a:rPr lang="en-US" dirty="0" smtClean="0"/>
              <a:t>Dynamic US of lateral ankle</a:t>
            </a:r>
          </a:p>
          <a:p>
            <a:pPr lvl="2"/>
            <a:r>
              <a:rPr lang="en-US" dirty="0" smtClean="0"/>
              <a:t>Ulnar nerve pathology</a:t>
            </a:r>
          </a:p>
          <a:p>
            <a:r>
              <a:rPr lang="en-US" dirty="0" smtClean="0"/>
              <a:t>Many conditions are asymptomatic in general population but may become painful and limit range of motion for athletes</a:t>
            </a:r>
            <a:endParaRPr lang="en-US" dirty="0"/>
          </a:p>
        </p:txBody>
      </p:sp>
    </p:spTree>
    <p:extLst>
      <p:ext uri="{BB962C8B-B14F-4D97-AF65-F5344CB8AC3E}">
        <p14:creationId xmlns:p14="http://schemas.microsoft.com/office/powerpoint/2010/main" val="1503306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tendon</a:t>
            </a:r>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524000"/>
            <a:ext cx="6781800" cy="4335417"/>
          </a:xfrm>
          <a:prstGeom prst="rect">
            <a:avLst/>
          </a:prstGeom>
        </p:spPr>
      </p:pic>
    </p:spTree>
    <p:extLst>
      <p:ext uri="{BB962C8B-B14F-4D97-AF65-F5344CB8AC3E}">
        <p14:creationId xmlns:p14="http://schemas.microsoft.com/office/powerpoint/2010/main" val="1393471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Anisotropy</a:t>
            </a:r>
            <a:endParaRPr lang="en-US" dirty="0"/>
          </a:p>
        </p:txBody>
      </p:sp>
      <p:sp>
        <p:nvSpPr>
          <p:cNvPr id="3" name="Content Placeholder 2"/>
          <p:cNvSpPr>
            <a:spLocks noGrp="1"/>
          </p:cNvSpPr>
          <p:nvPr>
            <p:ph sz="quarter" idx="1"/>
          </p:nvPr>
        </p:nvSpPr>
        <p:spPr/>
        <p:txBody>
          <a:bodyPr/>
          <a:lstStyle/>
          <a:p>
            <a:r>
              <a:rPr lang="en-US" dirty="0" smtClean="0"/>
              <a:t>Artifact notably in muscles and tendons</a:t>
            </a:r>
          </a:p>
          <a:p>
            <a:r>
              <a:rPr lang="en-US" dirty="0" smtClean="0"/>
              <a:t>Angle of ultrasound beam should be perpendicular to the tendon</a:t>
            </a:r>
          </a:p>
          <a:p>
            <a:pPr lvl="1"/>
            <a:r>
              <a:rPr lang="en-US" dirty="0" smtClean="0"/>
              <a:t>If angle is decreased normal hyperechoic tendon will become darkly hypoechoic and resemble pathology</a:t>
            </a:r>
            <a:endParaRPr lang="en-US" dirty="0"/>
          </a:p>
        </p:txBody>
      </p:sp>
    </p:spTree>
    <p:extLst>
      <p:ext uri="{BB962C8B-B14F-4D97-AF65-F5344CB8AC3E}">
        <p14:creationId xmlns:p14="http://schemas.microsoft.com/office/powerpoint/2010/main" val="1591587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Anisotropy</a:t>
            </a:r>
            <a:endParaRPr lang="en-US"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28600" y="1453940"/>
            <a:ext cx="5834547" cy="3729864"/>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352800"/>
            <a:ext cx="6350000" cy="3325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3490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Acquired Conditions	</a:t>
            </a:r>
            <a:endParaRPr lang="en-US" dirty="0"/>
          </a:p>
        </p:txBody>
      </p:sp>
      <p:sp>
        <p:nvSpPr>
          <p:cNvPr id="2" name="Content Placeholder 1"/>
          <p:cNvSpPr>
            <a:spLocks noGrp="1"/>
          </p:cNvSpPr>
          <p:nvPr>
            <p:ph sz="quarter" idx="1"/>
          </p:nvPr>
        </p:nvSpPr>
        <p:spPr/>
        <p:txBody>
          <a:bodyPr>
            <a:normAutofit fontScale="92500"/>
          </a:bodyPr>
          <a:lstStyle/>
          <a:p>
            <a:r>
              <a:rPr lang="en-US" dirty="0" smtClean="0"/>
              <a:t>Pediatric population – tendons and ligaments are typically stronger than the growth plate</a:t>
            </a:r>
          </a:p>
          <a:p>
            <a:pPr lvl="1"/>
            <a:r>
              <a:rPr lang="en-US" dirty="0" smtClean="0"/>
              <a:t>Growth plate commonly associated with injuries</a:t>
            </a:r>
          </a:p>
          <a:p>
            <a:r>
              <a:rPr lang="en-US" dirty="0" smtClean="0"/>
              <a:t>Overuse injuries = chronic repetitive traction injury at tendon attachment to an ununited apophysis</a:t>
            </a:r>
          </a:p>
          <a:p>
            <a:r>
              <a:rPr lang="en-US" dirty="0" smtClean="0"/>
              <a:t>Chronic apophyseal stress injuries (osteochondrosis/apophysitis)</a:t>
            </a:r>
          </a:p>
          <a:p>
            <a:pPr lvl="1"/>
            <a:r>
              <a:rPr lang="en-US" dirty="0" smtClean="0"/>
              <a:t>Osgood-Schlatter disease – patellar tendon onto tibial tubercle</a:t>
            </a:r>
          </a:p>
          <a:p>
            <a:pPr lvl="1"/>
            <a:r>
              <a:rPr lang="en-US" dirty="0" smtClean="0"/>
              <a:t>Sinding-Larsen-Johannson syndrome – proximal patellar tendon</a:t>
            </a:r>
          </a:p>
          <a:p>
            <a:pPr lvl="1"/>
            <a:r>
              <a:rPr lang="en-US" dirty="0" smtClean="0"/>
              <a:t>Sever disease – Achilles tendon insertion at the calcaneus</a:t>
            </a:r>
          </a:p>
          <a:p>
            <a:pPr lvl="1"/>
            <a:r>
              <a:rPr lang="en-US" dirty="0" smtClean="0"/>
              <a:t>Triceps tendon insertion at the olecranon</a:t>
            </a:r>
          </a:p>
          <a:p>
            <a:pPr lvl="1"/>
            <a:endParaRPr lang="en-US" dirty="0" smtClean="0"/>
          </a:p>
          <a:p>
            <a:pPr marL="411480" lvl="1" indent="0">
              <a:buNone/>
            </a:pPr>
            <a:endParaRPr lang="en-US" dirty="0"/>
          </a:p>
        </p:txBody>
      </p:sp>
    </p:spTree>
    <p:extLst>
      <p:ext uri="{BB962C8B-B14F-4D97-AF65-F5344CB8AC3E}">
        <p14:creationId xmlns:p14="http://schemas.microsoft.com/office/powerpoint/2010/main" val="252903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Tendinopathy</a:t>
            </a:r>
            <a:endParaRPr lang="en-US" dirty="0"/>
          </a:p>
        </p:txBody>
      </p:sp>
      <p:sp>
        <p:nvSpPr>
          <p:cNvPr id="3" name="Content Placeholder 2"/>
          <p:cNvSpPr>
            <a:spLocks noGrp="1"/>
          </p:cNvSpPr>
          <p:nvPr>
            <p:ph sz="quarter" idx="1"/>
          </p:nvPr>
        </p:nvSpPr>
        <p:spPr/>
        <p:txBody>
          <a:bodyPr>
            <a:normAutofit fontScale="92500"/>
          </a:bodyPr>
          <a:lstStyle/>
          <a:p>
            <a:r>
              <a:rPr lang="en-US" dirty="0" smtClean="0"/>
              <a:t>Tendinosis – most frequent in athletes</a:t>
            </a:r>
          </a:p>
          <a:p>
            <a:pPr lvl="1"/>
            <a:r>
              <a:rPr lang="en-US" dirty="0" smtClean="0"/>
              <a:t>Collagen degeneration and fiber disorientation</a:t>
            </a:r>
          </a:p>
          <a:p>
            <a:pPr lvl="1"/>
            <a:r>
              <a:rPr lang="en-US" dirty="0" smtClean="0"/>
              <a:t>Increase mucoid ground substance and absence of inflammatory cells</a:t>
            </a:r>
          </a:p>
          <a:p>
            <a:pPr lvl="1"/>
            <a:r>
              <a:rPr lang="en-US" dirty="0" smtClean="0"/>
              <a:t>Neovascularity</a:t>
            </a:r>
          </a:p>
          <a:p>
            <a:r>
              <a:rPr lang="en-US" dirty="0" smtClean="0"/>
              <a:t>US findings of tendinosis</a:t>
            </a:r>
          </a:p>
          <a:p>
            <a:pPr lvl="1"/>
            <a:r>
              <a:rPr lang="en-US" dirty="0" smtClean="0"/>
              <a:t>Focal thickening</a:t>
            </a:r>
          </a:p>
          <a:p>
            <a:pPr lvl="1"/>
            <a:r>
              <a:rPr lang="en-US" dirty="0" smtClean="0"/>
              <a:t>Heterogeneous decreased echogenicity</a:t>
            </a:r>
          </a:p>
          <a:p>
            <a:pPr lvl="1"/>
            <a:r>
              <a:rPr lang="en-US" dirty="0" smtClean="0"/>
              <a:t>Loss of normal fibrillar pattern</a:t>
            </a:r>
          </a:p>
          <a:p>
            <a:pPr lvl="1"/>
            <a:r>
              <a:rPr lang="en-US" dirty="0" smtClean="0"/>
              <a:t>Intratendinous hyperemia</a:t>
            </a:r>
          </a:p>
          <a:p>
            <a:pPr lvl="1"/>
            <a:r>
              <a:rPr lang="en-US" dirty="0" smtClean="0"/>
              <a:t>Occasional calcifications</a:t>
            </a:r>
          </a:p>
          <a:p>
            <a:r>
              <a:rPr lang="en-US" dirty="0"/>
              <a:t>Proximal patellar tendinosis – “jumper’s knee”</a:t>
            </a:r>
          </a:p>
          <a:p>
            <a:endParaRPr lang="en-US" dirty="0"/>
          </a:p>
        </p:txBody>
      </p:sp>
    </p:spTree>
    <p:extLst>
      <p:ext uri="{BB962C8B-B14F-4D97-AF65-F5344CB8AC3E}">
        <p14:creationId xmlns:p14="http://schemas.microsoft.com/office/powerpoint/2010/main" val="304783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3554</TotalTime>
  <Words>1483</Words>
  <Application>Microsoft Office PowerPoint</Application>
  <PresentationFormat>On-screen Show (4:3)</PresentationFormat>
  <Paragraphs>206</Paragraphs>
  <Slides>41</Slides>
  <Notes>13</Notes>
  <HiddenSlides>0</HiddenSlides>
  <MMClips>6</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Civic</vt:lpstr>
      <vt:lpstr>US for Diagnosis of Musculoskeletal Conditions in the Young Athlete: Emphasis on Dynamic Assessment</vt:lpstr>
      <vt:lpstr>Introduction</vt:lpstr>
      <vt:lpstr>Objectives</vt:lpstr>
      <vt:lpstr>Normal Patterns</vt:lpstr>
      <vt:lpstr>Normal tendon</vt:lpstr>
      <vt:lpstr>Anisotropy</vt:lpstr>
      <vt:lpstr>Anisotropy</vt:lpstr>
      <vt:lpstr>Acquired Conditions </vt:lpstr>
      <vt:lpstr>Tendinopathy</vt:lpstr>
      <vt:lpstr>Tendinosis</vt:lpstr>
      <vt:lpstr>Tenosynovitis</vt:lpstr>
      <vt:lpstr>Tenosynovitis</vt:lpstr>
      <vt:lpstr>Partial Tear</vt:lpstr>
      <vt:lpstr>Partial Tear</vt:lpstr>
      <vt:lpstr>Partial Tear</vt:lpstr>
      <vt:lpstr>PowerPoint Presentation</vt:lpstr>
      <vt:lpstr>Full Thickness Tear</vt:lpstr>
      <vt:lpstr>Ligament Injuries</vt:lpstr>
      <vt:lpstr>PowerPoint Presentation</vt:lpstr>
      <vt:lpstr>Joint Stability</vt:lpstr>
      <vt:lpstr>PowerPoint Presentation</vt:lpstr>
      <vt:lpstr>Joint Instability from ATFL tear</vt:lpstr>
      <vt:lpstr>PowerPoint Presentation</vt:lpstr>
      <vt:lpstr>PowerPoint Presentation</vt:lpstr>
      <vt:lpstr>Avulsion Injuries</vt:lpstr>
      <vt:lpstr>Avulsion Injuries</vt:lpstr>
      <vt:lpstr>Stability</vt:lpstr>
      <vt:lpstr>Treatment of Ligament and Tendon Injuries</vt:lpstr>
      <vt:lpstr>Treatment of Ligament and Tendon Injuries</vt:lpstr>
      <vt:lpstr>Congenital Variants</vt:lpstr>
      <vt:lpstr>Conditions Affecting the Ulnar Nerve</vt:lpstr>
      <vt:lpstr>Conditions Affecting Ulnar Nerve </vt:lpstr>
      <vt:lpstr>US findings ulnar neuropathy</vt:lpstr>
      <vt:lpstr>PowerPoint Presentation</vt:lpstr>
      <vt:lpstr>Evaluation of Ulnar Nerve Dislocation</vt:lpstr>
      <vt:lpstr>PowerPoint Presentation</vt:lpstr>
      <vt:lpstr>Ulnar Nerve Dislocation</vt:lpstr>
      <vt:lpstr>Dislocating medial head of the triceps muscle and ulnar nerve</vt:lpstr>
      <vt:lpstr>Ulnar nerve and medial head triceps dislocation</vt:lpstr>
      <vt:lpstr>Additional Congenital Variants</vt:lpstr>
      <vt:lpstr>Conclusion</vt:lpstr>
    </vt:vector>
  </TitlesOfParts>
  <Company>Children's National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for Diagnosis of Musculoskeletal Conditions in the Young Athlete: Emphasis on Dynamic Assessment</dc:title>
  <dc:creator>Mehta, Nimisha</dc:creator>
  <cp:lastModifiedBy>Cielma, Tara</cp:lastModifiedBy>
  <cp:revision>46</cp:revision>
  <dcterms:created xsi:type="dcterms:W3CDTF">2015-11-20T12:07:36Z</dcterms:created>
  <dcterms:modified xsi:type="dcterms:W3CDTF">2016-11-12T12:50:29Z</dcterms:modified>
</cp:coreProperties>
</file>