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28767088"/>
  <p:notesSz cx="6858000" cy="9144000"/>
  <p:defaultTextStyle>
    <a:defPPr>
      <a:defRPr lang="en-US"/>
    </a:defPPr>
    <a:lvl1pPr marL="0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84948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69897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54845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39794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24742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09691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5994639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279588" algn="l" defTabSz="4569897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6EA"/>
    <a:srgbClr val="4AFC9F"/>
    <a:srgbClr val="66FF66"/>
    <a:srgbClr val="D60093"/>
    <a:srgbClr val="99FF33"/>
    <a:srgbClr val="FF9933"/>
    <a:srgbClr val="FFFF66"/>
    <a:srgbClr val="17480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97" autoAdjust="0"/>
  </p:normalViewPr>
  <p:slideViewPr>
    <p:cSldViewPr showGuides="1">
      <p:cViewPr>
        <p:scale>
          <a:sx n="30" d="100"/>
          <a:sy n="30" d="100"/>
        </p:scale>
        <p:origin x="-516" y="24"/>
      </p:cViewPr>
      <p:guideLst>
        <p:guide orient="horz" pos="9061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28CAE-0FB4-4F84-8C8F-D332E300671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D4C84-75E2-4A12-9085-561D0D21376E}">
      <dgm:prSet phldrT="[Text]" custT="1"/>
      <dgm:spPr>
        <a:xfrm>
          <a:off x="18435" y="5388"/>
          <a:ext cx="3441967" cy="1046474"/>
        </a:xfrm>
        <a:prstGeom prst="roundRect">
          <a:avLst>
            <a:gd name="adj" fmla="val 10000"/>
          </a:avLst>
        </a:prstGeom>
        <a:solidFill>
          <a:srgbClr val="17480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MALS Positive – 27/74</a:t>
          </a:r>
          <a:endParaRPr lang="en-US" sz="24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ED6C6684-2643-40D2-8DC6-C7A2D933EEBE}" type="parTrans" cxnId="{4BD048F5-3177-4DEE-A0FE-4853DA14DC5C}">
      <dgm:prSet/>
      <dgm:spPr/>
      <dgm:t>
        <a:bodyPr/>
        <a:lstStyle/>
        <a:p>
          <a:endParaRPr lang="en-US"/>
        </a:p>
      </dgm:t>
    </dgm:pt>
    <dgm:pt modelId="{7148F2E8-309A-447A-8360-21AA70BB8B86}" type="sibTrans" cxnId="{4BD048F5-3177-4DEE-A0FE-4853DA14DC5C}">
      <dgm:prSet/>
      <dgm:spPr/>
      <dgm:t>
        <a:bodyPr/>
        <a:lstStyle/>
        <a:p>
          <a:endParaRPr lang="en-US"/>
        </a:p>
      </dgm:t>
    </dgm:pt>
    <dgm:pt modelId="{E278DCF1-98A5-4DBB-9692-EC03037C2C7A}">
      <dgm:prSet phldrT="[Text]" custT="1"/>
      <dgm:spPr>
        <a:xfrm>
          <a:off x="706829" y="1295398"/>
          <a:ext cx="3029648" cy="1112423"/>
        </a:xfrm>
        <a:prstGeom prst="roundRect">
          <a:avLst>
            <a:gd name="adj" fmla="val 10000"/>
          </a:avLst>
        </a:prstGeom>
        <a:solidFill>
          <a:srgbClr val="99FF33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US        - 4/8 got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Sx</a:t>
          </a: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(8/27)    - 4/8 Lost to f/u</a:t>
          </a:r>
        </a:p>
      </dgm:t>
    </dgm:pt>
    <dgm:pt modelId="{62247A05-7358-465B-91EF-79DAC7AED0AC}" type="parTrans" cxnId="{EB3A275C-480E-4A1A-BC94-AC8D82E65BF6}">
      <dgm:prSet/>
      <dgm:spPr>
        <a:xfrm>
          <a:off x="362632" y="1051862"/>
          <a:ext cx="344196" cy="799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747"/>
              </a:lnTo>
              <a:lnTo>
                <a:pt x="344196" y="799747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AB4EEDCC-6757-4424-AE97-6D567E885E6C}" type="sibTrans" cxnId="{EB3A275C-480E-4A1A-BC94-AC8D82E65BF6}">
      <dgm:prSet/>
      <dgm:spPr/>
      <dgm:t>
        <a:bodyPr/>
        <a:lstStyle/>
        <a:p>
          <a:endParaRPr lang="en-US"/>
        </a:p>
      </dgm:t>
    </dgm:pt>
    <dgm:pt modelId="{962DA318-E9FE-412F-AC37-C4DC642BB7F5}">
      <dgm:prSet phldrT="[Text]" custT="1"/>
      <dgm:spPr>
        <a:xfrm>
          <a:off x="706829" y="2743207"/>
          <a:ext cx="3029648" cy="1112423"/>
        </a:xfrm>
        <a:prstGeom prst="roundRect">
          <a:avLst>
            <a:gd name="adj" fmla="val 10000"/>
          </a:avLst>
        </a:prstGeom>
        <a:solidFill>
          <a:srgbClr val="66FF66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CTA       - 6/10 got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Sx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</a:p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(10/27)  - 3/10 waiting</a:t>
          </a:r>
        </a:p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             - 1/10 FP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F103813-8579-4E1F-8D64-4F00B1A00ED5}" type="parTrans" cxnId="{3D075F7E-50F0-4C94-91F1-6F24B85150C3}">
      <dgm:prSet/>
      <dgm:spPr>
        <a:xfrm>
          <a:off x="362632" y="1051862"/>
          <a:ext cx="344196" cy="224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556"/>
              </a:lnTo>
              <a:lnTo>
                <a:pt x="344196" y="2247556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5F82DF64-B53B-4CA2-B51F-B37B1BC61E81}" type="sibTrans" cxnId="{3D075F7E-50F0-4C94-91F1-6F24B85150C3}">
      <dgm:prSet/>
      <dgm:spPr/>
      <dgm:t>
        <a:bodyPr/>
        <a:lstStyle/>
        <a:p>
          <a:endParaRPr lang="en-US"/>
        </a:p>
      </dgm:t>
    </dgm:pt>
    <dgm:pt modelId="{36F8021E-F74E-40E9-AA3A-5F8077E306C2}">
      <dgm:prSet phldrT="[Text]" custT="1"/>
      <dgm:spPr>
        <a:xfrm>
          <a:off x="4493121" y="5388"/>
          <a:ext cx="3441967" cy="104647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MALS Negative – 47/74</a:t>
          </a:r>
          <a:endParaRPr lang="en-US" sz="24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F3860B4-7E8D-47CB-B0AE-6BACC87F3983}" type="parTrans" cxnId="{4B8D4393-D284-48D6-9BB9-9D2DAAAE3BFE}">
      <dgm:prSet/>
      <dgm:spPr/>
      <dgm:t>
        <a:bodyPr/>
        <a:lstStyle/>
        <a:p>
          <a:endParaRPr lang="en-US"/>
        </a:p>
      </dgm:t>
    </dgm:pt>
    <dgm:pt modelId="{5E2F70E7-F0E0-4296-9B37-D4722EAF268B}" type="sibTrans" cxnId="{4B8D4393-D284-48D6-9BB9-9D2DAAAE3BFE}">
      <dgm:prSet/>
      <dgm:spPr/>
      <dgm:t>
        <a:bodyPr/>
        <a:lstStyle/>
        <a:p>
          <a:endParaRPr lang="en-US"/>
        </a:p>
      </dgm:t>
    </dgm:pt>
    <dgm:pt modelId="{55422470-6FF4-480F-95D9-FF53822A04D9}">
      <dgm:prSet phldrT="[Text]" custT="1"/>
      <dgm:spPr>
        <a:xfrm>
          <a:off x="5181515" y="1568222"/>
          <a:ext cx="3029648" cy="111242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5/47 - got further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neg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imaging (CT, n=4; MR, n=1) due to severity of symptoms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028947F-6659-4318-80BA-A43CF7F9883B}" type="parTrans" cxnId="{098A6090-563F-4BE9-8302-48BEDE6FFB7E}">
      <dgm:prSet/>
      <dgm:spPr>
        <a:xfrm>
          <a:off x="4837318" y="1051862"/>
          <a:ext cx="344196" cy="107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570"/>
              </a:lnTo>
              <a:lnTo>
                <a:pt x="344196" y="1072570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7BC359A0-5672-4E59-8282-CA6D55219393}" type="sibTrans" cxnId="{098A6090-563F-4BE9-8302-48BEDE6FFB7E}">
      <dgm:prSet/>
      <dgm:spPr/>
      <dgm:t>
        <a:bodyPr/>
        <a:lstStyle/>
        <a:p>
          <a:endParaRPr lang="en-US"/>
        </a:p>
      </dgm:t>
    </dgm:pt>
    <dgm:pt modelId="{0EE3C5BE-4930-4726-985E-199C388B006F}">
      <dgm:prSet phldrT="[Text]" custT="1"/>
      <dgm:spPr>
        <a:xfrm>
          <a:off x="5181515" y="3197004"/>
          <a:ext cx="3029648" cy="1112423"/>
        </a:xfrm>
        <a:prstGeom prst="roundRect">
          <a:avLst>
            <a:gd name="adj" fmla="val 10000"/>
          </a:avLst>
        </a:prstGeom>
        <a:solidFill>
          <a:srgbClr val="40D6EA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42/47 - managed conservatively 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6CDD098-0426-4A1F-A0B9-D494C1BC216B}" type="parTrans" cxnId="{C221223B-B119-4B06-AABF-C6F41ECDF775}">
      <dgm:prSet/>
      <dgm:spPr>
        <a:xfrm>
          <a:off x="4837318" y="1051862"/>
          <a:ext cx="344196" cy="270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353"/>
              </a:lnTo>
              <a:lnTo>
                <a:pt x="344196" y="2701353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endParaRPr lang="en-US" sz="2400"/>
        </a:p>
      </dgm:t>
    </dgm:pt>
    <dgm:pt modelId="{539B8151-5335-4D53-AC4D-13E72E253B94}" type="sibTrans" cxnId="{C221223B-B119-4B06-AABF-C6F41ECDF775}">
      <dgm:prSet/>
      <dgm:spPr/>
      <dgm:t>
        <a:bodyPr/>
        <a:lstStyle/>
        <a:p>
          <a:endParaRPr lang="en-US"/>
        </a:p>
      </dgm:t>
    </dgm:pt>
    <dgm:pt modelId="{4B68B791-F92F-40C8-9C80-E561E5B51D93}">
      <dgm:prSet phldrT="[Text]" custT="1"/>
      <dgm:spPr>
        <a:xfrm>
          <a:off x="706829" y="4190996"/>
          <a:ext cx="3029648" cy="1112423"/>
        </a:xfrm>
        <a:prstGeom prst="roundRect">
          <a:avLst>
            <a:gd name="adj" fmla="val 10000"/>
          </a:avLst>
        </a:prstGeom>
        <a:solidFill>
          <a:srgbClr val="4AFC9F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MRI      - 6/9 got </a:t>
          </a:r>
          <a:r>
            <a:rPr lang="en-US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Sx</a:t>
          </a:r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</a:p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(9/27)   - 2/9 waiting</a:t>
          </a:r>
        </a:p>
        <a:p>
          <a:pPr algn="l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            - 1/9 FP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D0B6FB2-AD76-4AFA-BEE4-A6804ED4EFD9}" type="parTrans" cxnId="{B97E7C1D-C6B9-4E4D-B4A6-A824C6E5BE42}">
      <dgm:prSet/>
      <dgm:spPr>
        <a:xfrm>
          <a:off x="362632" y="1051862"/>
          <a:ext cx="344196" cy="369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345"/>
              </a:lnTo>
              <a:lnTo>
                <a:pt x="344196" y="3695345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en-US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C57E444-3FC2-40FA-B853-7A27E191A274}" type="sibTrans" cxnId="{B97E7C1D-C6B9-4E4D-B4A6-A824C6E5BE42}">
      <dgm:prSet/>
      <dgm:spPr/>
      <dgm:t>
        <a:bodyPr/>
        <a:lstStyle/>
        <a:p>
          <a:endParaRPr lang="en-US"/>
        </a:p>
      </dgm:t>
    </dgm:pt>
    <dgm:pt modelId="{2607585F-B9ED-4B43-BAFD-6C604CC9C251}" type="pres">
      <dgm:prSet presAssocID="{34E28CAE-0FB4-4F84-8C8F-D332E30067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9F3B73-7482-4111-9685-90F8A83A6AF9}" type="pres">
      <dgm:prSet presAssocID="{F27D4C84-75E2-4A12-9085-561D0D21376E}" presName="root" presStyleCnt="0"/>
      <dgm:spPr/>
    </dgm:pt>
    <dgm:pt modelId="{9EA8B485-EC58-4638-A798-9121EFCC076D}" type="pres">
      <dgm:prSet presAssocID="{F27D4C84-75E2-4A12-9085-561D0D21376E}" presName="rootComposite" presStyleCnt="0"/>
      <dgm:spPr/>
    </dgm:pt>
    <dgm:pt modelId="{7FA52F92-ABCD-4DC0-9FBB-DA02CA27E60A}" type="pres">
      <dgm:prSet presAssocID="{F27D4C84-75E2-4A12-9085-561D0D21376E}" presName="rootText" presStyleLbl="node1" presStyleIdx="0" presStyleCnt="2" custScaleX="83323" custScaleY="50666"/>
      <dgm:spPr/>
      <dgm:t>
        <a:bodyPr/>
        <a:lstStyle/>
        <a:p>
          <a:endParaRPr lang="en-US"/>
        </a:p>
      </dgm:t>
    </dgm:pt>
    <dgm:pt modelId="{BFE5A0BA-FFB4-462F-A065-3A4EF05FDD46}" type="pres">
      <dgm:prSet presAssocID="{F27D4C84-75E2-4A12-9085-561D0D21376E}" presName="rootConnector" presStyleLbl="node1" presStyleIdx="0" presStyleCnt="2"/>
      <dgm:spPr/>
      <dgm:t>
        <a:bodyPr/>
        <a:lstStyle/>
        <a:p>
          <a:endParaRPr lang="en-US"/>
        </a:p>
      </dgm:t>
    </dgm:pt>
    <dgm:pt modelId="{622BCF0B-FA6C-4AE3-9FAD-62A82CA92CB5}" type="pres">
      <dgm:prSet presAssocID="{F27D4C84-75E2-4A12-9085-561D0D21376E}" presName="childShape" presStyleCnt="0"/>
      <dgm:spPr/>
    </dgm:pt>
    <dgm:pt modelId="{8B51763F-31A1-4B02-A35C-8F5842D5E982}" type="pres">
      <dgm:prSet presAssocID="{62247A05-7358-465B-91EF-79DAC7AED0AC}" presName="Name13" presStyleLbl="parChTrans1D2" presStyleIdx="0" presStyleCnt="5"/>
      <dgm:spPr/>
      <dgm:t>
        <a:bodyPr/>
        <a:lstStyle/>
        <a:p>
          <a:endParaRPr lang="en-US"/>
        </a:p>
      </dgm:t>
    </dgm:pt>
    <dgm:pt modelId="{473C1C4E-55B2-4213-B78A-AC153B0B811A}" type="pres">
      <dgm:prSet presAssocID="{E278DCF1-98A5-4DBB-9692-EC03037C2C7A}" presName="childText" presStyleLbl="bgAcc1" presStyleIdx="0" presStyleCnt="5" custScaleX="91677" custScaleY="53859" custLinFactNeighborY="-13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87B5C-F8A2-402F-89A0-E76EFBAEDA8A}" type="pres">
      <dgm:prSet presAssocID="{4F103813-8579-4E1F-8D64-4F00B1A00ED5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3EE4C12-C276-48FF-98BC-420EA3847B17}" type="pres">
      <dgm:prSet presAssocID="{962DA318-E9FE-412F-AC37-C4DC642BB7F5}" presName="childText" presStyleLbl="bgAcc1" presStyleIdx="1" presStyleCnt="5" custScaleX="91677" custScaleY="53859" custLinFactNeighborY="-21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23CD2-325D-4AA6-87CE-5202AB0DF024}" type="pres">
      <dgm:prSet presAssocID="{9D0B6FB2-AD76-4AFA-BEE4-A6804ED4EFD9}" presName="Name13" presStyleLbl="parChTrans1D2" presStyleIdx="2" presStyleCnt="5"/>
      <dgm:spPr/>
      <dgm:t>
        <a:bodyPr/>
        <a:lstStyle/>
        <a:p>
          <a:endParaRPr lang="en-US"/>
        </a:p>
      </dgm:t>
    </dgm:pt>
    <dgm:pt modelId="{CCCA9EBC-2A04-43F9-A7E8-3AA51BA0C055}" type="pres">
      <dgm:prSet presAssocID="{4B68B791-F92F-40C8-9C80-E561E5B51D93}" presName="childText" presStyleLbl="bgAcc1" presStyleIdx="2" presStyleCnt="5" custScaleX="91677" custScaleY="53859" custLinFactNeighborY="-30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F85F3-11E7-41A2-B55F-F2B68820E44E}" type="pres">
      <dgm:prSet presAssocID="{36F8021E-F74E-40E9-AA3A-5F8077E306C2}" presName="root" presStyleCnt="0"/>
      <dgm:spPr/>
    </dgm:pt>
    <dgm:pt modelId="{3D63FA8A-F6C6-4F52-87A1-5895067294FC}" type="pres">
      <dgm:prSet presAssocID="{36F8021E-F74E-40E9-AA3A-5F8077E306C2}" presName="rootComposite" presStyleCnt="0"/>
      <dgm:spPr/>
    </dgm:pt>
    <dgm:pt modelId="{44D342BF-AEE8-4B2E-8A75-2450CE51F225}" type="pres">
      <dgm:prSet presAssocID="{36F8021E-F74E-40E9-AA3A-5F8077E306C2}" presName="rootText" presStyleLbl="node1" presStyleIdx="1" presStyleCnt="2" custScaleX="83323" custScaleY="50666"/>
      <dgm:spPr/>
      <dgm:t>
        <a:bodyPr/>
        <a:lstStyle/>
        <a:p>
          <a:endParaRPr lang="en-US"/>
        </a:p>
      </dgm:t>
    </dgm:pt>
    <dgm:pt modelId="{A5EC57E5-C842-4F21-978A-2AD9D21CC416}" type="pres">
      <dgm:prSet presAssocID="{36F8021E-F74E-40E9-AA3A-5F8077E306C2}" presName="rootConnector" presStyleLbl="node1" presStyleIdx="1" presStyleCnt="2"/>
      <dgm:spPr/>
      <dgm:t>
        <a:bodyPr/>
        <a:lstStyle/>
        <a:p>
          <a:endParaRPr lang="en-US"/>
        </a:p>
      </dgm:t>
    </dgm:pt>
    <dgm:pt modelId="{E7601E09-0629-4664-BEA0-E84414ED01A0}" type="pres">
      <dgm:prSet presAssocID="{36F8021E-F74E-40E9-AA3A-5F8077E306C2}" presName="childShape" presStyleCnt="0"/>
      <dgm:spPr/>
    </dgm:pt>
    <dgm:pt modelId="{A6154E8B-5A9F-4447-AF68-ED4E2E66FC9F}" type="pres">
      <dgm:prSet presAssocID="{3028947F-6659-4318-80BA-A43CF7F9883B}" presName="Name13" presStyleLbl="parChTrans1D2" presStyleIdx="3" presStyleCnt="5"/>
      <dgm:spPr/>
      <dgm:t>
        <a:bodyPr/>
        <a:lstStyle/>
        <a:p>
          <a:endParaRPr lang="en-US"/>
        </a:p>
      </dgm:t>
    </dgm:pt>
    <dgm:pt modelId="{DDDBB46C-4CC2-4197-BD50-C89DE9379231}" type="pres">
      <dgm:prSet presAssocID="{55422470-6FF4-480F-95D9-FF53822A04D9}" presName="childText" presStyleLbl="bgAcc1" presStyleIdx="3" presStyleCnt="5" custScaleX="81713" custScaleY="5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696DF-892B-4BA0-8289-649288653AFA}" type="pres">
      <dgm:prSet presAssocID="{C6CDD098-0426-4A1F-A0B9-D494C1BC216B}" presName="Name13" presStyleLbl="parChTrans1D2" presStyleIdx="4" presStyleCnt="5"/>
      <dgm:spPr/>
      <dgm:t>
        <a:bodyPr/>
        <a:lstStyle/>
        <a:p>
          <a:endParaRPr lang="en-US"/>
        </a:p>
      </dgm:t>
    </dgm:pt>
    <dgm:pt modelId="{A5A7F401-A266-486F-B4CF-FCAB486DBE12}" type="pres">
      <dgm:prSet presAssocID="{0EE3C5BE-4930-4726-985E-199C388B006F}" presName="childText" presStyleLbl="bgAcc1" presStyleIdx="4" presStyleCnt="5" custScaleX="81713" custScaleY="5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92BDA-6FC4-4B2F-B967-0FA3A9B8341B}" type="presOf" srcId="{E278DCF1-98A5-4DBB-9692-EC03037C2C7A}" destId="{473C1C4E-55B2-4213-B78A-AC153B0B811A}" srcOrd="0" destOrd="0" presId="urn:microsoft.com/office/officeart/2005/8/layout/hierarchy3"/>
    <dgm:cxn modelId="{3446E088-4495-4DBE-9873-7E40DEDF45CC}" type="presOf" srcId="{4B68B791-F92F-40C8-9C80-E561E5B51D93}" destId="{CCCA9EBC-2A04-43F9-A7E8-3AA51BA0C055}" srcOrd="0" destOrd="0" presId="urn:microsoft.com/office/officeart/2005/8/layout/hierarchy3"/>
    <dgm:cxn modelId="{EB71ADFB-B50A-4813-A304-FA0920AF96EC}" type="presOf" srcId="{62247A05-7358-465B-91EF-79DAC7AED0AC}" destId="{8B51763F-31A1-4B02-A35C-8F5842D5E982}" srcOrd="0" destOrd="0" presId="urn:microsoft.com/office/officeart/2005/8/layout/hierarchy3"/>
    <dgm:cxn modelId="{4BD048F5-3177-4DEE-A0FE-4853DA14DC5C}" srcId="{34E28CAE-0FB4-4F84-8C8F-D332E3006710}" destId="{F27D4C84-75E2-4A12-9085-561D0D21376E}" srcOrd="0" destOrd="0" parTransId="{ED6C6684-2643-40D2-8DC6-C7A2D933EEBE}" sibTransId="{7148F2E8-309A-447A-8360-21AA70BB8B86}"/>
    <dgm:cxn modelId="{9909B1FE-6BDA-4622-B1FD-D5D67BFF6BD9}" type="presOf" srcId="{962DA318-E9FE-412F-AC37-C4DC642BB7F5}" destId="{A3EE4C12-C276-48FF-98BC-420EA3847B17}" srcOrd="0" destOrd="0" presId="urn:microsoft.com/office/officeart/2005/8/layout/hierarchy3"/>
    <dgm:cxn modelId="{40FFB1D3-482E-4D73-8A13-ABC96ABE9BF3}" type="presOf" srcId="{4F103813-8579-4E1F-8D64-4F00B1A00ED5}" destId="{7A987B5C-F8A2-402F-89A0-E76EFBAEDA8A}" srcOrd="0" destOrd="0" presId="urn:microsoft.com/office/officeart/2005/8/layout/hierarchy3"/>
    <dgm:cxn modelId="{C221223B-B119-4B06-AABF-C6F41ECDF775}" srcId="{36F8021E-F74E-40E9-AA3A-5F8077E306C2}" destId="{0EE3C5BE-4930-4726-985E-199C388B006F}" srcOrd="1" destOrd="0" parTransId="{C6CDD098-0426-4A1F-A0B9-D494C1BC216B}" sibTransId="{539B8151-5335-4D53-AC4D-13E72E253B94}"/>
    <dgm:cxn modelId="{3807CAD1-5F25-4E5C-8EF6-74FF56CE15C7}" type="presOf" srcId="{55422470-6FF4-480F-95D9-FF53822A04D9}" destId="{DDDBB46C-4CC2-4197-BD50-C89DE9379231}" srcOrd="0" destOrd="0" presId="urn:microsoft.com/office/officeart/2005/8/layout/hierarchy3"/>
    <dgm:cxn modelId="{EB3A275C-480E-4A1A-BC94-AC8D82E65BF6}" srcId="{F27D4C84-75E2-4A12-9085-561D0D21376E}" destId="{E278DCF1-98A5-4DBB-9692-EC03037C2C7A}" srcOrd="0" destOrd="0" parTransId="{62247A05-7358-465B-91EF-79DAC7AED0AC}" sibTransId="{AB4EEDCC-6757-4424-AE97-6D567E885E6C}"/>
    <dgm:cxn modelId="{098A6090-563F-4BE9-8302-48BEDE6FFB7E}" srcId="{36F8021E-F74E-40E9-AA3A-5F8077E306C2}" destId="{55422470-6FF4-480F-95D9-FF53822A04D9}" srcOrd="0" destOrd="0" parTransId="{3028947F-6659-4318-80BA-A43CF7F9883B}" sibTransId="{7BC359A0-5672-4E59-8282-CA6D55219393}"/>
    <dgm:cxn modelId="{0D96DCE2-21FD-4E7C-8C40-CB09C1DA1545}" type="presOf" srcId="{9D0B6FB2-AD76-4AFA-BEE4-A6804ED4EFD9}" destId="{AD723CD2-325D-4AA6-87CE-5202AB0DF024}" srcOrd="0" destOrd="0" presId="urn:microsoft.com/office/officeart/2005/8/layout/hierarchy3"/>
    <dgm:cxn modelId="{1444097C-0A38-49DF-972C-E3E8F069F812}" type="presOf" srcId="{F27D4C84-75E2-4A12-9085-561D0D21376E}" destId="{BFE5A0BA-FFB4-462F-A065-3A4EF05FDD46}" srcOrd="1" destOrd="0" presId="urn:microsoft.com/office/officeart/2005/8/layout/hierarchy3"/>
    <dgm:cxn modelId="{3D075F7E-50F0-4C94-91F1-6F24B85150C3}" srcId="{F27D4C84-75E2-4A12-9085-561D0D21376E}" destId="{962DA318-E9FE-412F-AC37-C4DC642BB7F5}" srcOrd="1" destOrd="0" parTransId="{4F103813-8579-4E1F-8D64-4F00B1A00ED5}" sibTransId="{5F82DF64-B53B-4CA2-B51F-B37B1BC61E81}"/>
    <dgm:cxn modelId="{EF02BE04-4374-43EB-9A4A-871D2B92DBA0}" type="presOf" srcId="{3028947F-6659-4318-80BA-A43CF7F9883B}" destId="{A6154E8B-5A9F-4447-AF68-ED4E2E66FC9F}" srcOrd="0" destOrd="0" presId="urn:microsoft.com/office/officeart/2005/8/layout/hierarchy3"/>
    <dgm:cxn modelId="{BECD5E31-D24E-449B-96E5-5EC273A652DD}" type="presOf" srcId="{0EE3C5BE-4930-4726-985E-199C388B006F}" destId="{A5A7F401-A266-486F-B4CF-FCAB486DBE12}" srcOrd="0" destOrd="0" presId="urn:microsoft.com/office/officeart/2005/8/layout/hierarchy3"/>
    <dgm:cxn modelId="{37EDCE3D-EF1D-4459-BF64-A14B7AF0F5CF}" type="presOf" srcId="{C6CDD098-0426-4A1F-A0B9-D494C1BC216B}" destId="{849696DF-892B-4BA0-8289-649288653AFA}" srcOrd="0" destOrd="0" presId="urn:microsoft.com/office/officeart/2005/8/layout/hierarchy3"/>
    <dgm:cxn modelId="{7D55E1B9-5BF2-4E9D-8C4A-6D84771F5E92}" type="presOf" srcId="{F27D4C84-75E2-4A12-9085-561D0D21376E}" destId="{7FA52F92-ABCD-4DC0-9FBB-DA02CA27E60A}" srcOrd="0" destOrd="0" presId="urn:microsoft.com/office/officeart/2005/8/layout/hierarchy3"/>
    <dgm:cxn modelId="{1CD7761A-5B97-46AB-98FB-AABF498547C2}" type="presOf" srcId="{36F8021E-F74E-40E9-AA3A-5F8077E306C2}" destId="{44D342BF-AEE8-4B2E-8A75-2450CE51F225}" srcOrd="0" destOrd="0" presId="urn:microsoft.com/office/officeart/2005/8/layout/hierarchy3"/>
    <dgm:cxn modelId="{4B8D4393-D284-48D6-9BB9-9D2DAAAE3BFE}" srcId="{34E28CAE-0FB4-4F84-8C8F-D332E3006710}" destId="{36F8021E-F74E-40E9-AA3A-5F8077E306C2}" srcOrd="1" destOrd="0" parTransId="{FF3860B4-7E8D-47CB-B0AE-6BACC87F3983}" sibTransId="{5E2F70E7-F0E0-4296-9B37-D4722EAF268B}"/>
    <dgm:cxn modelId="{538F308C-85AD-417A-AC13-993A3F74F77F}" type="presOf" srcId="{34E28CAE-0FB4-4F84-8C8F-D332E3006710}" destId="{2607585F-B9ED-4B43-BAFD-6C604CC9C251}" srcOrd="0" destOrd="0" presId="urn:microsoft.com/office/officeart/2005/8/layout/hierarchy3"/>
    <dgm:cxn modelId="{0F3776CE-7A3B-4261-B7F6-1E9ED360D1A3}" type="presOf" srcId="{36F8021E-F74E-40E9-AA3A-5F8077E306C2}" destId="{A5EC57E5-C842-4F21-978A-2AD9D21CC416}" srcOrd="1" destOrd="0" presId="urn:microsoft.com/office/officeart/2005/8/layout/hierarchy3"/>
    <dgm:cxn modelId="{B97E7C1D-C6B9-4E4D-B4A6-A824C6E5BE42}" srcId="{F27D4C84-75E2-4A12-9085-561D0D21376E}" destId="{4B68B791-F92F-40C8-9C80-E561E5B51D93}" srcOrd="2" destOrd="0" parTransId="{9D0B6FB2-AD76-4AFA-BEE4-A6804ED4EFD9}" sibTransId="{9C57E444-3FC2-40FA-B853-7A27E191A274}"/>
    <dgm:cxn modelId="{CA929C2C-DF46-4EFB-8A05-955461D5FDEF}" type="presParOf" srcId="{2607585F-B9ED-4B43-BAFD-6C604CC9C251}" destId="{829F3B73-7482-4111-9685-90F8A83A6AF9}" srcOrd="0" destOrd="0" presId="urn:microsoft.com/office/officeart/2005/8/layout/hierarchy3"/>
    <dgm:cxn modelId="{8C74FFA4-E970-4607-A3A2-F27B8C02EC65}" type="presParOf" srcId="{829F3B73-7482-4111-9685-90F8A83A6AF9}" destId="{9EA8B485-EC58-4638-A798-9121EFCC076D}" srcOrd="0" destOrd="0" presId="urn:microsoft.com/office/officeart/2005/8/layout/hierarchy3"/>
    <dgm:cxn modelId="{C3486B64-F43F-4491-A90F-02CFF337A11B}" type="presParOf" srcId="{9EA8B485-EC58-4638-A798-9121EFCC076D}" destId="{7FA52F92-ABCD-4DC0-9FBB-DA02CA27E60A}" srcOrd="0" destOrd="0" presId="urn:microsoft.com/office/officeart/2005/8/layout/hierarchy3"/>
    <dgm:cxn modelId="{28C03B23-A404-4490-ACAE-3A8884E186E0}" type="presParOf" srcId="{9EA8B485-EC58-4638-A798-9121EFCC076D}" destId="{BFE5A0BA-FFB4-462F-A065-3A4EF05FDD46}" srcOrd="1" destOrd="0" presId="urn:microsoft.com/office/officeart/2005/8/layout/hierarchy3"/>
    <dgm:cxn modelId="{45633BD9-DBEC-4498-8071-3A3575FF990C}" type="presParOf" srcId="{829F3B73-7482-4111-9685-90F8A83A6AF9}" destId="{622BCF0B-FA6C-4AE3-9FAD-62A82CA92CB5}" srcOrd="1" destOrd="0" presId="urn:microsoft.com/office/officeart/2005/8/layout/hierarchy3"/>
    <dgm:cxn modelId="{21F94B97-BA87-4017-AF45-50481861263C}" type="presParOf" srcId="{622BCF0B-FA6C-4AE3-9FAD-62A82CA92CB5}" destId="{8B51763F-31A1-4B02-A35C-8F5842D5E982}" srcOrd="0" destOrd="0" presId="urn:microsoft.com/office/officeart/2005/8/layout/hierarchy3"/>
    <dgm:cxn modelId="{9E2A4ED4-BAEF-4346-B6F3-B35C352F8D16}" type="presParOf" srcId="{622BCF0B-FA6C-4AE3-9FAD-62A82CA92CB5}" destId="{473C1C4E-55B2-4213-B78A-AC153B0B811A}" srcOrd="1" destOrd="0" presId="urn:microsoft.com/office/officeart/2005/8/layout/hierarchy3"/>
    <dgm:cxn modelId="{F3EA2254-D4AF-47CF-A1A3-2492BD6ACDFC}" type="presParOf" srcId="{622BCF0B-FA6C-4AE3-9FAD-62A82CA92CB5}" destId="{7A987B5C-F8A2-402F-89A0-E76EFBAEDA8A}" srcOrd="2" destOrd="0" presId="urn:microsoft.com/office/officeart/2005/8/layout/hierarchy3"/>
    <dgm:cxn modelId="{7FE4CCB1-6F7F-4820-B651-9D80D18F4C9F}" type="presParOf" srcId="{622BCF0B-FA6C-4AE3-9FAD-62A82CA92CB5}" destId="{A3EE4C12-C276-48FF-98BC-420EA3847B17}" srcOrd="3" destOrd="0" presId="urn:microsoft.com/office/officeart/2005/8/layout/hierarchy3"/>
    <dgm:cxn modelId="{04AD5FCC-14F6-4713-8B16-F491D8107088}" type="presParOf" srcId="{622BCF0B-FA6C-4AE3-9FAD-62A82CA92CB5}" destId="{AD723CD2-325D-4AA6-87CE-5202AB0DF024}" srcOrd="4" destOrd="0" presId="urn:microsoft.com/office/officeart/2005/8/layout/hierarchy3"/>
    <dgm:cxn modelId="{A32D8488-2EB6-4446-9E7B-845364EBF275}" type="presParOf" srcId="{622BCF0B-FA6C-4AE3-9FAD-62A82CA92CB5}" destId="{CCCA9EBC-2A04-43F9-A7E8-3AA51BA0C055}" srcOrd="5" destOrd="0" presId="urn:microsoft.com/office/officeart/2005/8/layout/hierarchy3"/>
    <dgm:cxn modelId="{FB9A6CA2-5BE5-42DD-A18F-03F20CC9B3F0}" type="presParOf" srcId="{2607585F-B9ED-4B43-BAFD-6C604CC9C251}" destId="{F4AF85F3-11E7-41A2-B55F-F2B68820E44E}" srcOrd="1" destOrd="0" presId="urn:microsoft.com/office/officeart/2005/8/layout/hierarchy3"/>
    <dgm:cxn modelId="{79BE2C4B-05C4-4B4A-A6CC-2994493077EF}" type="presParOf" srcId="{F4AF85F3-11E7-41A2-B55F-F2B68820E44E}" destId="{3D63FA8A-F6C6-4F52-87A1-5895067294FC}" srcOrd="0" destOrd="0" presId="urn:microsoft.com/office/officeart/2005/8/layout/hierarchy3"/>
    <dgm:cxn modelId="{13C14D77-A259-4B2C-828E-D5B8527B10A9}" type="presParOf" srcId="{3D63FA8A-F6C6-4F52-87A1-5895067294FC}" destId="{44D342BF-AEE8-4B2E-8A75-2450CE51F225}" srcOrd="0" destOrd="0" presId="urn:microsoft.com/office/officeart/2005/8/layout/hierarchy3"/>
    <dgm:cxn modelId="{CA5613CA-A68C-43DF-ACC3-9FD40A179676}" type="presParOf" srcId="{3D63FA8A-F6C6-4F52-87A1-5895067294FC}" destId="{A5EC57E5-C842-4F21-978A-2AD9D21CC416}" srcOrd="1" destOrd="0" presId="urn:microsoft.com/office/officeart/2005/8/layout/hierarchy3"/>
    <dgm:cxn modelId="{AFBA2C8E-0966-4C88-A2C9-ED506F831239}" type="presParOf" srcId="{F4AF85F3-11E7-41A2-B55F-F2B68820E44E}" destId="{E7601E09-0629-4664-BEA0-E84414ED01A0}" srcOrd="1" destOrd="0" presId="urn:microsoft.com/office/officeart/2005/8/layout/hierarchy3"/>
    <dgm:cxn modelId="{9625D667-8E3B-4D24-B798-94034EC8C337}" type="presParOf" srcId="{E7601E09-0629-4664-BEA0-E84414ED01A0}" destId="{A6154E8B-5A9F-4447-AF68-ED4E2E66FC9F}" srcOrd="0" destOrd="0" presId="urn:microsoft.com/office/officeart/2005/8/layout/hierarchy3"/>
    <dgm:cxn modelId="{6F8D2A59-C835-48B3-AA24-6AADC802596D}" type="presParOf" srcId="{E7601E09-0629-4664-BEA0-E84414ED01A0}" destId="{DDDBB46C-4CC2-4197-BD50-C89DE9379231}" srcOrd="1" destOrd="0" presId="urn:microsoft.com/office/officeart/2005/8/layout/hierarchy3"/>
    <dgm:cxn modelId="{CF4C674B-E15A-4CC3-A0E2-84B764BF5377}" type="presParOf" srcId="{E7601E09-0629-4664-BEA0-E84414ED01A0}" destId="{849696DF-892B-4BA0-8289-649288653AFA}" srcOrd="2" destOrd="0" presId="urn:microsoft.com/office/officeart/2005/8/layout/hierarchy3"/>
    <dgm:cxn modelId="{779E452F-0540-4733-98A0-EBE713539CE9}" type="presParOf" srcId="{E7601E09-0629-4664-BEA0-E84414ED01A0}" destId="{A5A7F401-A266-486F-B4CF-FCAB486DBE12}" srcOrd="3" destOrd="0" presId="urn:microsoft.com/office/officeart/2005/8/layout/hierarchy3"/>
  </dgm:cxnLst>
  <dgm:bg/>
  <dgm:whole>
    <a:ln w="28575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2F92-ABCD-4DC0-9FBB-DA02CA27E60A}">
      <dsp:nvSpPr>
        <dsp:cNvPr id="0" name=""/>
        <dsp:cNvSpPr/>
      </dsp:nvSpPr>
      <dsp:spPr>
        <a:xfrm>
          <a:off x="2754" y="662476"/>
          <a:ext cx="4016403" cy="1221122"/>
        </a:xfrm>
        <a:prstGeom prst="roundRect">
          <a:avLst>
            <a:gd name="adj" fmla="val 10000"/>
          </a:avLst>
        </a:prstGeom>
        <a:solidFill>
          <a:srgbClr val="17480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MALS Positive – 27/74</a:t>
          </a:r>
          <a:endParaRPr lang="en-US" sz="2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8519" y="698241"/>
        <a:ext cx="3944873" cy="1149592"/>
      </dsp:txXfrm>
    </dsp:sp>
    <dsp:sp modelId="{8B51763F-31A1-4B02-A35C-8F5842D5E982}">
      <dsp:nvSpPr>
        <dsp:cNvPr id="0" name=""/>
        <dsp:cNvSpPr/>
      </dsp:nvSpPr>
      <dsp:spPr>
        <a:xfrm>
          <a:off x="404395" y="1883598"/>
          <a:ext cx="401640" cy="93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747"/>
              </a:lnTo>
              <a:lnTo>
                <a:pt x="344196" y="799747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1C4E-55B2-4213-B78A-AC153B0B811A}">
      <dsp:nvSpPr>
        <dsp:cNvPr id="0" name=""/>
        <dsp:cNvSpPr/>
      </dsp:nvSpPr>
      <dsp:spPr>
        <a:xfrm>
          <a:off x="806035" y="2167777"/>
          <a:ext cx="3535272" cy="1298077"/>
        </a:xfrm>
        <a:prstGeom prst="roundRect">
          <a:avLst>
            <a:gd name="adj" fmla="val 10000"/>
          </a:avLst>
        </a:prstGeom>
        <a:solidFill>
          <a:srgbClr val="99FF33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US        - 4/8 got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Sx</a:t>
          </a: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(8/27)    - 4/8 Lost to f/u</a:t>
          </a:r>
        </a:p>
      </dsp:txBody>
      <dsp:txXfrm>
        <a:off x="844054" y="2205796"/>
        <a:ext cx="3459234" cy="1222039"/>
      </dsp:txXfrm>
    </dsp:sp>
    <dsp:sp modelId="{7A987B5C-F8A2-402F-89A0-E76EFBAEDA8A}">
      <dsp:nvSpPr>
        <dsp:cNvPr id="0" name=""/>
        <dsp:cNvSpPr/>
      </dsp:nvSpPr>
      <dsp:spPr>
        <a:xfrm>
          <a:off x="404395" y="1883598"/>
          <a:ext cx="401640" cy="262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556"/>
              </a:lnTo>
              <a:lnTo>
                <a:pt x="344196" y="2247556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E4C12-C276-48FF-98BC-420EA3847B17}">
      <dsp:nvSpPr>
        <dsp:cNvPr id="0" name=""/>
        <dsp:cNvSpPr/>
      </dsp:nvSpPr>
      <dsp:spPr>
        <a:xfrm>
          <a:off x="806035" y="3857214"/>
          <a:ext cx="3535272" cy="1298077"/>
        </a:xfrm>
        <a:prstGeom prst="roundRect">
          <a:avLst>
            <a:gd name="adj" fmla="val 10000"/>
          </a:avLst>
        </a:prstGeom>
        <a:solidFill>
          <a:srgbClr val="66FF66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CTA       - 6/10 got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Sx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(10/27)  - 3/10 waiting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             - 1/10 FP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844054" y="3895233"/>
        <a:ext cx="3459234" cy="1222039"/>
      </dsp:txXfrm>
    </dsp:sp>
    <dsp:sp modelId="{AD723CD2-325D-4AA6-87CE-5202AB0DF024}">
      <dsp:nvSpPr>
        <dsp:cNvPr id="0" name=""/>
        <dsp:cNvSpPr/>
      </dsp:nvSpPr>
      <dsp:spPr>
        <a:xfrm>
          <a:off x="404395" y="1883598"/>
          <a:ext cx="401640" cy="431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345"/>
              </a:lnTo>
              <a:lnTo>
                <a:pt x="344196" y="3695345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A9EBC-2A04-43F9-A7E8-3AA51BA0C055}">
      <dsp:nvSpPr>
        <dsp:cNvPr id="0" name=""/>
        <dsp:cNvSpPr/>
      </dsp:nvSpPr>
      <dsp:spPr>
        <a:xfrm>
          <a:off x="806035" y="5546627"/>
          <a:ext cx="3535272" cy="1298077"/>
        </a:xfrm>
        <a:prstGeom prst="roundRect">
          <a:avLst>
            <a:gd name="adj" fmla="val 10000"/>
          </a:avLst>
        </a:prstGeom>
        <a:solidFill>
          <a:srgbClr val="4AFC9F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MRI      - 6/9 got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Sx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(9/27)   - 2/9 waiting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            - 1/9 FP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844054" y="5584646"/>
        <a:ext cx="3459234" cy="1222039"/>
      </dsp:txXfrm>
    </dsp:sp>
    <dsp:sp modelId="{44D342BF-AEE8-4B2E-8A75-2450CE51F225}">
      <dsp:nvSpPr>
        <dsp:cNvPr id="0" name=""/>
        <dsp:cNvSpPr/>
      </dsp:nvSpPr>
      <dsp:spPr>
        <a:xfrm>
          <a:off x="5224229" y="662476"/>
          <a:ext cx="4016403" cy="12211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MALS Negative – 47/74</a:t>
          </a:r>
          <a:endParaRPr lang="en-US" sz="2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259994" y="698241"/>
        <a:ext cx="3944873" cy="1149592"/>
      </dsp:txXfrm>
    </dsp:sp>
    <dsp:sp modelId="{A6154E8B-5A9F-4447-AF68-ED4E2E66FC9F}">
      <dsp:nvSpPr>
        <dsp:cNvPr id="0" name=""/>
        <dsp:cNvSpPr/>
      </dsp:nvSpPr>
      <dsp:spPr>
        <a:xfrm>
          <a:off x="5625869" y="1883598"/>
          <a:ext cx="401640" cy="12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570"/>
              </a:lnTo>
              <a:lnTo>
                <a:pt x="344196" y="1072570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BB46C-4CC2-4197-BD50-C89DE9379231}">
      <dsp:nvSpPr>
        <dsp:cNvPr id="0" name=""/>
        <dsp:cNvSpPr/>
      </dsp:nvSpPr>
      <dsp:spPr>
        <a:xfrm>
          <a:off x="6027510" y="2486133"/>
          <a:ext cx="3151037" cy="129807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5/47 - got further </a:t>
          </a:r>
          <a:r>
            <a:rPr lang="en-US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neg</a:t>
          </a: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imaging (CT, n=4; MR, n=1) due to severity of symptoms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6065529" y="2524152"/>
        <a:ext cx="3074999" cy="1222039"/>
      </dsp:txXfrm>
    </dsp:sp>
    <dsp:sp modelId="{849696DF-892B-4BA0-8289-649288653AFA}">
      <dsp:nvSpPr>
        <dsp:cNvPr id="0" name=""/>
        <dsp:cNvSpPr/>
      </dsp:nvSpPr>
      <dsp:spPr>
        <a:xfrm>
          <a:off x="5625869" y="1883598"/>
          <a:ext cx="401640" cy="3152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353"/>
              </a:lnTo>
              <a:lnTo>
                <a:pt x="344196" y="2701353"/>
              </a:lnTo>
            </a:path>
          </a:pathLst>
        </a:custGeom>
        <a:noFill/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7F401-A266-486F-B4CF-FCAB486DBE12}">
      <dsp:nvSpPr>
        <dsp:cNvPr id="0" name=""/>
        <dsp:cNvSpPr/>
      </dsp:nvSpPr>
      <dsp:spPr>
        <a:xfrm>
          <a:off x="6027510" y="4386746"/>
          <a:ext cx="3151037" cy="1298077"/>
        </a:xfrm>
        <a:prstGeom prst="roundRect">
          <a:avLst>
            <a:gd name="adj" fmla="val 10000"/>
          </a:avLst>
        </a:prstGeom>
        <a:solidFill>
          <a:srgbClr val="40D6EA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42/47 - managed conservatively 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6065529" y="4424765"/>
        <a:ext cx="3074999" cy="122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936445"/>
            <a:ext cx="43525440" cy="61662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301350"/>
            <a:ext cx="35844480" cy="73515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4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4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7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152020"/>
            <a:ext cx="11521440" cy="2454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152020"/>
            <a:ext cx="33710880" cy="2454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8485520"/>
            <a:ext cx="43525440" cy="5713463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192722"/>
            <a:ext cx="43525440" cy="6292798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84948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69897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4845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39794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247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0969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94639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27958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6712323"/>
            <a:ext cx="22616160" cy="1898494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6712323"/>
            <a:ext cx="22616160" cy="1898494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439302"/>
            <a:ext cx="22625053" cy="2683594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4948" indent="0">
              <a:buNone/>
              <a:defRPr sz="10000" b="1"/>
            </a:lvl2pPr>
            <a:lvl3pPr marL="4569897" indent="0">
              <a:buNone/>
              <a:defRPr sz="9000" b="1"/>
            </a:lvl3pPr>
            <a:lvl4pPr marL="6854845" indent="0">
              <a:buNone/>
              <a:defRPr sz="8000" b="1"/>
            </a:lvl4pPr>
            <a:lvl5pPr marL="9139794" indent="0">
              <a:buNone/>
              <a:defRPr sz="8000" b="1"/>
            </a:lvl5pPr>
            <a:lvl6pPr marL="11424742" indent="0">
              <a:buNone/>
              <a:defRPr sz="8000" b="1"/>
            </a:lvl6pPr>
            <a:lvl7pPr marL="13709691" indent="0">
              <a:buNone/>
              <a:defRPr sz="8000" b="1"/>
            </a:lvl7pPr>
            <a:lvl8pPr marL="15994639" indent="0">
              <a:buNone/>
              <a:defRPr sz="8000" b="1"/>
            </a:lvl8pPr>
            <a:lvl9pPr marL="18279588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9122896"/>
            <a:ext cx="22625053" cy="16574373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6439302"/>
            <a:ext cx="22633940" cy="2683594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4948" indent="0">
              <a:buNone/>
              <a:defRPr sz="10000" b="1"/>
            </a:lvl2pPr>
            <a:lvl3pPr marL="4569897" indent="0">
              <a:buNone/>
              <a:defRPr sz="9000" b="1"/>
            </a:lvl3pPr>
            <a:lvl4pPr marL="6854845" indent="0">
              <a:buNone/>
              <a:defRPr sz="8000" b="1"/>
            </a:lvl4pPr>
            <a:lvl5pPr marL="9139794" indent="0">
              <a:buNone/>
              <a:defRPr sz="8000" b="1"/>
            </a:lvl5pPr>
            <a:lvl6pPr marL="11424742" indent="0">
              <a:buNone/>
              <a:defRPr sz="8000" b="1"/>
            </a:lvl6pPr>
            <a:lvl7pPr marL="13709691" indent="0">
              <a:buNone/>
              <a:defRPr sz="8000" b="1"/>
            </a:lvl7pPr>
            <a:lvl8pPr marL="15994639" indent="0">
              <a:buNone/>
              <a:defRPr sz="8000" b="1"/>
            </a:lvl8pPr>
            <a:lvl9pPr marL="18279588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9122896"/>
            <a:ext cx="22633940" cy="16574373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145356"/>
            <a:ext cx="16846553" cy="4874423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145358"/>
            <a:ext cx="28625800" cy="24551913"/>
          </a:xfrm>
        </p:spPr>
        <p:txBody>
          <a:bodyPr/>
          <a:lstStyle>
            <a:lvl1pPr>
              <a:defRPr sz="16000"/>
            </a:lvl1pPr>
            <a:lvl2pPr>
              <a:defRPr sz="14000"/>
            </a:lvl2pPr>
            <a:lvl3pPr>
              <a:defRPr sz="12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019782"/>
            <a:ext cx="16846553" cy="19677489"/>
          </a:xfrm>
        </p:spPr>
        <p:txBody>
          <a:bodyPr/>
          <a:lstStyle>
            <a:lvl1pPr marL="0" indent="0">
              <a:buNone/>
              <a:defRPr sz="7000"/>
            </a:lvl1pPr>
            <a:lvl2pPr marL="2284948" indent="0">
              <a:buNone/>
              <a:defRPr sz="6000"/>
            </a:lvl2pPr>
            <a:lvl3pPr marL="4569897" indent="0">
              <a:buNone/>
              <a:defRPr sz="5000"/>
            </a:lvl3pPr>
            <a:lvl4pPr marL="6854845" indent="0">
              <a:buNone/>
              <a:defRPr sz="4500"/>
            </a:lvl4pPr>
            <a:lvl5pPr marL="9139794" indent="0">
              <a:buNone/>
              <a:defRPr sz="4500"/>
            </a:lvl5pPr>
            <a:lvl6pPr marL="11424742" indent="0">
              <a:buNone/>
              <a:defRPr sz="4500"/>
            </a:lvl6pPr>
            <a:lvl7pPr marL="13709691" indent="0">
              <a:buNone/>
              <a:defRPr sz="4500"/>
            </a:lvl7pPr>
            <a:lvl8pPr marL="15994639" indent="0">
              <a:buNone/>
              <a:defRPr sz="4500"/>
            </a:lvl8pPr>
            <a:lvl9pPr marL="18279588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0136962"/>
            <a:ext cx="30723840" cy="237728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570392"/>
            <a:ext cx="30723840" cy="17260253"/>
          </a:xfrm>
        </p:spPr>
        <p:txBody>
          <a:bodyPr/>
          <a:lstStyle>
            <a:lvl1pPr marL="0" indent="0">
              <a:buNone/>
              <a:defRPr sz="16000"/>
            </a:lvl1pPr>
            <a:lvl2pPr marL="2284948" indent="0">
              <a:buNone/>
              <a:defRPr sz="14000"/>
            </a:lvl2pPr>
            <a:lvl3pPr marL="4569897" indent="0">
              <a:buNone/>
              <a:defRPr sz="12000"/>
            </a:lvl3pPr>
            <a:lvl4pPr marL="6854845" indent="0">
              <a:buNone/>
              <a:defRPr sz="10000"/>
            </a:lvl4pPr>
            <a:lvl5pPr marL="9139794" indent="0">
              <a:buNone/>
              <a:defRPr sz="10000"/>
            </a:lvl5pPr>
            <a:lvl6pPr marL="11424742" indent="0">
              <a:buNone/>
              <a:defRPr sz="10000"/>
            </a:lvl6pPr>
            <a:lvl7pPr marL="13709691" indent="0">
              <a:buNone/>
              <a:defRPr sz="10000"/>
            </a:lvl7pPr>
            <a:lvl8pPr marL="15994639" indent="0">
              <a:buNone/>
              <a:defRPr sz="10000"/>
            </a:lvl8pPr>
            <a:lvl9pPr marL="18279588" indent="0">
              <a:buNone/>
              <a:defRPr sz="10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2514244"/>
            <a:ext cx="30723840" cy="3376135"/>
          </a:xfrm>
        </p:spPr>
        <p:txBody>
          <a:bodyPr/>
          <a:lstStyle>
            <a:lvl1pPr marL="0" indent="0">
              <a:buNone/>
              <a:defRPr sz="7000"/>
            </a:lvl1pPr>
            <a:lvl2pPr marL="2284948" indent="0">
              <a:buNone/>
              <a:defRPr sz="6000"/>
            </a:lvl2pPr>
            <a:lvl3pPr marL="4569897" indent="0">
              <a:buNone/>
              <a:defRPr sz="5000"/>
            </a:lvl3pPr>
            <a:lvl4pPr marL="6854845" indent="0">
              <a:buNone/>
              <a:defRPr sz="4500"/>
            </a:lvl4pPr>
            <a:lvl5pPr marL="9139794" indent="0">
              <a:buNone/>
              <a:defRPr sz="4500"/>
            </a:lvl5pPr>
            <a:lvl6pPr marL="11424742" indent="0">
              <a:buNone/>
              <a:defRPr sz="4500"/>
            </a:lvl6pPr>
            <a:lvl7pPr marL="13709691" indent="0">
              <a:buNone/>
              <a:defRPr sz="4500"/>
            </a:lvl7pPr>
            <a:lvl8pPr marL="15994639" indent="0">
              <a:buNone/>
              <a:defRPr sz="4500"/>
            </a:lvl8pPr>
            <a:lvl9pPr marL="18279588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000000"/>
            </a:gs>
            <a:gs pos="80000">
              <a:srgbClr val="0A128C"/>
            </a:gs>
            <a:gs pos="89000">
              <a:srgbClr val="181CC7"/>
            </a:gs>
            <a:gs pos="98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152017"/>
            <a:ext cx="46085760" cy="4794515"/>
          </a:xfrm>
          <a:prstGeom prst="rect">
            <a:avLst/>
          </a:prstGeom>
        </p:spPr>
        <p:txBody>
          <a:bodyPr vert="horz" lIns="456990" tIns="228495" rIns="456990" bIns="2284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712323"/>
            <a:ext cx="46085760" cy="18984948"/>
          </a:xfrm>
          <a:prstGeom prst="rect">
            <a:avLst/>
          </a:prstGeom>
        </p:spPr>
        <p:txBody>
          <a:bodyPr vert="horz" lIns="456990" tIns="228495" rIns="456990" bIns="2284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6662831"/>
            <a:ext cx="11948160" cy="1531581"/>
          </a:xfrm>
          <a:prstGeom prst="rect">
            <a:avLst/>
          </a:prstGeom>
        </p:spPr>
        <p:txBody>
          <a:bodyPr vert="horz" lIns="456990" tIns="228495" rIns="456990" bIns="228495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EE2A-496F-4991-9CEE-D28A2904658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62831"/>
            <a:ext cx="16215360" cy="1531581"/>
          </a:xfrm>
          <a:prstGeom prst="rect">
            <a:avLst/>
          </a:prstGeom>
        </p:spPr>
        <p:txBody>
          <a:bodyPr vert="horz" lIns="456990" tIns="228495" rIns="456990" bIns="228495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26662831"/>
            <a:ext cx="11948160" cy="1531581"/>
          </a:xfrm>
          <a:prstGeom prst="rect">
            <a:avLst/>
          </a:prstGeom>
        </p:spPr>
        <p:txBody>
          <a:bodyPr vert="horz" lIns="456990" tIns="228495" rIns="456990" bIns="228495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2019-6579-4FFC-8CFA-6916D580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897" rtl="0" eaLnBrk="1" latinLnBrk="0" hangingPunct="1">
        <a:spcBef>
          <a:spcPct val="0"/>
        </a:spcBef>
        <a:buNone/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11" indent="-1713711" algn="l" defTabSz="4569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3041" indent="-1428093" algn="l" defTabSz="456989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0" kern="1200">
          <a:solidFill>
            <a:schemeClr val="tx1"/>
          </a:solidFill>
          <a:latin typeface="+mn-lt"/>
          <a:ea typeface="+mn-ea"/>
          <a:cs typeface="+mn-cs"/>
        </a:defRPr>
      </a:lvl2pPr>
      <a:lvl3pPr marL="5712371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7320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2268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7216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2165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7113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2062" indent="-1142474" algn="l" defTabSz="45698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4948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69897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4845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39794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4742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9691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4639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79588" algn="l" defTabSz="4569897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Data" Target="../diagrams/data1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diagramDrawing" Target="../diagrams/drawing1.xml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microsoft.com/office/2007/relationships/hdphoto" Target="../media/hdphoto4.wdp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5"/>
          <p:cNvSpPr>
            <a:spLocks noChangeArrowheads="1"/>
          </p:cNvSpPr>
          <p:nvPr/>
        </p:nvSpPr>
        <p:spPr bwMode="auto">
          <a:xfrm>
            <a:off x="4914945" y="-1"/>
            <a:ext cx="43043061" cy="4244337"/>
          </a:xfrm>
          <a:prstGeom prst="rect">
            <a:avLst/>
          </a:prstGeom>
          <a:noFill/>
          <a:ln w="0" cap="sq" cmpd="sng" algn="ctr">
            <a:noFill/>
            <a:prstDash val="solid"/>
            <a:round/>
            <a:headEnd/>
            <a:tailEnd/>
          </a:ln>
          <a:effectLst/>
        </p:spPr>
        <p:txBody>
          <a:bodyPr wrap="none" lIns="2988026" tIns="821706" rIns="2988026" bIns="0"/>
          <a:lstStyle/>
          <a:p>
            <a:pPr algn="ctr" defTabSz="55108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ln cmpd="dbl">
                  <a:noFill/>
                  <a:prstDash val="sysDot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Diagnosis of Median Arcuate Ligament Syndrome (MALS): A Single Institutional Experience</a:t>
            </a:r>
            <a:endParaRPr lang="en-US" sz="6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8763000" y="1658144"/>
            <a:ext cx="28727399" cy="30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73502" rIns="0" bIns="0"/>
          <a:lstStyle>
            <a:lvl1pPr defTabSz="431006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1006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1006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1006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1006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3100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6B02"/>
              </a:buClr>
              <a:buSzPct val="120000"/>
              <a:buFontTx/>
              <a:buNone/>
              <a:tabLst/>
              <a:defRPr/>
            </a:pPr>
            <a:r>
              <a:rPr kumimoji="0" lang="en-US" alt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Anjum Bandarkar, MD, Hansel Otero, MD</a:t>
            </a:r>
            <a:r>
              <a:rPr kumimoji="0" lang="en-US" alt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3600" b="0" i="0" u="none" strike="noStrike" kern="0" cap="none" spc="0" normalizeH="0" baseline="3000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_  </a:t>
            </a:r>
            <a:r>
              <a:rPr kumimoji="0" lang="en-US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Children’s 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National Health</a:t>
            </a:r>
            <a:r>
              <a:rPr kumimoji="0" lang="en-US" alt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" charset="0"/>
                <a:cs typeface="Arial" charset="0"/>
              </a:rPr>
              <a:t>System, Washington, DC, USA </a:t>
            </a:r>
          </a:p>
        </p:txBody>
      </p:sp>
      <p:sp>
        <p:nvSpPr>
          <p:cNvPr id="15" name="Text Box 325"/>
          <p:cNvSpPr txBox="1">
            <a:spLocks noChangeArrowheads="1"/>
          </p:cNvSpPr>
          <p:nvPr/>
        </p:nvSpPr>
        <p:spPr bwMode="auto">
          <a:xfrm>
            <a:off x="1089410" y="3411016"/>
            <a:ext cx="9243389" cy="41673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Objectives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Text Box 366"/>
          <p:cNvSpPr txBox="1">
            <a:spLocks noChangeArrowheads="1"/>
          </p:cNvSpPr>
          <p:nvPr/>
        </p:nvSpPr>
        <p:spPr bwMode="auto">
          <a:xfrm>
            <a:off x="40903400" y="20936744"/>
            <a:ext cx="9275405" cy="760768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224099" tIns="224099" rIns="224099" bIns="224099"/>
          <a:lstStyle>
            <a:lvl1pPr defTabSz="585788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788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788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788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788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defTabSz="585788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Harjola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PT. A rare obstruction of the coeliac artery. Ann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Chir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Gynaec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1963;52:547.</a:t>
            </a:r>
          </a:p>
          <a:p>
            <a:pPr marL="457200" marR="0" lvl="0" indent="-457200" defTabSz="585788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Gruber H,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Loizides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A, Peer S, Gruber I. Ultrasound of the median arcuate ligament syndrome: a new approach to diagnosis. Medical ultrasonography. 14(1):5-9. 2012. </a:t>
            </a:r>
          </a:p>
          <a:p>
            <a:pPr marL="457200" marR="0" lvl="0" indent="-457200" defTabSz="585788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Mak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GZ, Speaker C, Anderson K. Median arcuate ligament syndrome in the pediatric population. Journal of pediatric surgery. 48(11):2261-70. 2013. </a:t>
            </a:r>
          </a:p>
          <a:p>
            <a:pPr marL="457200" marR="0" lvl="0" indent="-457200" defTabSz="585788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Mesenteric/Splanchnic Artery Duplex Imaging, Vascular Professional Performance Guideline, Society for Vascular Ultrasound, 2013</a:t>
            </a:r>
          </a:p>
          <a:p>
            <a:pPr marL="457200" marR="0" lvl="0" indent="-457200" defTabSz="585788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Ozel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A,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Toksoy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G,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Ozdogan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O,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Mahmutoglu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AS,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Karpat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Z.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Ultrasonographic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diagnosis of median arcuate ligament syndrome: a report of two cases. Medical ultrasonography. 14(2):154-7. 2012.</a:t>
            </a:r>
          </a:p>
          <a:p>
            <a:pPr marL="457200" marR="0" lvl="0" indent="-457200" defTabSz="585788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Wolfman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D, Bluth EI, Sossaman J. Median arcuate ligament syndrome. Journal of ultrasound in medicine : official journal of the American Institute of Ultrasound in Medicine. 22(12):1377-80. 2003.</a:t>
            </a:r>
          </a:p>
          <a:p>
            <a:pPr marL="457200" lvl="0" indent="-457200" eaLnBrk="1" fontAlgn="base" hangingPunct="1">
              <a:spcBef>
                <a:spcPct val="35000"/>
              </a:spcBef>
              <a:spcAft>
                <a:spcPts val="976"/>
              </a:spcAft>
              <a:buClr>
                <a:srgbClr val="B26B02"/>
              </a:buClr>
              <a:buSzPct val="120000"/>
              <a:buFont typeface="+mj-lt"/>
              <a:buAutoNum type="arabicPeriod"/>
              <a:defRPr/>
            </a:pP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Klimas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A,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Lemmer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A,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Bergert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H,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Brodhun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M,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Scholbach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T, </a:t>
            </a:r>
            <a:r>
              <a:rPr lang="en-US" altLang="ja-JP" sz="2000" dirty="0" err="1">
                <a:solidFill>
                  <a:schemeClr val="bg1"/>
                </a:solidFill>
                <a:ea typeface="ＭＳ Ｐゴシック" charset="-128"/>
              </a:rPr>
              <a:t>Großer</a:t>
            </a:r>
            <a:r>
              <a:rPr lang="en-US" altLang="ja-JP" sz="2000" dirty="0">
                <a:solidFill>
                  <a:schemeClr val="bg1"/>
                </a:solidFill>
                <a:ea typeface="ＭＳ Ｐゴシック" charset="-128"/>
              </a:rPr>
              <a:t> K. Laparoscopic treatment of celiac artery compression syndrome in children and adolescents. VASA. 2015;44(4):305-12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8" name="Picture 725" descr="http://www.imagegently.org/portals/6/SPR%20New%20Logo%20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1" y="210344"/>
            <a:ext cx="2743200" cy="292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086940" y="4096544"/>
            <a:ext cx="9243389" cy="310854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arcuate ligament syndrome (MALS) and </a:t>
            </a: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its pathophysiology</a:t>
            </a:r>
            <a:endPara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imaging strategies in MALS including steps   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of Doppler Ultrasound (US) and diagnostic criteria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our experience in screening and                       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diagnosing MALS in the pediatric population     </a:t>
            </a:r>
          </a:p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emphasizing diagnostic accuracy of Doppler </a:t>
            </a:r>
            <a:r>
              <a:rPr lang="en-US" sz="2800" dirty="0" smtClean="0">
                <a:solidFill>
                  <a:srgbClr val="00B0F0"/>
                </a:solidFill>
              </a:rPr>
              <a:t>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5913" y="8094425"/>
            <a:ext cx="9254276" cy="77559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Arcuate Ligament Syndrome (MALS)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</a:t>
            </a:r>
            <a:r>
              <a:rPr lang="en-US" sz="2200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Celiac Artery Compression Syndrome </a:t>
            </a:r>
            <a:r>
              <a:rPr lang="en-US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200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Dunbar Syndrome)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MALS is a condition characterized by abdominal pain due to compression of the celiac artery (CA) and possibly the celiac ganglia by the median arcuate ligament.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MALS is a diagnosis of exclusion, generally considered after extensive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evaluation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found in patients being worked up for postural orthostatic tachycardia syndrome (POTS)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young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thin women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Symptoms: Chronic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pain, typically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postprandial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always,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Nausea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vomiting,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weight loss.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325"/>
          <p:cNvSpPr txBox="1">
            <a:spLocks noChangeArrowheads="1"/>
          </p:cNvSpPr>
          <p:nvPr/>
        </p:nvSpPr>
        <p:spPr bwMode="auto">
          <a:xfrm>
            <a:off x="1066800" y="7449344"/>
            <a:ext cx="9243389" cy="41673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Introduction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1043611" y="16793356"/>
            <a:ext cx="9235690" cy="1168718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MAL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archlike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fibrous band connecting the right and left diaphragmatic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crura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the aortic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crosses 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aorta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above 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about L1 level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position of the MAL or high take-off of the CA may cause compression of proximal CA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of MAL compression can be variable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8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expiration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compression is </a:t>
            </a:r>
            <a:r>
              <a:rPr lang="en-US" sz="28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ecause the CA ascends </a:t>
            </a:r>
            <a:r>
              <a:rPr lang="en-US" sz="28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cephalad</a:t>
            </a:r>
            <a:r>
              <a:rPr lang="en-US" sz="28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superior indentation along proximal CA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During </a:t>
            </a:r>
            <a:r>
              <a:rPr lang="en-US" sz="28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compression is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 </a:t>
            </a:r>
            <a:r>
              <a:rPr lang="en-US" sz="28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</a:t>
            </a:r>
            <a:r>
              <a:rPr lang="en-US" sz="280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 of CA in 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abdominal cavity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In </a:t>
            </a:r>
            <a:r>
              <a:rPr lang="en-US" sz="28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upright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position, CA assumes an even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more </a:t>
            </a:r>
            <a:r>
              <a:rPr lang="en-US" sz="28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en-US" sz="28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US" sz="28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relieving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MAL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325"/>
          <p:cNvSpPr txBox="1">
            <a:spLocks noChangeArrowheads="1"/>
          </p:cNvSpPr>
          <p:nvPr/>
        </p:nvSpPr>
        <p:spPr bwMode="auto">
          <a:xfrm>
            <a:off x="1043611" y="16136144"/>
            <a:ext cx="9243389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Anatomy &amp; Pathophysiology of MALS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2" t="4816" r="8987" b="5405"/>
          <a:stretch/>
        </p:blipFill>
        <p:spPr bwMode="auto">
          <a:xfrm>
            <a:off x="6520677" y="17848213"/>
            <a:ext cx="2263969" cy="1869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7772400" y="18453657"/>
            <a:ext cx="379928" cy="2374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 descr="C:\Users\abandark\AppData\Local\Temp\1.2.840.113619.2.80.3826435349.12568.1452870855.1461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3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7" t="20838" r="42643" b="59042"/>
          <a:stretch/>
        </p:blipFill>
        <p:spPr bwMode="auto">
          <a:xfrm>
            <a:off x="1889895" y="17863958"/>
            <a:ext cx="2067593" cy="185135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abandark\AppData\Local\Temp\1.2.840.113619.2.55.1.1762929004.1877.1142578399.131.191.b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36654" r="32280" b="31673"/>
          <a:stretch/>
        </p:blipFill>
        <p:spPr bwMode="auto">
          <a:xfrm>
            <a:off x="4152703" y="17848213"/>
            <a:ext cx="2230582" cy="186474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 51"/>
          <p:cNvSpPr/>
          <p:nvPr/>
        </p:nvSpPr>
        <p:spPr>
          <a:xfrm>
            <a:off x="5248388" y="18442029"/>
            <a:ext cx="330363" cy="169277"/>
          </a:xfrm>
          <a:custGeom>
            <a:avLst/>
            <a:gdLst>
              <a:gd name="connsiteX0" fmla="*/ 0 w 554183"/>
              <a:gd name="connsiteY0" fmla="*/ 96981 h 387927"/>
              <a:gd name="connsiteX1" fmla="*/ 152400 w 554183"/>
              <a:gd name="connsiteY1" fmla="*/ 27709 h 387927"/>
              <a:gd name="connsiteX2" fmla="*/ 193964 w 554183"/>
              <a:gd name="connsiteY2" fmla="*/ 13854 h 387927"/>
              <a:gd name="connsiteX3" fmla="*/ 235528 w 554183"/>
              <a:gd name="connsiteY3" fmla="*/ 0 h 387927"/>
              <a:gd name="connsiteX4" fmla="*/ 401782 w 554183"/>
              <a:gd name="connsiteY4" fmla="*/ 27709 h 387927"/>
              <a:gd name="connsiteX5" fmla="*/ 443346 w 554183"/>
              <a:gd name="connsiteY5" fmla="*/ 55418 h 387927"/>
              <a:gd name="connsiteX6" fmla="*/ 498764 w 554183"/>
              <a:gd name="connsiteY6" fmla="*/ 138545 h 387927"/>
              <a:gd name="connsiteX7" fmla="*/ 526473 w 554183"/>
              <a:gd name="connsiteY7" fmla="*/ 180109 h 387927"/>
              <a:gd name="connsiteX8" fmla="*/ 540328 w 554183"/>
              <a:gd name="connsiteY8" fmla="*/ 221672 h 387927"/>
              <a:gd name="connsiteX9" fmla="*/ 554182 w 554183"/>
              <a:gd name="connsiteY9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83" h="387927">
                <a:moveTo>
                  <a:pt x="0" y="96981"/>
                </a:moveTo>
                <a:cubicBezTo>
                  <a:pt x="94320" y="40390"/>
                  <a:pt x="43725" y="63934"/>
                  <a:pt x="152400" y="27709"/>
                </a:cubicBezTo>
                <a:lnTo>
                  <a:pt x="193964" y="13854"/>
                </a:lnTo>
                <a:lnTo>
                  <a:pt x="235528" y="0"/>
                </a:lnTo>
                <a:cubicBezTo>
                  <a:pt x="275045" y="4391"/>
                  <a:pt x="355358" y="4497"/>
                  <a:pt x="401782" y="27709"/>
                </a:cubicBezTo>
                <a:cubicBezTo>
                  <a:pt x="416675" y="35156"/>
                  <a:pt x="429491" y="46182"/>
                  <a:pt x="443346" y="55418"/>
                </a:cubicBezTo>
                <a:lnTo>
                  <a:pt x="498764" y="138545"/>
                </a:lnTo>
                <a:cubicBezTo>
                  <a:pt x="508000" y="152400"/>
                  <a:pt x="521207" y="164312"/>
                  <a:pt x="526473" y="180109"/>
                </a:cubicBezTo>
                <a:lnTo>
                  <a:pt x="540328" y="221672"/>
                </a:lnTo>
                <a:cubicBezTo>
                  <a:pt x="554600" y="378671"/>
                  <a:pt x="554182" y="323063"/>
                  <a:pt x="554182" y="387927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928894" y="18429703"/>
            <a:ext cx="124912" cy="199426"/>
          </a:xfrm>
          <a:custGeom>
            <a:avLst/>
            <a:gdLst>
              <a:gd name="connsiteX0" fmla="*/ 69273 w 96982"/>
              <a:gd name="connsiteY0" fmla="*/ 138546 h 138853"/>
              <a:gd name="connsiteX1" fmla="*/ 27710 w 96982"/>
              <a:gd name="connsiteY1" fmla="*/ 69273 h 138853"/>
              <a:gd name="connsiteX2" fmla="*/ 0 w 96982"/>
              <a:gd name="connsiteY2" fmla="*/ 41564 h 138853"/>
              <a:gd name="connsiteX3" fmla="*/ 96982 w 96982"/>
              <a:gd name="connsiteY3" fmla="*/ 0 h 138853"/>
              <a:gd name="connsiteX4" fmla="*/ 69273 w 96982"/>
              <a:gd name="connsiteY4" fmla="*/ 83128 h 138853"/>
              <a:gd name="connsiteX5" fmla="*/ 69273 w 96982"/>
              <a:gd name="connsiteY5" fmla="*/ 138546 h 1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2" h="138853">
                <a:moveTo>
                  <a:pt x="69273" y="138546"/>
                </a:moveTo>
                <a:cubicBezTo>
                  <a:pt x="62346" y="136237"/>
                  <a:pt x="43362" y="91185"/>
                  <a:pt x="27710" y="69273"/>
                </a:cubicBezTo>
                <a:cubicBezTo>
                  <a:pt x="20118" y="58644"/>
                  <a:pt x="0" y="54626"/>
                  <a:pt x="0" y="41564"/>
                </a:cubicBezTo>
                <a:cubicBezTo>
                  <a:pt x="0" y="6077"/>
                  <a:pt x="94873" y="422"/>
                  <a:pt x="96982" y="0"/>
                </a:cubicBezTo>
                <a:lnTo>
                  <a:pt x="69273" y="83128"/>
                </a:lnTo>
                <a:cubicBezTo>
                  <a:pt x="53354" y="130887"/>
                  <a:pt x="76200" y="140855"/>
                  <a:pt x="69273" y="13854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14945" y="19033631"/>
            <a:ext cx="561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L1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400568" y="18459852"/>
            <a:ext cx="59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L1</a:t>
            </a:r>
            <a:endParaRPr lang="en-US" sz="1600" b="1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4" t="3623" r="7601" b="15867"/>
          <a:stretch/>
        </p:blipFill>
        <p:spPr bwMode="auto">
          <a:xfrm>
            <a:off x="8305800" y="22689344"/>
            <a:ext cx="1752600" cy="209892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Up Arrow 56"/>
          <p:cNvSpPr/>
          <p:nvPr/>
        </p:nvSpPr>
        <p:spPr>
          <a:xfrm flipH="1">
            <a:off x="8432800" y="23781545"/>
            <a:ext cx="228600" cy="457200"/>
          </a:xfrm>
          <a:prstGeom prst="up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1" t="14666" r="17798" b="22524"/>
          <a:stretch/>
        </p:blipFill>
        <p:spPr bwMode="auto">
          <a:xfrm>
            <a:off x="1295400" y="24983595"/>
            <a:ext cx="1828952" cy="23074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Down Arrow 58"/>
          <p:cNvSpPr/>
          <p:nvPr/>
        </p:nvSpPr>
        <p:spPr>
          <a:xfrm>
            <a:off x="1389378" y="26362534"/>
            <a:ext cx="261618" cy="533400"/>
          </a:xfrm>
          <a:prstGeom prst="downArrow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325"/>
          <p:cNvSpPr txBox="1">
            <a:spLocks noChangeArrowheads="1"/>
          </p:cNvSpPr>
          <p:nvPr/>
        </p:nvSpPr>
        <p:spPr bwMode="auto">
          <a:xfrm>
            <a:off x="11025811" y="3428429"/>
            <a:ext cx="9243389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Imaging Strategies for MALS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000534" y="4118698"/>
            <a:ext cx="9268666" cy="295465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C000"/>
                </a:solidFill>
                <a:latin typeface="Arial"/>
              </a:rPr>
              <a:t>Doppler Ultrasound : </a:t>
            </a:r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FFFF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  <a:latin typeface="Arial"/>
              </a:rPr>
              <a:t>First line in screening for </a:t>
            </a:r>
            <a:r>
              <a:rPr lang="en-US" sz="2800" dirty="0" smtClean="0">
                <a:solidFill>
                  <a:srgbClr val="FFC000"/>
                </a:solidFill>
                <a:latin typeface="Arial"/>
              </a:rPr>
              <a:t>MALS</a:t>
            </a:r>
            <a:endParaRPr lang="en-US" sz="2800" dirty="0">
              <a:solidFill>
                <a:srgbClr val="FFC0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  <a:latin typeface="Arial"/>
              </a:rPr>
              <a:t>Noninvasive, less </a:t>
            </a:r>
            <a:r>
              <a:rPr lang="en-US" sz="2800" dirty="0" smtClean="0">
                <a:solidFill>
                  <a:srgbClr val="FFC000"/>
                </a:solidFill>
                <a:latin typeface="Arial"/>
              </a:rPr>
              <a:t>expensive</a:t>
            </a:r>
            <a:endParaRPr lang="en-US" sz="2800" dirty="0">
              <a:solidFill>
                <a:srgbClr val="FFC0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  <a:latin typeface="Arial"/>
              </a:rPr>
              <a:t>No need for radiation/iodinated </a:t>
            </a:r>
            <a:r>
              <a:rPr lang="en-US" sz="2800" dirty="0" smtClean="0">
                <a:solidFill>
                  <a:srgbClr val="FFC000"/>
                </a:solidFill>
                <a:latin typeface="Arial"/>
              </a:rPr>
              <a:t>contrast</a:t>
            </a:r>
            <a:endParaRPr lang="en-US" sz="2800" dirty="0">
              <a:solidFill>
                <a:srgbClr val="FFC0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C000"/>
                </a:solidFill>
                <a:latin typeface="Arial"/>
              </a:rPr>
              <a:t>Allows dynamic evaluation of flow in CA</a:t>
            </a:r>
          </a:p>
          <a:p>
            <a:pPr defTabSz="914400"/>
            <a:endParaRPr lang="en-US" sz="1800" b="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81484" y="7335044"/>
            <a:ext cx="9287716" cy="28007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00FF00"/>
                </a:solidFill>
                <a:latin typeface="Arial"/>
              </a:rPr>
              <a:t>CT Angiography (CTA):</a:t>
            </a:r>
          </a:p>
          <a:p>
            <a:pPr defTabSz="914400"/>
            <a:endParaRPr lang="en-US" sz="2800" dirty="0">
              <a:solidFill>
                <a:srgbClr val="00FF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FF00"/>
                </a:solidFill>
                <a:latin typeface="Arial"/>
              </a:rPr>
              <a:t>Considered gold standard for </a:t>
            </a:r>
            <a:r>
              <a:rPr lang="en-US" sz="2800" dirty="0" smtClean="0">
                <a:solidFill>
                  <a:srgbClr val="00FF00"/>
                </a:solidFill>
                <a:latin typeface="Arial"/>
              </a:rPr>
              <a:t>MALS</a:t>
            </a:r>
            <a:endParaRPr lang="en-US" sz="2800" dirty="0">
              <a:solidFill>
                <a:srgbClr val="00FF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FF00"/>
                </a:solidFill>
                <a:latin typeface="Arial"/>
              </a:rPr>
              <a:t>Excellent contrast &amp; spatial </a:t>
            </a:r>
            <a:r>
              <a:rPr lang="en-US" sz="2800" dirty="0" smtClean="0">
                <a:solidFill>
                  <a:srgbClr val="00FF00"/>
                </a:solidFill>
                <a:latin typeface="Arial"/>
              </a:rPr>
              <a:t>resolution</a:t>
            </a:r>
            <a:endParaRPr lang="en-US" sz="2800" dirty="0">
              <a:solidFill>
                <a:srgbClr val="00FF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FF00"/>
                </a:solidFill>
                <a:latin typeface="Arial"/>
              </a:rPr>
              <a:t>Multiplanar</a:t>
            </a:r>
            <a:r>
              <a:rPr lang="en-US" sz="2800" dirty="0">
                <a:solidFill>
                  <a:srgbClr val="00FF00"/>
                </a:solidFill>
                <a:latin typeface="Arial"/>
              </a:rPr>
              <a:t> 3D </a:t>
            </a:r>
            <a:r>
              <a:rPr lang="en-US" sz="2800" dirty="0" smtClean="0">
                <a:solidFill>
                  <a:srgbClr val="00FF00"/>
                </a:solidFill>
                <a:latin typeface="Arial"/>
              </a:rPr>
              <a:t>reformats/ MIPs</a:t>
            </a:r>
            <a:endParaRPr lang="en-US" sz="2800" dirty="0">
              <a:solidFill>
                <a:srgbClr val="00FF0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FF00"/>
                </a:solidFill>
                <a:latin typeface="Arial"/>
              </a:rPr>
              <a:t>Ability to map collaterals</a:t>
            </a:r>
          </a:p>
          <a:p>
            <a:pPr defTabSz="914400"/>
            <a:endParaRPr lang="en-US" sz="800" b="1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981484" y="10436625"/>
            <a:ext cx="9287716" cy="25237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B0F0"/>
                </a:solidFill>
                <a:latin typeface="Arial"/>
              </a:rPr>
              <a:t>MRI Abdomen without contrast:</a:t>
            </a:r>
            <a:endParaRPr lang="en-US" sz="2800" b="1" dirty="0">
              <a:solidFill>
                <a:srgbClr val="00B0F0"/>
              </a:solidFill>
              <a:latin typeface="Arial"/>
            </a:endParaRPr>
          </a:p>
          <a:p>
            <a:pPr defTabSz="914400"/>
            <a:endParaRPr lang="en-US" sz="2800" dirty="0">
              <a:solidFill>
                <a:srgbClr val="00B0F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F0"/>
                </a:solidFill>
                <a:latin typeface="Arial"/>
              </a:rPr>
              <a:t>Does not use ionizing </a:t>
            </a:r>
            <a:r>
              <a:rPr lang="en-US" sz="2800" dirty="0" smtClean="0">
                <a:solidFill>
                  <a:srgbClr val="00B0F0"/>
                </a:solidFill>
                <a:latin typeface="Arial"/>
              </a:rPr>
              <a:t>radiation or </a:t>
            </a:r>
            <a:r>
              <a:rPr lang="en-US" sz="2800" dirty="0">
                <a:solidFill>
                  <a:srgbClr val="00B0F0"/>
                </a:solidFill>
                <a:latin typeface="Arial"/>
              </a:rPr>
              <a:t>intravenous </a:t>
            </a:r>
            <a:r>
              <a:rPr lang="en-US" sz="2800" dirty="0" smtClean="0">
                <a:solidFill>
                  <a:srgbClr val="00B0F0"/>
                </a:solidFill>
                <a:latin typeface="Arial"/>
              </a:rPr>
              <a:t>contrast</a:t>
            </a:r>
            <a:endParaRPr lang="en-US" sz="2800" dirty="0">
              <a:solidFill>
                <a:srgbClr val="00B0F0"/>
              </a:solidFill>
              <a:latin typeface="Arial"/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F0"/>
                </a:solidFill>
                <a:latin typeface="Arial"/>
              </a:rPr>
              <a:t>Low spatial </a:t>
            </a:r>
            <a:r>
              <a:rPr lang="en-US" sz="2800" dirty="0" smtClean="0">
                <a:solidFill>
                  <a:srgbClr val="00B0F0"/>
                </a:solidFill>
                <a:latin typeface="Arial"/>
              </a:rPr>
              <a:t>resolution</a:t>
            </a: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B0F0"/>
                </a:solidFill>
                <a:latin typeface="Arial"/>
              </a:rPr>
              <a:t>Lengthy </a:t>
            </a:r>
            <a:r>
              <a:rPr lang="en-US" sz="2800" dirty="0">
                <a:solidFill>
                  <a:srgbClr val="00B0F0"/>
                </a:solidFill>
                <a:latin typeface="Arial"/>
              </a:rPr>
              <a:t>exam time</a:t>
            </a: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endParaRPr lang="en-US" sz="1800" b="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000534" y="13262154"/>
            <a:ext cx="9268666" cy="24929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Catheter Angiography: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Has been superseded by CTA/MRI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Large radiation dose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Invasive procedure , not favored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Text Box 325"/>
          <p:cNvSpPr txBox="1">
            <a:spLocks noChangeArrowheads="1"/>
          </p:cNvSpPr>
          <p:nvPr/>
        </p:nvSpPr>
        <p:spPr bwMode="auto">
          <a:xfrm>
            <a:off x="21008011" y="3410744"/>
            <a:ext cx="9243389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Doppler US Protocol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990211" y="4118698"/>
            <a:ext cx="9243389" cy="741741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defTabSz="91440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  <a:latin typeface="Arial"/>
              </a:rPr>
              <a:t>Presence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of </a:t>
            </a:r>
            <a:r>
              <a:rPr lang="en-US" sz="2800" dirty="0">
                <a:solidFill>
                  <a:srgbClr val="00FF00"/>
                </a:solidFill>
                <a:latin typeface="Arial"/>
              </a:rPr>
              <a:t>fish-hook or J-shape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of CA origin.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rial"/>
              </a:rPr>
              <a:t>Aliasing and turbulence in proximal CA. 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r>
              <a:rPr lang="en-US" sz="2800" dirty="0" err="1">
                <a:solidFill>
                  <a:srgbClr val="00FF00"/>
                </a:solidFill>
                <a:latin typeface="Arial"/>
              </a:rPr>
              <a:t>Juxtaostial</a:t>
            </a:r>
            <a:r>
              <a:rPr lang="en-US" sz="2800" dirty="0">
                <a:solidFill>
                  <a:srgbClr val="00FF00"/>
                </a:solidFill>
                <a:latin typeface="Arial"/>
              </a:rPr>
              <a:t> narrowing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of CA &amp; </a:t>
            </a:r>
            <a:r>
              <a:rPr lang="en-US" sz="2800" dirty="0">
                <a:solidFill>
                  <a:srgbClr val="00FF00"/>
                </a:solidFill>
                <a:latin typeface="Arial"/>
              </a:rPr>
              <a:t>post-</a:t>
            </a:r>
            <a:r>
              <a:rPr lang="en-US" sz="2800" dirty="0" err="1">
                <a:solidFill>
                  <a:srgbClr val="00FF00"/>
                </a:solidFill>
                <a:latin typeface="Arial"/>
              </a:rPr>
              <a:t>stenotic</a:t>
            </a:r>
            <a:r>
              <a:rPr lang="en-US" sz="2800" dirty="0">
                <a:solidFill>
                  <a:srgbClr val="00FF00"/>
                </a:solidFill>
                <a:latin typeface="Arial"/>
              </a:rPr>
              <a:t> dilatation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.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rial"/>
              </a:rPr>
              <a:t>PSV increases in expiration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&amp; improves when upright.</a:t>
            </a: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r>
              <a:rPr lang="en-US" sz="2800" dirty="0">
                <a:solidFill>
                  <a:srgbClr val="FFC000"/>
                </a:solidFill>
                <a:latin typeface="Arial"/>
              </a:rPr>
              <a:t>CA PSV &gt;200 cm/s is abnormal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srgbClr val="FFC000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  <a:tabLst>
                <a:tab pos="5645150" algn="l"/>
              </a:tabLst>
            </a:pPr>
            <a:r>
              <a:rPr lang="en-US" sz="2800" dirty="0">
                <a:solidFill>
                  <a:srgbClr val="FFC000"/>
                </a:solidFill>
                <a:latin typeface="Arial"/>
              </a:rPr>
              <a:t>Expiratory PSV in CA &gt;350 cm/s is </a:t>
            </a:r>
            <a:r>
              <a:rPr lang="en-US" sz="2800" dirty="0" smtClean="0">
                <a:solidFill>
                  <a:srgbClr val="FFC000"/>
                </a:solidFill>
                <a:latin typeface="Arial"/>
              </a:rPr>
              <a:t>c/w </a:t>
            </a:r>
            <a:r>
              <a:rPr lang="en-US" sz="2800" dirty="0">
                <a:solidFill>
                  <a:srgbClr val="FFC000"/>
                </a:solidFill>
                <a:latin typeface="Arial"/>
              </a:rPr>
              <a:t>MALS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srgbClr val="FFC000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r>
              <a:rPr lang="en-US" sz="2800" dirty="0" err="1">
                <a:solidFill>
                  <a:srgbClr val="FFC000"/>
                </a:solidFill>
                <a:latin typeface="Arial"/>
              </a:rPr>
              <a:t>CA:Ao</a:t>
            </a:r>
            <a:r>
              <a:rPr lang="en-US" sz="2800" dirty="0">
                <a:solidFill>
                  <a:srgbClr val="FFC000"/>
                </a:solidFill>
                <a:latin typeface="Arial"/>
              </a:rPr>
              <a:t> PSV ratio greater than 3:1 is </a:t>
            </a:r>
            <a:r>
              <a:rPr lang="en-US" sz="2800" dirty="0" smtClean="0">
                <a:solidFill>
                  <a:srgbClr val="FFC000"/>
                </a:solidFill>
                <a:latin typeface="Arial"/>
              </a:rPr>
              <a:t>c/w </a:t>
            </a:r>
            <a:r>
              <a:rPr lang="en-US" sz="2800" dirty="0">
                <a:solidFill>
                  <a:srgbClr val="FFC000"/>
                </a:solidFill>
                <a:latin typeface="Arial"/>
              </a:rPr>
              <a:t>MALS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marL="457200" indent="-457200" defTabSz="914400"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  <a:latin typeface="Arial"/>
              </a:rPr>
              <a:t>Deflection angle &gt;50degrees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(change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in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CA axis during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inspiration-expiration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)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is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also considered positive for MALS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015200" y="4118698"/>
            <a:ext cx="9236200" cy="7417415"/>
          </a:xfrm>
          <a:prstGeom prst="rect">
            <a:avLst/>
          </a:prstGeom>
          <a:ln w="28575"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Transducer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–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Curved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1-5 or 9 MHz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Obtain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midline sagittal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image of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Ao</a:t>
            </a:r>
            <a:r>
              <a:rPr lang="en-US" sz="2800" kern="0" dirty="0">
                <a:solidFill>
                  <a:prstClr val="white"/>
                </a:solidFill>
                <a:latin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showing CA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superior mesenteric artery (SMA) origins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Measure baseline neutral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peak systolic velocity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PSV)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cm/s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in 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Ao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and CA.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supine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position, measure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CA PSV in deep inspiration 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in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expiration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(3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sets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) using angle-correction at a point in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proximal CA just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beyond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origin.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Save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cine clips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of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CA during active inspiration-expiration to assess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deflection angle.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upright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position, again measure CA PSV in inspiration and expiration, and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PSV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 </a:t>
            </a:r>
          </a:p>
        </p:txBody>
      </p:sp>
      <p:sp>
        <p:nvSpPr>
          <p:cNvPr id="72" name="Text Box 325"/>
          <p:cNvSpPr txBox="1">
            <a:spLocks noChangeArrowheads="1"/>
          </p:cNvSpPr>
          <p:nvPr/>
        </p:nvSpPr>
        <p:spPr bwMode="auto">
          <a:xfrm>
            <a:off x="30962894" y="3410744"/>
            <a:ext cx="9243389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Doppler US Findings in MALS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Text Box 325"/>
          <p:cNvSpPr txBox="1">
            <a:spLocks noChangeArrowheads="1"/>
          </p:cNvSpPr>
          <p:nvPr/>
        </p:nvSpPr>
        <p:spPr bwMode="auto">
          <a:xfrm>
            <a:off x="40896211" y="3410744"/>
            <a:ext cx="9243389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Results – 74 patients got Doppler US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981484" y="16759775"/>
            <a:ext cx="9354375" cy="11726287"/>
          </a:xfrm>
          <a:prstGeom prst="rect">
            <a:avLst/>
          </a:prstGeom>
          <a:noFill/>
          <a:ln w="28575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Retrospective review of 74 patients referred for Doppler US for suspected MALS over 2 years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Sonographic images, reports, subsequent CT/MR, surgical notes and plans for follow up were reviewed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Doppler US was classified as positive or negative based on whether MALS was diagnosed or not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defTabSz="914400">
              <a:buFont typeface="Wingdings" panose="05000000000000000000" pitchFamily="2" charset="2"/>
              <a:buChar char="v"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Sensitivity</a:t>
            </a:r>
            <a:r>
              <a:rPr lang="en-US" sz="2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specificity &amp; accuracy of Doppler US were  </a:t>
            </a:r>
          </a:p>
          <a:p>
            <a:pPr lvl="0" defTabSz="914400">
              <a:defRPr/>
            </a:pPr>
            <a:r>
              <a:rPr lang="en-US" sz="2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calculated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Diagnostic Criteria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MALS on Doppler US: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1.  Elevated CA PSV &gt; 200 cm/s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2.  Expiratory CA PSV &gt; 350 cm/s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3.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CA:Ao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PSV ratio of 3:1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4.  Deflection angle of CA &gt; 50 degrees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Diagnostic Criteria for MALS on CTA/MRI: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1. Focal narrowing/indentation of proximal CA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2.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Narrowing pronounced in expiration &amp;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      improves in inspiration     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325"/>
          <p:cNvSpPr txBox="1">
            <a:spLocks noChangeArrowheads="1"/>
          </p:cNvSpPr>
          <p:nvPr/>
        </p:nvSpPr>
        <p:spPr bwMode="auto">
          <a:xfrm>
            <a:off x="10947401" y="16117888"/>
            <a:ext cx="9321800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prstClr val="black"/>
                </a:solidFill>
              </a:rPr>
              <a:t>Materials &amp; Methods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Text Box 325"/>
          <p:cNvSpPr txBox="1">
            <a:spLocks noChangeArrowheads="1"/>
          </p:cNvSpPr>
          <p:nvPr/>
        </p:nvSpPr>
        <p:spPr bwMode="auto">
          <a:xfrm>
            <a:off x="21005800" y="11817166"/>
            <a:ext cx="9321800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>
                <a:solidFill>
                  <a:prstClr val="black"/>
                </a:solidFill>
              </a:rPr>
              <a:t>Case 1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275448911"/>
              </p:ext>
            </p:extLst>
          </p:nvPr>
        </p:nvGraphicFramePr>
        <p:xfrm>
          <a:off x="40896211" y="11792705"/>
          <a:ext cx="9243388" cy="824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8" name="Text Box 325"/>
          <p:cNvSpPr txBox="1">
            <a:spLocks noChangeArrowheads="1"/>
          </p:cNvSpPr>
          <p:nvPr/>
        </p:nvSpPr>
        <p:spPr bwMode="auto">
          <a:xfrm>
            <a:off x="30821673" y="25136816"/>
            <a:ext cx="9382897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/>
              <a:t>Conclusions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0903400" y="4128413"/>
            <a:ext cx="9236200" cy="7417415"/>
          </a:xfrm>
          <a:prstGeom prst="rect">
            <a:avLst/>
          </a:prstGeom>
          <a:ln w="28575"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lvl="0" defTabSz="914400"/>
            <a:r>
              <a:rPr lang="en-US" sz="2800" dirty="0" smtClean="0">
                <a:solidFill>
                  <a:prstClr val="white"/>
                </a:solidFill>
                <a:latin typeface="Arial"/>
              </a:rPr>
              <a:t>74 patients (61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girls, 13 boys)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presented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with chronic abdominal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pain, age range 11-20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years, mean 15.4 years</a:t>
            </a:r>
          </a:p>
          <a:p>
            <a:pPr lvl="0" defTabSz="914400"/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lvl="0" defTabSz="914400"/>
            <a:r>
              <a:rPr lang="en-US" sz="2800" dirty="0">
                <a:solidFill>
                  <a:prstClr val="white"/>
                </a:solidFill>
                <a:latin typeface="Arial"/>
              </a:rPr>
              <a:t>27 had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positive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Doppler US, 47 had negative Doppler US</a:t>
            </a:r>
          </a:p>
          <a:p>
            <a:pPr lvl="0" defTabSz="914400"/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lvl="0" defTabSz="914400"/>
            <a:r>
              <a:rPr lang="en-US" sz="2800" dirty="0">
                <a:solidFill>
                  <a:srgbClr val="00B0F0"/>
                </a:solidFill>
                <a:latin typeface="Arial"/>
              </a:rPr>
              <a:t>19/27 had further imaging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with CT (n=10) or MRI (n=9)</a:t>
            </a:r>
          </a:p>
          <a:p>
            <a:pPr lvl="0" defTabSz="914400"/>
            <a:r>
              <a:rPr lang="en-US" sz="2800" dirty="0">
                <a:solidFill>
                  <a:prstClr val="white"/>
                </a:solidFill>
                <a:latin typeface="Arial"/>
              </a:rPr>
              <a:t>17 of 19 were true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positives(12 got </a:t>
            </a:r>
            <a:r>
              <a:rPr lang="en-US" sz="2800" dirty="0" err="1" smtClean="0">
                <a:solidFill>
                  <a:prstClr val="white"/>
                </a:solidFill>
                <a:latin typeface="Arial"/>
              </a:rPr>
              <a:t>Sx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, 5 waiting for </a:t>
            </a:r>
            <a:r>
              <a:rPr lang="en-US" sz="2800" dirty="0" err="1" smtClean="0">
                <a:solidFill>
                  <a:prstClr val="white"/>
                </a:solidFill>
                <a:latin typeface="Arial"/>
              </a:rPr>
              <a:t>Sx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), </a:t>
            </a:r>
          </a:p>
          <a:p>
            <a:pPr lvl="0" defTabSz="914400"/>
            <a:r>
              <a:rPr lang="en-US" sz="2800" dirty="0" smtClean="0">
                <a:solidFill>
                  <a:prstClr val="white"/>
                </a:solidFill>
                <a:latin typeface="Arial"/>
              </a:rPr>
              <a:t>2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of 19 were false positives where US was concerning for MALS but normal CA was seen on CT/MRI</a:t>
            </a:r>
          </a:p>
          <a:p>
            <a:pPr lvl="0" defTabSz="914400"/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lvl="0" defTabSz="914400"/>
            <a:r>
              <a:rPr lang="en-US" sz="2800" dirty="0">
                <a:solidFill>
                  <a:srgbClr val="00B0F0"/>
                </a:solidFill>
                <a:latin typeface="Arial"/>
              </a:rPr>
              <a:t>8/27 had no further </a:t>
            </a:r>
            <a:r>
              <a:rPr lang="en-US" sz="2800" dirty="0" smtClean="0">
                <a:solidFill>
                  <a:srgbClr val="00B0F0"/>
                </a:solidFill>
                <a:latin typeface="Arial"/>
              </a:rPr>
              <a:t>imaging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4/8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got </a:t>
            </a:r>
            <a:r>
              <a:rPr lang="en-US" sz="2800" dirty="0" err="1" smtClean="0">
                <a:solidFill>
                  <a:prstClr val="white"/>
                </a:solidFill>
                <a:latin typeface="Arial"/>
              </a:rPr>
              <a:t>Sx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2800" dirty="0">
                <a:solidFill>
                  <a:prstClr val="white"/>
                </a:solidFill>
                <a:latin typeface="Arial"/>
              </a:rPr>
              <a:t>4/8 lost to </a:t>
            </a:r>
            <a:r>
              <a:rPr lang="en-US" sz="2800" dirty="0" smtClean="0">
                <a:solidFill>
                  <a:prstClr val="white"/>
                </a:solidFill>
                <a:latin typeface="Arial"/>
              </a:rPr>
              <a:t>f/up</a:t>
            </a:r>
          </a:p>
          <a:p>
            <a:pPr lvl="0" defTabSz="914400"/>
            <a:endParaRPr lang="en-US" sz="2800" dirty="0">
              <a:solidFill>
                <a:prstClr val="white"/>
              </a:solidFill>
              <a:latin typeface="Arial"/>
            </a:endParaRPr>
          </a:p>
          <a:p>
            <a:pPr lvl="0" defTabSz="914400"/>
            <a:r>
              <a:rPr lang="en-US" sz="2800" dirty="0" smtClean="0">
                <a:solidFill>
                  <a:prstClr val="white"/>
                </a:solidFill>
                <a:latin typeface="Arial"/>
              </a:rPr>
              <a:t>Sensitivity of Doppler US - 100%, Specificity - 96%,</a:t>
            </a:r>
          </a:p>
          <a:p>
            <a:pPr lvl="0" defTabSz="914400"/>
            <a:r>
              <a:rPr lang="en-US" sz="2800" dirty="0" smtClean="0">
                <a:solidFill>
                  <a:srgbClr val="D60093"/>
                </a:solidFill>
                <a:latin typeface="Arial"/>
              </a:rPr>
              <a:t>Diagnostic Accuracy of Doppler US - 97%</a:t>
            </a:r>
          </a:p>
          <a:p>
            <a:pPr lvl="0" defTabSz="914400"/>
            <a:endParaRPr lang="en-US" sz="2800" dirty="0">
              <a:solidFill>
                <a:srgbClr val="D60093"/>
              </a:solidFill>
              <a:latin typeface="Arial"/>
            </a:endParaRPr>
          </a:p>
          <a:p>
            <a:pPr lvl="0" defTabSz="914400"/>
            <a:r>
              <a:rPr lang="en-US" sz="2800" dirty="0" smtClean="0">
                <a:solidFill>
                  <a:schemeClr val="bg1"/>
                </a:solidFill>
                <a:latin typeface="Arial"/>
              </a:rPr>
              <a:t>In our practice, all US negative cases were considered</a:t>
            </a:r>
          </a:p>
          <a:p>
            <a:pPr lvl="0" defTabSz="914400"/>
            <a:r>
              <a:rPr lang="en-US" sz="2800" dirty="0">
                <a:solidFill>
                  <a:schemeClr val="bg1"/>
                </a:solidFill>
                <a:latin typeface="Arial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rue negative. There was no false negative.</a:t>
            </a:r>
            <a:endParaRPr lang="en-US" sz="2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0" name="Text Box 325"/>
          <p:cNvSpPr txBox="1">
            <a:spLocks noChangeArrowheads="1"/>
          </p:cNvSpPr>
          <p:nvPr/>
        </p:nvSpPr>
        <p:spPr bwMode="auto">
          <a:xfrm>
            <a:off x="21031200" y="19154350"/>
            <a:ext cx="9321800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>
                <a:solidFill>
                  <a:prstClr val="black"/>
                </a:solidFill>
              </a:rPr>
              <a:t>Case 2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Text Box 325"/>
          <p:cNvSpPr txBox="1">
            <a:spLocks noChangeArrowheads="1"/>
          </p:cNvSpPr>
          <p:nvPr/>
        </p:nvSpPr>
        <p:spPr bwMode="auto">
          <a:xfrm>
            <a:off x="30990211" y="11839275"/>
            <a:ext cx="9321800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>
                <a:solidFill>
                  <a:prstClr val="black"/>
                </a:solidFill>
              </a:rPr>
              <a:t>Case 3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Text Box 325"/>
          <p:cNvSpPr txBox="1">
            <a:spLocks noChangeArrowheads="1"/>
          </p:cNvSpPr>
          <p:nvPr/>
        </p:nvSpPr>
        <p:spPr bwMode="auto">
          <a:xfrm>
            <a:off x="30988000" y="16465512"/>
            <a:ext cx="9321800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>
                <a:solidFill>
                  <a:prstClr val="black"/>
                </a:solidFill>
              </a:rPr>
              <a:t>Case 4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3" name="Picture 2" descr="C:\Users\ABandark\AppData\Local\Temp\1.2.840.113845.99.2.25.279096948581134005085300274206444370084.231.bmp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t="32359" r="23726" b="21489"/>
          <a:stretch/>
        </p:blipFill>
        <p:spPr bwMode="auto">
          <a:xfrm>
            <a:off x="21032133" y="19787297"/>
            <a:ext cx="2615165" cy="222068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Bandark\AppData\Local\Temp\1.2.840.113845.99.2.25.47727997851840856329567071756700133389.341.bmp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8" t="35919" r="28773" b="25360"/>
          <a:stretch/>
        </p:blipFill>
        <p:spPr bwMode="auto">
          <a:xfrm>
            <a:off x="23794820" y="19803553"/>
            <a:ext cx="2764512" cy="220442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 descr="C:\Users\ABandark\AppData\Local\Temp\1.2.840.113845.99.2.25.47727997851840856329567071756700133389.101.bmp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4" t="40082" r="27763" b="31866"/>
          <a:stretch/>
        </p:blipFill>
        <p:spPr bwMode="auto">
          <a:xfrm>
            <a:off x="26687280" y="19787297"/>
            <a:ext cx="3669348" cy="222068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20955000" y="19727814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772650" y="1971754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2" descr="C:\Users\ABandark\AppData\Local\Temp\2.25.2900855772653492934966231459661467139441.bmp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6" r="28632"/>
          <a:stretch/>
        </p:blipFill>
        <p:spPr bwMode="auto">
          <a:xfrm>
            <a:off x="21032133" y="12649994"/>
            <a:ext cx="3595815" cy="311007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 descr="C:\Users\ABandark\AppData\Local\Temp\2.25.1267980996370154757939160715023471404811.bmp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19544" r="32118"/>
          <a:stretch/>
        </p:blipFill>
        <p:spPr bwMode="auto">
          <a:xfrm>
            <a:off x="24704148" y="12649994"/>
            <a:ext cx="3317966" cy="311007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Bandark\AppData\Local\Temp\2.25.2518372188298742430125990407534137236291.bmp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8705" r="24461"/>
          <a:stretch/>
        </p:blipFill>
        <p:spPr bwMode="auto">
          <a:xfrm>
            <a:off x="21011377" y="15850394"/>
            <a:ext cx="3616571" cy="303604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:\Users\ABandark\AppData\Local\Temp\2.25.1942086639213752832944785086018353602111.bmp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18367" r="25969"/>
          <a:stretch/>
        </p:blipFill>
        <p:spPr bwMode="auto">
          <a:xfrm>
            <a:off x="24704148" y="15850394"/>
            <a:ext cx="3317966" cy="304200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ABandark\AppData\Local\Temp\1.2.840.113619.2.80.1944060601.14841.1396455826.131.bmp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33534" r="40309" b="47589"/>
          <a:stretch/>
        </p:blipFill>
        <p:spPr bwMode="auto">
          <a:xfrm>
            <a:off x="28095992" y="12649993"/>
            <a:ext cx="2231607" cy="266620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28108692" y="15414525"/>
            <a:ext cx="2218908" cy="34778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CTA findings: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Focal narrowing,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kern="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uxtaostial</a:t>
            </a:r>
            <a:r>
              <a:rPr lang="en-US" sz="2000" kern="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Poststenotic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dilatation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Hook-shaped contour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8956000" y="13240544"/>
            <a:ext cx="353805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2" descr="C:\Users\abandark\AppData\Local\Temp\1.2.840.113619.2.256.50121010813.1414692774.9911.bmp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t="11370" r="-391" b="3279"/>
          <a:stretch/>
        </p:blipFill>
        <p:spPr bwMode="auto">
          <a:xfrm>
            <a:off x="34966252" y="12660605"/>
            <a:ext cx="2661719" cy="239011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 descr="C:\Users\abandark\AppData\Local\Temp\2.25.2304112456748206609491473203095545438621.bmp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t="32249" r="32591" b="6494"/>
          <a:stretch/>
        </p:blipFill>
        <p:spPr bwMode="auto">
          <a:xfrm>
            <a:off x="37718999" y="12660605"/>
            <a:ext cx="2572709" cy="237950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C:\Users\abandark\AppData\Local\Temp\2.25.2014181426115140666267363336624942308731.bmp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0629" b="5709"/>
          <a:stretch/>
        </p:blipFill>
        <p:spPr bwMode="auto">
          <a:xfrm>
            <a:off x="30962894" y="12649992"/>
            <a:ext cx="3884442" cy="239011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C:\Users\abandark\AppData\Local\Temp\2.25.760915813320761812350561380435148189151.bmp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t="29831" r="35855" b="43404"/>
          <a:stretch/>
        </p:blipFill>
        <p:spPr bwMode="auto">
          <a:xfrm>
            <a:off x="30937200" y="15148830"/>
            <a:ext cx="1444170" cy="101800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32461199" y="15148830"/>
            <a:ext cx="7850811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Abnormally high take-off of CA with juxta ostial narrowing</a:t>
            </a:r>
            <a:r>
              <a:rPr lang="en-US" sz="2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aliasing.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Inspiratory PSV of CA – 389 cm/s, Expiratory PSV of CA – 520 cm/s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CA:Ao</a:t>
            </a:r>
            <a:r>
              <a:rPr lang="en-US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PSV ratio was 3.7, CTA confirmed narrowing of proximal CA.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8023800" y="13703262"/>
            <a:ext cx="353805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9575117" y="13545344"/>
            <a:ext cx="7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SMA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471600" y="14014212"/>
            <a:ext cx="7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Ao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176200" y="13545344"/>
            <a:ext cx="7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  <a:r>
              <a:rPr lang="en-US" sz="1800" dirty="0" smtClean="0">
                <a:solidFill>
                  <a:schemeClr val="bg1"/>
                </a:solidFill>
              </a:rPr>
              <a:t>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270200" y="21626253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Deflection Angle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24792195" y="20040619"/>
            <a:ext cx="277605" cy="3627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22680406" y="19803553"/>
            <a:ext cx="331994" cy="3529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0897636" y="12604776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899600" y="1263094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3" descr="C:\Users\abandark\AppData\Local\Temp\1.2.840.113619.2.80.3826435349.26953.1447690471.1761.bmp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22301" r="14488" b="25000"/>
          <a:stretch/>
        </p:blipFill>
        <p:spPr bwMode="auto">
          <a:xfrm>
            <a:off x="24542678" y="23548325"/>
            <a:ext cx="3061854" cy="25700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bandark\AppData\Local\Temp\1.2.840.113619.2.80.3826435349.28888.1447690595.792.bmp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8" t="30398" r="24148" b="30397"/>
          <a:stretch/>
        </p:blipFill>
        <p:spPr bwMode="auto">
          <a:xfrm>
            <a:off x="21008011" y="23548325"/>
            <a:ext cx="3389445" cy="25700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" descr="C:\Users\abandark\AppData\Local\Temp\1.2.840.113619.2.80.3826435349.4700.1447691971.51.bmp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6" t="23278" r="7838" b="31845"/>
          <a:stretch/>
        </p:blipFill>
        <p:spPr bwMode="auto">
          <a:xfrm>
            <a:off x="27771447" y="23539159"/>
            <a:ext cx="2556153" cy="257918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20955000" y="2352086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458450" y="2344466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1011377" y="22133858"/>
            <a:ext cx="9345251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directed vertically down in inspiration, CA directed cephalad in expiration. CTA shows J-shaped CA in expiration, and CA points straight down in inspiration.</a:t>
            </a:r>
          </a:p>
        </p:txBody>
      </p:sp>
      <p:pic>
        <p:nvPicPr>
          <p:cNvPr id="122" name="Picture 4" descr="C:\Users\abandark\AppData\Local\Temp\1.2.840.113619.2.256.50122884046.1441810837.16041.bmp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36515" r="30569" b="25303"/>
          <a:stretch/>
        </p:blipFill>
        <p:spPr bwMode="auto">
          <a:xfrm>
            <a:off x="35331401" y="22079744"/>
            <a:ext cx="4902200" cy="291228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" descr="C:\Users\abandark\AppData\Local\Temp\1.2.840.113619.2.256.50122884046.1441810518.15901.bmp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9195" b="3448"/>
          <a:stretch/>
        </p:blipFill>
        <p:spPr bwMode="auto">
          <a:xfrm>
            <a:off x="30880894" y="22096424"/>
            <a:ext cx="4332514" cy="28956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35344101" y="22153514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 flow image</a:t>
            </a:r>
          </a:p>
        </p:txBody>
      </p:sp>
      <p:sp>
        <p:nvSpPr>
          <p:cNvPr id="129" name="Text Box 325"/>
          <p:cNvSpPr txBox="1">
            <a:spLocks noChangeArrowheads="1"/>
          </p:cNvSpPr>
          <p:nvPr/>
        </p:nvSpPr>
        <p:spPr bwMode="auto">
          <a:xfrm>
            <a:off x="30911800" y="21470144"/>
            <a:ext cx="9321800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>
                <a:solidFill>
                  <a:prstClr val="black"/>
                </a:solidFill>
              </a:rPr>
              <a:t>Case 5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0" name="Picture 2" descr="C:\Users\abandark\AppData\Local\Temp\1.2.840.113619.2.353.4120.8430572.23145.1444128702.1451.bmp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23294" r="20300" b="17421"/>
          <a:stretch/>
        </p:blipFill>
        <p:spPr bwMode="auto">
          <a:xfrm>
            <a:off x="30957094" y="17159742"/>
            <a:ext cx="3247596" cy="276812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5" descr="C:\Users\abandark\AppData\Local\Temp\1.2.840.113619.2.353.4120.8430572.23145.1444128702.9851.bmp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21093" r="24585" b="27801"/>
          <a:stretch/>
        </p:blipFill>
        <p:spPr bwMode="auto">
          <a:xfrm>
            <a:off x="34328100" y="17166886"/>
            <a:ext cx="3024103" cy="276098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9" descr="C:\Users\abandark\AppData\Local\Temp\1.2.840.113845.99.1.2.840.113619.2.256.50121011567.1442846823.478.512.261.bmp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t="21423" r="19152" b="13555"/>
          <a:stretch/>
        </p:blipFill>
        <p:spPr bwMode="auto">
          <a:xfrm>
            <a:off x="37463050" y="17171833"/>
            <a:ext cx="2819401" cy="279857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30937200" y="20088387"/>
            <a:ext cx="9345251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directed caudal in inspiration, CA narrowing more pronounced in expiration. US shows focal narrowing at CA origin with turbulence &amp; post stenotic dilatation.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0937200" y="17126744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FSPGR inspiration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4290000" y="17126744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FSPGR </a:t>
            </a:r>
            <a:r>
              <a:rPr lang="en-US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509200" y="17584445"/>
            <a:ext cx="353805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2284296" y="17508598"/>
            <a:ext cx="353805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38404800" y="18269744"/>
            <a:ext cx="353805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325"/>
          <p:cNvSpPr txBox="1">
            <a:spLocks noChangeArrowheads="1"/>
          </p:cNvSpPr>
          <p:nvPr/>
        </p:nvSpPr>
        <p:spPr bwMode="auto">
          <a:xfrm>
            <a:off x="20898632" y="26412918"/>
            <a:ext cx="9428968" cy="4326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/>
              <a:t>Management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0915674" y="27089299"/>
            <a:ext cx="9399226" cy="138499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B0F0"/>
                </a:solidFill>
                <a:latin typeface="Arial"/>
              </a:rPr>
              <a:t>Laparoscopic MAL release with ablation of celiac </a:t>
            </a:r>
          </a:p>
          <a:p>
            <a:pPr defTabSz="914400"/>
            <a:r>
              <a:rPr lang="en-US" sz="2800" b="1" dirty="0" smtClean="0">
                <a:solidFill>
                  <a:srgbClr val="00B0F0"/>
                </a:solidFill>
                <a:latin typeface="Arial"/>
              </a:rPr>
              <a:t>ganglion plexus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is considered to be a viable therapeutic intervention.</a:t>
            </a:r>
            <a:endParaRPr lang="en-US" sz="2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0821673" y="25661144"/>
            <a:ext cx="9384609" cy="28931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Doppler US is a highly accurate screening and diagnostic </a:t>
            </a:r>
          </a:p>
          <a:p>
            <a:pPr defTabSz="914400"/>
            <a:r>
              <a:rPr lang="en-US" sz="2600" dirty="0" smtClean="0">
                <a:solidFill>
                  <a:schemeClr val="bg1"/>
                </a:solidFill>
                <a:latin typeface="Arial"/>
              </a:rPr>
              <a:t>     tool for suspected MALS. 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Cross-sectional imaging confirmation is frequently performed but may not be necessary when the diagnosis is obvious on Doppler US.</a:t>
            </a: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Following a standard Doppler US protocol is key to high sensitivity, specificity and diagnostic accuracy.</a:t>
            </a:r>
            <a:endParaRPr lang="en-US" sz="2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2669633" y="19512898"/>
            <a:ext cx="3316934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 contrast MRI abdomen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 Box 325"/>
          <p:cNvSpPr txBox="1">
            <a:spLocks noChangeArrowheads="1"/>
          </p:cNvSpPr>
          <p:nvPr/>
        </p:nvSpPr>
        <p:spPr bwMode="auto">
          <a:xfrm>
            <a:off x="40857005" y="20279972"/>
            <a:ext cx="9321800" cy="432632"/>
          </a:xfrm>
          <a:prstGeom prst="rect">
            <a:avLst/>
          </a:prstGeom>
          <a:solidFill>
            <a:srgbClr val="7030A0"/>
          </a:solidFill>
          <a:ln w="28575" algn="ctr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lIns="116843" tIns="58425" rIns="116843" bIns="58425" anchor="ctr" anchorCtr="1"/>
          <a:lstStyle>
            <a:lvl1pPr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376613" eaLnBrk="0" hangingPunct="0"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3766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33766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noProof="0" dirty="0" smtClean="0">
                <a:solidFill>
                  <a:prstClr val="black"/>
                </a:solidFill>
              </a:rPr>
              <a:t>References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6" name="Picture 3" descr="C:\Users\Spencer\Downloads\Childrens National Logo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119810" y="210344"/>
            <a:ext cx="2913877" cy="291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6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3" grpId="0" animBg="1"/>
      <p:bldP spid="101" grpId="0" animBg="1"/>
      <p:bldP spid="121" grpId="0" animBg="1"/>
      <p:bldP spid="133" grpId="0" animBg="1"/>
      <p:bldP spid="140" grpId="0" animBg="1"/>
      <p:bldP spid="1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1353</Words>
  <Application>Microsoft Office PowerPoint</Application>
  <PresentationFormat>Custom</PresentationFormat>
  <Paragraphs>203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Anjum Bandarkar</dc:creator>
  <cp:lastModifiedBy>Cielma, Tara</cp:lastModifiedBy>
  <cp:revision>100</cp:revision>
  <dcterms:created xsi:type="dcterms:W3CDTF">2016-02-28T00:51:22Z</dcterms:created>
  <dcterms:modified xsi:type="dcterms:W3CDTF">2016-05-23T14:56:02Z</dcterms:modified>
</cp:coreProperties>
</file>